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88" r:id="rId2"/>
    <p:sldId id="339" r:id="rId3"/>
    <p:sldId id="391" r:id="rId4"/>
    <p:sldId id="392" r:id="rId5"/>
    <p:sldId id="393" r:id="rId6"/>
    <p:sldId id="394" r:id="rId7"/>
    <p:sldId id="395" r:id="rId8"/>
    <p:sldId id="396" r:id="rId9"/>
    <p:sldId id="397" r:id="rId10"/>
    <p:sldId id="398" r:id="rId11"/>
    <p:sldId id="399" r:id="rId12"/>
    <p:sldId id="400" r:id="rId13"/>
    <p:sldId id="401" r:id="rId14"/>
    <p:sldId id="419" r:id="rId15"/>
    <p:sldId id="418" r:id="rId16"/>
    <p:sldId id="402" r:id="rId17"/>
    <p:sldId id="403" r:id="rId18"/>
    <p:sldId id="414" r:id="rId19"/>
    <p:sldId id="404" r:id="rId20"/>
    <p:sldId id="415" r:id="rId21"/>
    <p:sldId id="416" r:id="rId22"/>
    <p:sldId id="405" r:id="rId23"/>
    <p:sldId id="417" r:id="rId24"/>
    <p:sldId id="406" r:id="rId25"/>
    <p:sldId id="407" r:id="rId26"/>
    <p:sldId id="408" r:id="rId27"/>
    <p:sldId id="409" r:id="rId28"/>
    <p:sldId id="410" r:id="rId29"/>
    <p:sldId id="411" r:id="rId30"/>
    <p:sldId id="412" r:id="rId31"/>
    <p:sldId id="425" r:id="rId32"/>
    <p:sldId id="426" r:id="rId33"/>
    <p:sldId id="427" r:id="rId34"/>
    <p:sldId id="428" r:id="rId35"/>
    <p:sldId id="429" r:id="rId36"/>
    <p:sldId id="430" r:id="rId37"/>
    <p:sldId id="431" r:id="rId38"/>
    <p:sldId id="413" r:id="rId39"/>
    <p:sldId id="432" r:id="rId40"/>
    <p:sldId id="420" r:id="rId41"/>
    <p:sldId id="421" r:id="rId42"/>
    <p:sldId id="433" r:id="rId43"/>
    <p:sldId id="422" r:id="rId44"/>
    <p:sldId id="424" r:id="rId45"/>
    <p:sldId id="423" r:id="rId46"/>
    <p:sldId id="434" r:id="rId47"/>
    <p:sldId id="43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008000"/>
    <a:srgbClr val="FF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4" autoAdjust="0"/>
  </p:normalViewPr>
  <p:slideViewPr>
    <p:cSldViewPr>
      <p:cViewPr>
        <p:scale>
          <a:sx n="100" d="100"/>
          <a:sy n="100" d="100"/>
        </p:scale>
        <p:origin x="-126"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10378-4DCA-47DF-8076-C529ACDFBB54}" type="datetimeFigureOut">
              <a:rPr lang="en-US" smtClean="0"/>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8993-2BD4-460C-8981-073F9878E887}" type="slidenum">
              <a:rPr lang="en-US" smtClean="0"/>
              <a:t>‹#›</a:t>
            </a:fld>
            <a:endParaRPr lang="en-US"/>
          </a:p>
        </p:txBody>
      </p:sp>
    </p:spTree>
    <p:extLst>
      <p:ext uri="{BB962C8B-B14F-4D97-AF65-F5344CB8AC3E}">
        <p14:creationId xmlns:p14="http://schemas.microsoft.com/office/powerpoint/2010/main" val="397461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E48B9-BB65-4169-89A1-675F0814559B}" type="slidenum">
              <a:rPr lang="en-US" smtClean="0"/>
              <a:t>1</a:t>
            </a:fld>
            <a:endParaRPr lang="en-US"/>
          </a:p>
        </p:txBody>
      </p:sp>
    </p:spTree>
    <p:extLst>
      <p:ext uri="{BB962C8B-B14F-4D97-AF65-F5344CB8AC3E}">
        <p14:creationId xmlns:p14="http://schemas.microsoft.com/office/powerpoint/2010/main" val="381237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D:\My Documents\HebrewCourseBriercrestFirstYear2014\Rocine Readings\05 1 Samuel 17_32-38\pics\david_vs_goliath_by_thamzmasterpiece-d5kg8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611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8600" y="6516188"/>
            <a:ext cx="2971800" cy="376981"/>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r>
              <a:rPr lang="en-US" sz="2800" dirty="0" smtClean="0">
                <a:solidFill>
                  <a:schemeClr val="bg1"/>
                </a:solidFill>
                <a:cs typeface="Times New Roman" pitchFamily="18" charset="0"/>
              </a:rPr>
              <a:t>1 Samuel </a:t>
            </a:r>
            <a:r>
              <a:rPr lang="en-US" sz="2800" dirty="0" smtClean="0">
                <a:solidFill>
                  <a:schemeClr val="bg1"/>
                </a:solidFill>
                <a:cs typeface="Times New Roman" pitchFamily="18" charset="0"/>
              </a:rPr>
              <a:t>17:1-18:9</a:t>
            </a:r>
            <a:endParaRPr lang="en-US" sz="2800" dirty="0">
              <a:solidFill>
                <a:schemeClr val="bg1"/>
              </a:solidFill>
              <a:cs typeface="Times New Roman" pitchFamily="18" charset="0"/>
            </a:endParaRPr>
          </a:p>
        </p:txBody>
      </p:sp>
      <p:sp>
        <p:nvSpPr>
          <p:cNvPr id="6" name="Title 1"/>
          <p:cNvSpPr txBox="1">
            <a:spLocks/>
          </p:cNvSpPr>
          <p:nvPr/>
        </p:nvSpPr>
        <p:spPr>
          <a:xfrm>
            <a:off x="5105400" y="6461125"/>
            <a:ext cx="3810000" cy="3968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457200" rtl="1"/>
            <a:r>
              <a:rPr lang="he-IL" sz="2800" dirty="0" smtClean="0">
                <a:solidFill>
                  <a:schemeClr val="bg1"/>
                </a:solidFill>
                <a:latin typeface="SBL Hebrew" pitchFamily="2" charset="-79"/>
                <a:cs typeface="SBL Hebrew" pitchFamily="2" charset="-79"/>
              </a:rPr>
              <a:t>שמואל א </a:t>
            </a:r>
            <a:r>
              <a:rPr lang="he-IL" sz="2800" dirty="0" smtClean="0">
                <a:solidFill>
                  <a:schemeClr val="bg1"/>
                </a:solidFill>
                <a:latin typeface="SBL Hebrew" pitchFamily="2" charset="-79"/>
                <a:cs typeface="SBL Hebrew" pitchFamily="2" charset="-79"/>
              </a:rPr>
              <a:t>יז א - יח</a:t>
            </a:r>
            <a:endParaRPr lang="en-US" sz="2800" dirty="0">
              <a:solidFill>
                <a:schemeClr val="bg1"/>
              </a:solidFill>
              <a:latin typeface="SBL Hebrew" pitchFamily="2" charset="-79"/>
              <a:cs typeface="SBL Hebrew" pitchFamily="2" charset="-79"/>
            </a:endParaRPr>
          </a:p>
        </p:txBody>
      </p:sp>
    </p:spTree>
    <p:extLst>
      <p:ext uri="{BB962C8B-B14F-4D97-AF65-F5344CB8AC3E}">
        <p14:creationId xmlns:p14="http://schemas.microsoft.com/office/powerpoint/2010/main" val="186181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17:21-23</a:t>
            </a:r>
            <a:endParaRPr lang="en-US" sz="1400" dirty="0"/>
          </a:p>
        </p:txBody>
      </p:sp>
      <p:sp>
        <p:nvSpPr>
          <p:cNvPr id="3" name="Content Placeholder 2"/>
          <p:cNvSpPr>
            <a:spLocks noGrp="1"/>
          </p:cNvSpPr>
          <p:nvPr>
            <p:ph idx="1"/>
          </p:nvPr>
        </p:nvSpPr>
        <p:spPr>
          <a:xfrm>
            <a:off x="76200" y="685800"/>
            <a:ext cx="8915400" cy="6019800"/>
          </a:xfrm>
        </p:spPr>
        <p:txBody>
          <a:bodyPr>
            <a:normAutofit/>
          </a:bodyPr>
          <a:lstStyle/>
          <a:p>
            <a:pPr marL="0" indent="0" algn="r" defTabSz="457200" rtl="1">
              <a:buNone/>
            </a:pPr>
            <a:r>
              <a:rPr lang="he-IL" sz="2800" dirty="0">
                <a:latin typeface="SBL Hebrew" pitchFamily="2" charset="-79"/>
                <a:cs typeface="SBL Hebrew" pitchFamily="2" charset="-79"/>
              </a:rPr>
              <a:t>וַתַּעֲרֹ֤ךְ יִשְׂרָאֵל֙ וּפְלִשְׁתִּ֔ים מַעֲרָכָ֖ה לִקְרַ֥את מַעֲרָכָֽה׃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וַיִּטֹּשׁ֩ דָּוִ֨ד אֶת־הַכֵּלִ֜ים מֵעָלָ֗יו עַל־יַד֙ שׁוֹמֵ֣ר הַכֵּלִ֔ים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וַיָּ֖רָץ </a:t>
            </a:r>
            <a:r>
              <a:rPr lang="he-IL" sz="2800" dirty="0">
                <a:latin typeface="SBL Hebrew" pitchFamily="2" charset="-79"/>
                <a:cs typeface="SBL Hebrew" pitchFamily="2" charset="-79"/>
              </a:rPr>
              <a:t>הַמַּעֲרָכָ֑ה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וַיָּבֹ֕א </a:t>
            </a:r>
            <a:r>
              <a:rPr lang="he-IL" sz="2800" dirty="0">
                <a:latin typeface="SBL Hebrew" pitchFamily="2" charset="-79"/>
                <a:cs typeface="SBL Hebrew" pitchFamily="2" charset="-79"/>
              </a:rPr>
              <a:t>וַיִּשְׁאַ֥ל לְאֶחָ֖יו לְשָׁלֽוֹם׃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וְה֣וּא </a:t>
            </a:r>
            <a:r>
              <a:rPr lang="he-IL" sz="2800" dirty="0">
                <a:latin typeface="SBL Hebrew" pitchFamily="2" charset="-79"/>
                <a:cs typeface="SBL Hebrew" pitchFamily="2" charset="-79"/>
              </a:rPr>
              <a:t>׀ מְדַבֵּ֣ר עִמָּ֗ם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וְהִנֵּ֣ה </a:t>
            </a:r>
            <a:r>
              <a:rPr lang="he-IL" sz="2800" dirty="0">
                <a:latin typeface="SBL Hebrew" pitchFamily="2" charset="-79"/>
                <a:cs typeface="SBL Hebrew" pitchFamily="2" charset="-79"/>
              </a:rPr>
              <a:t>אִ֣ישׁ הַבֵּנַ֡יִם עוֹלֶ֞ה גָּלְיָת֩ הַפְּלִשְׁתִּ֨י שְׁמ֤וֹ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מִגַּת֙ </a:t>
            </a:r>
            <a:r>
              <a:rPr lang="he-IL" sz="2800" dirty="0">
                <a:latin typeface="SBL Hebrew" pitchFamily="2" charset="-79"/>
                <a:cs typeface="SBL Hebrew" pitchFamily="2" charset="-79"/>
              </a:rPr>
              <a:t>ממערות מִמַּעַרְכ֣וֹת פְּלִשְׁתִּ֔ים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וַיְדַבֵּ֖ר </a:t>
            </a:r>
            <a:r>
              <a:rPr lang="he-IL" sz="2800" dirty="0">
                <a:latin typeface="SBL Hebrew" pitchFamily="2" charset="-79"/>
                <a:cs typeface="SBL Hebrew" pitchFamily="2" charset="-79"/>
              </a:rPr>
              <a:t>כַּדְּבָרִ֣ים הָאֵ֑לֶּה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וַיִּשְׁמַ֖ע </a:t>
            </a:r>
            <a:r>
              <a:rPr lang="he-IL" sz="2800" dirty="0">
                <a:latin typeface="SBL Hebrew" pitchFamily="2" charset="-79"/>
                <a:cs typeface="SBL Hebrew" pitchFamily="2" charset="-79"/>
              </a:rPr>
              <a:t>דָּוִֽד׃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3994231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17:24-25</a:t>
            </a:r>
            <a:endParaRPr lang="en-US" sz="1400" dirty="0"/>
          </a:p>
        </p:txBody>
      </p:sp>
      <p:sp>
        <p:nvSpPr>
          <p:cNvPr id="3" name="Content Placeholder 2"/>
          <p:cNvSpPr>
            <a:spLocks noGrp="1"/>
          </p:cNvSpPr>
          <p:nvPr>
            <p:ph idx="1"/>
          </p:nvPr>
        </p:nvSpPr>
        <p:spPr>
          <a:xfrm>
            <a:off x="76200" y="685800"/>
            <a:ext cx="8915400" cy="6019800"/>
          </a:xfrm>
        </p:spPr>
        <p:txBody>
          <a:bodyPr>
            <a:normAutofit/>
          </a:bodyPr>
          <a:lstStyle/>
          <a:p>
            <a:pPr marL="0" indent="0" algn="r" defTabSz="457200" rtl="1">
              <a:buNone/>
            </a:pPr>
            <a:r>
              <a:rPr lang="he-IL" sz="2800" dirty="0" smtClean="0">
                <a:latin typeface="SBL Hebrew" pitchFamily="2" charset="-79"/>
                <a:cs typeface="SBL Hebrew" pitchFamily="2" charset="-79"/>
              </a:rPr>
              <a:t>	וְכֹל֙ </a:t>
            </a:r>
            <a:r>
              <a:rPr lang="he-IL" sz="2800" dirty="0">
                <a:latin typeface="SBL Hebrew" pitchFamily="2" charset="-79"/>
                <a:cs typeface="SBL Hebrew" pitchFamily="2" charset="-79"/>
              </a:rPr>
              <a:t>אִ֣ישׁ יִשְׂרָאֵ֔ל בִּרְאוֹתָ֖ם אֶת־הָאִ֑ישׁ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וַיָּנֻ֙סוּ֙ </a:t>
            </a:r>
            <a:r>
              <a:rPr lang="he-IL" sz="2800" dirty="0">
                <a:latin typeface="SBL Hebrew" pitchFamily="2" charset="-79"/>
                <a:cs typeface="SBL Hebrew" pitchFamily="2" charset="-79"/>
              </a:rPr>
              <a:t>מִפָּנָ֔יו וַיִּֽירְא֖וּ מְאֹֽד׃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 אִ֣ישׁ יִשְׂרָאֵ֗ל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הַרְּאִיתֶם֙ </a:t>
            </a:r>
            <a:r>
              <a:rPr lang="he-IL" sz="2800" dirty="0">
                <a:latin typeface="SBL Hebrew" pitchFamily="2" charset="-79"/>
                <a:cs typeface="SBL Hebrew" pitchFamily="2" charset="-79"/>
              </a:rPr>
              <a:t>הָאִ֤ישׁ הָֽעֹלֶה֙ הַזֶּ֔ה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כִּ֛י </a:t>
            </a:r>
            <a:r>
              <a:rPr lang="he-IL" sz="2800" dirty="0">
                <a:latin typeface="SBL Hebrew" pitchFamily="2" charset="-79"/>
                <a:cs typeface="SBL Hebrew" pitchFamily="2" charset="-79"/>
              </a:rPr>
              <a:t>לְחָרֵ֥ף אֶת־יִשְׂרָאֵ֖ל עֹלֶ֑ה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וְֽ֠הָיָה </a:t>
            </a:r>
            <a:r>
              <a:rPr lang="he-IL" sz="2800" dirty="0">
                <a:latin typeface="SBL Hebrew" pitchFamily="2" charset="-79"/>
                <a:cs typeface="SBL Hebrew" pitchFamily="2" charset="-79"/>
              </a:rPr>
              <a:t>הָאִ֨ישׁ אֲשֶׁר־יַכֶּ֜נּוּ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יַעְשְׁרֶ֥נּוּ </a:t>
            </a:r>
            <a:r>
              <a:rPr lang="he-IL" sz="2800" dirty="0">
                <a:latin typeface="SBL Hebrew" pitchFamily="2" charset="-79"/>
                <a:cs typeface="SBL Hebrew" pitchFamily="2" charset="-79"/>
              </a:rPr>
              <a:t>הַמֶּ֣לֶךְ ׀ עֹ֣שֶׁר גָּד֗וֹל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וְאֶת־בִּתּוֹ֙ </a:t>
            </a:r>
            <a:r>
              <a:rPr lang="he-IL" sz="2800" dirty="0">
                <a:latin typeface="SBL Hebrew" pitchFamily="2" charset="-79"/>
                <a:cs typeface="SBL Hebrew" pitchFamily="2" charset="-79"/>
              </a:rPr>
              <a:t>יִתֶּן־ל֔וֹ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וְאֵת֙ </a:t>
            </a:r>
            <a:r>
              <a:rPr lang="he-IL" sz="2800" dirty="0">
                <a:latin typeface="SBL Hebrew" pitchFamily="2" charset="-79"/>
                <a:cs typeface="SBL Hebrew" pitchFamily="2" charset="-79"/>
              </a:rPr>
              <a:t>בֵּ֣ית אָבִ֔יו יַעֲשֶׂ֥ה חָפְשִׁ֖י בְּיִשְׂרָאֵֽל׃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170790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17:26-27</a:t>
            </a:r>
            <a:endParaRPr lang="en-US" sz="1400" dirty="0"/>
          </a:p>
        </p:txBody>
      </p:sp>
      <p:sp>
        <p:nvSpPr>
          <p:cNvPr id="3" name="Content Placeholder 2"/>
          <p:cNvSpPr>
            <a:spLocks noGrp="1"/>
          </p:cNvSpPr>
          <p:nvPr>
            <p:ph idx="1"/>
          </p:nvPr>
        </p:nvSpPr>
        <p:spPr>
          <a:xfrm>
            <a:off x="76200" y="685800"/>
            <a:ext cx="8915400" cy="6019800"/>
          </a:xfrm>
        </p:spPr>
        <p:txBody>
          <a:bodyPr>
            <a:normAutofit/>
          </a:bodyPr>
          <a:lstStyle/>
          <a:p>
            <a:pPr marL="0" indent="0" algn="r" defTabSz="457200" rtl="1">
              <a:buNone/>
            </a:pPr>
            <a:r>
              <a:rPr lang="he-IL" sz="2800" dirty="0">
                <a:latin typeface="SBL Hebrew" pitchFamily="2" charset="-79"/>
                <a:cs typeface="SBL Hebrew" pitchFamily="2" charset="-79"/>
              </a:rPr>
              <a:t>וַיֹּ֣אמֶר דָּוִ֗ד אֶֽל־הָאֲנָשִׁ֞ים הָעֹמְדִ֣ים עִמּוֹ֮ לֵאמֹר֒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מַה־יֵּעָשֶׂ֗ה </a:t>
            </a:r>
            <a:r>
              <a:rPr lang="he-IL" sz="2800" dirty="0">
                <a:latin typeface="SBL Hebrew" pitchFamily="2" charset="-79"/>
                <a:cs typeface="SBL Hebrew" pitchFamily="2" charset="-79"/>
              </a:rPr>
              <a:t>לָאִישׁ֙ אֲשֶׁ֤ר יַכֶּה֙ אֶת־הַפְּלִשְׁתִּ֣י הַלָּ֔ז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וְהֵסִ֥יר </a:t>
            </a:r>
            <a:r>
              <a:rPr lang="he-IL" sz="2800" dirty="0">
                <a:latin typeface="SBL Hebrew" pitchFamily="2" charset="-79"/>
                <a:cs typeface="SBL Hebrew" pitchFamily="2" charset="-79"/>
              </a:rPr>
              <a:t>חֶרְפָּ֖ה מֵעַ֣ל יִשְׂרָאֵ֑ל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כִּ֣י </a:t>
            </a:r>
            <a:r>
              <a:rPr lang="he-IL" sz="2800" dirty="0">
                <a:latin typeface="SBL Hebrew" pitchFamily="2" charset="-79"/>
                <a:cs typeface="SBL Hebrew" pitchFamily="2" charset="-79"/>
              </a:rPr>
              <a:t>מִ֗י הַפְּלִשְׁתִּ֤י הֶֽעָרֵל֙ הַזֶּ֔ה כִּ֣י חֵרֵ֔ף מַעַרְכ֖וֹת אֱלֹהִ֥ים חַיִּֽים׃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לוֹ֙ הָעָ֔ם כַּדָּבָ֥ר הַזֶּ֖ה לֵאמֹ֑ר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כֹּ֣ה </a:t>
            </a:r>
            <a:r>
              <a:rPr lang="he-IL" sz="2800" dirty="0">
                <a:latin typeface="SBL Hebrew" pitchFamily="2" charset="-79"/>
                <a:cs typeface="SBL Hebrew" pitchFamily="2" charset="-79"/>
              </a:rPr>
              <a:t>יֵעָשֶׂ֔ה לָאִ֖ישׁ אֲשֶׁ֥ר יַכֶּֽנּוּ׃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p:txBody>
      </p:sp>
    </p:spTree>
    <p:extLst>
      <p:ext uri="{BB962C8B-B14F-4D97-AF65-F5344CB8AC3E}">
        <p14:creationId xmlns:p14="http://schemas.microsoft.com/office/powerpoint/2010/main" val="2607615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17:28-29</a:t>
            </a:r>
            <a:endParaRPr lang="en-US" sz="1400" dirty="0"/>
          </a:p>
        </p:txBody>
      </p:sp>
      <p:sp>
        <p:nvSpPr>
          <p:cNvPr id="3" name="Content Placeholder 2"/>
          <p:cNvSpPr>
            <a:spLocks noGrp="1"/>
          </p:cNvSpPr>
          <p:nvPr>
            <p:ph idx="1"/>
          </p:nvPr>
        </p:nvSpPr>
        <p:spPr>
          <a:xfrm>
            <a:off x="76200" y="685800"/>
            <a:ext cx="8915400" cy="6019800"/>
          </a:xfrm>
        </p:spPr>
        <p:txBody>
          <a:bodyPr>
            <a:normAutofit/>
          </a:bodyPr>
          <a:lstStyle/>
          <a:p>
            <a:pPr marL="0" indent="0" algn="r" defTabSz="457200" rtl="1">
              <a:buNone/>
            </a:pPr>
            <a:r>
              <a:rPr lang="he-IL" sz="2800" dirty="0" smtClean="0">
                <a:latin typeface="SBL Hebrew" pitchFamily="2" charset="-79"/>
                <a:cs typeface="SBL Hebrew" pitchFamily="2" charset="-79"/>
              </a:rPr>
              <a:t>וַיִּשְׁמַ֤ע </a:t>
            </a:r>
            <a:r>
              <a:rPr lang="he-IL" sz="2800" dirty="0">
                <a:latin typeface="SBL Hebrew" pitchFamily="2" charset="-79"/>
                <a:cs typeface="SBL Hebrew" pitchFamily="2" charset="-79"/>
              </a:rPr>
              <a:t>אֱלִיאָב֙ אָחִ֣יו הַגָּד֔וֹל בְּדַבְּר֖וֹ אֶל־הָאֲנָשִׁ֑ים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וַיִּֽחַר־אַף֩ </a:t>
            </a:r>
            <a:r>
              <a:rPr lang="he-IL" sz="2800" dirty="0">
                <a:latin typeface="SBL Hebrew" pitchFamily="2" charset="-79"/>
                <a:cs typeface="SBL Hebrew" pitchFamily="2" charset="-79"/>
              </a:rPr>
              <a:t>אֱלִיאָ֨ב בְּדָוִ֜ד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לָמָּה־זֶּ֣ה </a:t>
            </a:r>
            <a:r>
              <a:rPr lang="he-IL" sz="2800" dirty="0">
                <a:latin typeface="SBL Hebrew" pitchFamily="2" charset="-79"/>
                <a:cs typeface="SBL Hebrew" pitchFamily="2" charset="-79"/>
              </a:rPr>
              <a:t>יָרַ֗דְתָּ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וְעַל־מִ֨י </a:t>
            </a:r>
            <a:r>
              <a:rPr lang="he-IL" sz="2800" dirty="0">
                <a:latin typeface="SBL Hebrew" pitchFamily="2" charset="-79"/>
                <a:cs typeface="SBL Hebrew" pitchFamily="2" charset="-79"/>
              </a:rPr>
              <a:t>נָטַ֜שְׁתָּ מְעַ֨ט הַצֹּ֤אן הָהֵ֙נָּה֙ בַּמִּדְבָּ֔ר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אֲנִ֧י </a:t>
            </a:r>
            <a:r>
              <a:rPr lang="he-IL" sz="2800" dirty="0">
                <a:latin typeface="SBL Hebrew" pitchFamily="2" charset="-79"/>
                <a:cs typeface="SBL Hebrew" pitchFamily="2" charset="-79"/>
              </a:rPr>
              <a:t>יָדַ֣עְתִּי אֶת־זְדֹנְךָ֗ וְאֵת֙ רֹ֣עַ לְבָבֶ֔ךָ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כִּ֗י </a:t>
            </a:r>
            <a:r>
              <a:rPr lang="he-IL" sz="2800" dirty="0">
                <a:latin typeface="SBL Hebrew" pitchFamily="2" charset="-79"/>
                <a:cs typeface="SBL Hebrew" pitchFamily="2" charset="-79"/>
              </a:rPr>
              <a:t>לְמַ֛עַן רְא֥וֹת הַמִּלְחָמָ֖ה יָרָֽדְתָּ׃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מֶ֥ה </a:t>
            </a:r>
            <a:r>
              <a:rPr lang="he-IL" sz="2800" dirty="0">
                <a:latin typeface="SBL Hebrew" pitchFamily="2" charset="-79"/>
                <a:cs typeface="SBL Hebrew" pitchFamily="2" charset="-79"/>
              </a:rPr>
              <a:t>עָשִׂ֖יתִי עָ֑תָּה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הֲל֖וֹא </a:t>
            </a:r>
            <a:r>
              <a:rPr lang="he-IL" sz="2800" dirty="0">
                <a:latin typeface="SBL Hebrew" pitchFamily="2" charset="-79"/>
                <a:cs typeface="SBL Hebrew" pitchFamily="2" charset="-79"/>
              </a:rPr>
              <a:t>דָּבָ֥ר הֽוּא׃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4029817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17:28-29</a:t>
            </a:r>
            <a:endParaRPr lang="en-US" sz="1400" dirty="0"/>
          </a:p>
        </p:txBody>
      </p:sp>
      <p:sp>
        <p:nvSpPr>
          <p:cNvPr id="3" name="Content Placeholder 2"/>
          <p:cNvSpPr>
            <a:spLocks noGrp="1"/>
          </p:cNvSpPr>
          <p:nvPr>
            <p:ph idx="1"/>
          </p:nvPr>
        </p:nvSpPr>
        <p:spPr>
          <a:xfrm>
            <a:off x="76200" y="685800"/>
            <a:ext cx="8915400" cy="6019800"/>
          </a:xfrm>
        </p:spPr>
        <p:txBody>
          <a:bodyPr>
            <a:normAutofit/>
          </a:bodyPr>
          <a:lstStyle/>
          <a:p>
            <a:pPr marL="0" indent="0" algn="r" defTabSz="457200" rtl="1">
              <a:buNone/>
            </a:pPr>
            <a:r>
              <a:rPr lang="he-IL" sz="2800" dirty="0" smtClean="0">
                <a:latin typeface="SBL Hebrew" pitchFamily="2" charset="-79"/>
                <a:cs typeface="SBL Hebrew" pitchFamily="2" charset="-79"/>
              </a:rPr>
              <a:t>וַיִּשְׁמַ֤ע </a:t>
            </a:r>
            <a:r>
              <a:rPr lang="he-IL" sz="2800" dirty="0">
                <a:latin typeface="SBL Hebrew" pitchFamily="2" charset="-79"/>
                <a:cs typeface="SBL Hebrew" pitchFamily="2" charset="-79"/>
              </a:rPr>
              <a:t>אֱלִיאָב֙ אָחִ֣יו הַגָּד֔וֹל בְּדַבְּר֖וֹ אֶל־הָאֲנָשִׁ֑ים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וַיִּֽחַר־אַף֩ </a:t>
            </a:r>
            <a:r>
              <a:rPr lang="he-IL" sz="2800" dirty="0">
                <a:latin typeface="SBL Hebrew" pitchFamily="2" charset="-79"/>
                <a:cs typeface="SBL Hebrew" pitchFamily="2" charset="-79"/>
              </a:rPr>
              <a:t>אֱלִיאָ֨ב בְּדָוִ֜ד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לָמָּה־זֶּ֣ה </a:t>
            </a:r>
            <a:r>
              <a:rPr lang="he-IL" sz="2800" dirty="0">
                <a:latin typeface="SBL Hebrew" pitchFamily="2" charset="-79"/>
                <a:cs typeface="SBL Hebrew" pitchFamily="2" charset="-79"/>
              </a:rPr>
              <a:t>יָרַ֗דְתָּ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וְעַל־מִ֨י </a:t>
            </a:r>
            <a:r>
              <a:rPr lang="he-IL" sz="2800" dirty="0">
                <a:latin typeface="SBL Hebrew" pitchFamily="2" charset="-79"/>
                <a:cs typeface="SBL Hebrew" pitchFamily="2" charset="-79"/>
              </a:rPr>
              <a:t>נָטַ֜שְׁתָּ מְעַ֨ט הַצֹּ֤אן הָהֵ֙נָּה֙ בַּמִּדְבָּ֔ר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אֲנִ֧י </a:t>
            </a:r>
            <a:r>
              <a:rPr lang="he-IL" sz="2800" dirty="0">
                <a:latin typeface="SBL Hebrew" pitchFamily="2" charset="-79"/>
                <a:cs typeface="SBL Hebrew" pitchFamily="2" charset="-79"/>
              </a:rPr>
              <a:t>יָדַ֣עְתִּי אֶת־זְדֹנְךָ֗ וְאֵת֙ רֹ֣עַ לְבָבֶ֔ךָ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כִּ֗י </a:t>
            </a:r>
            <a:r>
              <a:rPr lang="he-IL" sz="2800" dirty="0">
                <a:latin typeface="SBL Hebrew" pitchFamily="2" charset="-79"/>
                <a:cs typeface="SBL Hebrew" pitchFamily="2" charset="-79"/>
              </a:rPr>
              <a:t>לְמַ֛עַן רְא֥וֹת הַמִּלְחָמָ֖ה יָרָֽדְתָּ׃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מֶ֥ה </a:t>
            </a:r>
            <a:r>
              <a:rPr lang="he-IL" sz="2800" dirty="0">
                <a:latin typeface="SBL Hebrew" pitchFamily="2" charset="-79"/>
                <a:cs typeface="SBL Hebrew" pitchFamily="2" charset="-79"/>
              </a:rPr>
              <a:t>עָשִׂ֖יתִי עָ֑תָּה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הֲל֖וֹא </a:t>
            </a:r>
            <a:r>
              <a:rPr lang="he-IL" sz="2800" dirty="0">
                <a:latin typeface="SBL Hebrew" pitchFamily="2" charset="-79"/>
                <a:cs typeface="SBL Hebrew" pitchFamily="2" charset="-79"/>
              </a:rPr>
              <a:t>דָּבָ֥ר הֽוּא׃ </a:t>
            </a:r>
            <a:endParaRPr lang="en-US" sz="2800" dirty="0" smtClean="0">
              <a:latin typeface="SBL Hebrew" pitchFamily="2" charset="-79"/>
              <a:cs typeface="SBL Hebrew" pitchFamily="2" charset="-79"/>
            </a:endParaRPr>
          </a:p>
        </p:txBody>
      </p:sp>
      <p:pic>
        <p:nvPicPr>
          <p:cNvPr id="4" name="Picture 2" descr="D:\My Documents\HebrewCourseBriercrestFirstYear2014\Rocine Readings\05 1 Samuel 17_32-38\pics\Joüon-1Sam17_18p1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6775"/>
            <a:ext cx="5334000" cy="13478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027003"/>
            <a:ext cx="5881914" cy="830997"/>
          </a:xfrm>
          <a:prstGeom prst="rect">
            <a:avLst/>
          </a:prstGeom>
          <a:solidFill>
            <a:schemeClr val="bg1"/>
          </a:solidFill>
        </p:spPr>
        <p:txBody>
          <a:bodyPr wrap="square">
            <a:spAutoFit/>
          </a:bodyPr>
          <a:lstStyle/>
          <a:p>
            <a:r>
              <a:rPr lang="vi-VN" sz="1200" dirty="0">
                <a:solidFill>
                  <a:srgbClr val="0000FF"/>
                </a:solidFill>
              </a:rPr>
              <a:t>Joüon, Paul</a:t>
            </a:r>
            <a:r>
              <a:rPr lang="vi-VN" sz="1200" dirty="0"/>
              <a:t>. </a:t>
            </a:r>
            <a:r>
              <a:rPr lang="vi-VN" sz="1200" dirty="0">
                <a:solidFill>
                  <a:srgbClr val="0000FF"/>
                </a:solidFill>
              </a:rPr>
              <a:t>1928</a:t>
            </a:r>
            <a:r>
              <a:rPr lang="vi-VN" sz="1200" dirty="0"/>
              <a:t>. "Notes philologiques sur le texte hébreu de Josué 6, 18; 10, 13; 23, 13; Juges 7, 8; 7, 14; 12, 5; 14, 17; 18, 31; 1 Samuel 6, 4-5; 12, 8-9; 12, 23; 12, 24; 13, 17; 13, 28." </a:t>
            </a:r>
            <a:r>
              <a:rPr lang="vi-VN" sz="1200" i="1" dirty="0"/>
              <a:t>Biblica</a:t>
            </a:r>
            <a:r>
              <a:rPr lang="vi-VN" sz="1200" dirty="0"/>
              <a:t> 9, no. 2: 161-166. </a:t>
            </a:r>
            <a:r>
              <a:rPr lang="vi-VN" sz="1200" i="1" dirty="0"/>
              <a:t>ATLA Religion Database with ATLASerials</a:t>
            </a:r>
            <a:r>
              <a:rPr lang="vi-VN" sz="1200" dirty="0"/>
              <a:t>, EBSCO</a:t>
            </a:r>
            <a:r>
              <a:rPr lang="vi-VN" sz="1200" i="1" dirty="0"/>
              <a:t>host</a:t>
            </a:r>
            <a:r>
              <a:rPr lang="vi-VN" sz="1200" dirty="0"/>
              <a:t> (accessed April 7, 2016).</a:t>
            </a:r>
            <a:endParaRPr lang="en-CA" sz="1200" dirty="0"/>
          </a:p>
        </p:txBody>
      </p:sp>
      <p:sp>
        <p:nvSpPr>
          <p:cNvPr id="6" name="Rounded Rectangle 5"/>
          <p:cNvSpPr/>
          <p:nvPr/>
        </p:nvSpPr>
        <p:spPr>
          <a:xfrm>
            <a:off x="990599" y="4953000"/>
            <a:ext cx="714375" cy="2762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3686175" y="3267075"/>
            <a:ext cx="1257300" cy="4667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93295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334" y="304800"/>
            <a:ext cx="3505200" cy="334962"/>
          </a:xfrm>
        </p:spPr>
        <p:txBody>
          <a:bodyPr>
            <a:normAutofit/>
          </a:bodyPr>
          <a:lstStyle/>
          <a:p>
            <a:pPr algn="r"/>
            <a:r>
              <a:rPr lang="en-US" sz="1400" dirty="0" smtClean="0"/>
              <a:t>1 Samuel 17:28</a:t>
            </a:r>
            <a:endParaRPr lang="en-US" sz="1400" dirty="0"/>
          </a:p>
        </p:txBody>
      </p:sp>
      <p:sp>
        <p:nvSpPr>
          <p:cNvPr id="3" name="Content Placeholder 2"/>
          <p:cNvSpPr>
            <a:spLocks noGrp="1"/>
          </p:cNvSpPr>
          <p:nvPr>
            <p:ph idx="1"/>
          </p:nvPr>
        </p:nvSpPr>
        <p:spPr>
          <a:xfrm>
            <a:off x="-364134" y="685800"/>
            <a:ext cx="3810000" cy="1752600"/>
          </a:xfrm>
        </p:spPr>
        <p:txBody>
          <a:bodyPr>
            <a:normAutofit/>
          </a:bodyPr>
          <a:lstStyle/>
          <a:p>
            <a:pPr marL="0" indent="0" algn="r" defTabSz="457200" rtl="1">
              <a:buNone/>
            </a:pPr>
            <a:r>
              <a:rPr lang="he-IL" sz="2000" dirty="0" smtClean="0">
                <a:latin typeface="SBL Hebrew" pitchFamily="2" charset="-79"/>
                <a:cs typeface="SBL Hebrew" pitchFamily="2" charset="-79"/>
              </a:rPr>
              <a:t>אֲנִ֧י </a:t>
            </a:r>
            <a:r>
              <a:rPr lang="he-IL" sz="2000" dirty="0">
                <a:latin typeface="SBL Hebrew" pitchFamily="2" charset="-79"/>
                <a:cs typeface="SBL Hebrew" pitchFamily="2" charset="-79"/>
              </a:rPr>
              <a:t>יָדַ֣עְתִּי אֶת־זְדֹנְךָ֗ וְאֵת֙ רֹ֣עַ לְבָבֶ֔ךָ </a:t>
            </a:r>
            <a:endParaRPr lang="he-IL" sz="2000" dirty="0" smtClean="0">
              <a:latin typeface="SBL Hebrew" pitchFamily="2" charset="-79"/>
              <a:cs typeface="SBL Hebrew" pitchFamily="2" charset="-79"/>
            </a:endParaRPr>
          </a:p>
          <a:p>
            <a:pPr marL="0" indent="0" algn="r" defTabSz="457200" rtl="1">
              <a:buNone/>
            </a:pPr>
            <a:r>
              <a:rPr lang="he-IL" sz="2000" dirty="0" smtClean="0">
                <a:latin typeface="SBL Hebrew" pitchFamily="2" charset="-79"/>
                <a:cs typeface="SBL Hebrew" pitchFamily="2" charset="-79"/>
              </a:rPr>
              <a:t>	כִּ֗י </a:t>
            </a:r>
            <a:r>
              <a:rPr lang="he-IL" sz="2000" dirty="0">
                <a:latin typeface="SBL Hebrew" pitchFamily="2" charset="-79"/>
                <a:cs typeface="SBL Hebrew" pitchFamily="2" charset="-79"/>
              </a:rPr>
              <a:t>לְמַ֛עַן רְא֥וֹת הַמִּלְחָמָ֖ה יָרָֽדְתָּ׃ </a:t>
            </a:r>
            <a:endParaRPr lang="he-IL" sz="2000" dirty="0" smtClean="0">
              <a:latin typeface="SBL Hebrew" pitchFamily="2" charset="-79"/>
              <a:cs typeface="SBL Hebrew" pitchFamily="2" charset="-79"/>
            </a:endParaRPr>
          </a:p>
        </p:txBody>
      </p:sp>
      <p:pic>
        <p:nvPicPr>
          <p:cNvPr id="1027" name="Picture 3" descr="D:\My Documents\HebrewCourseBriercrestFirstYear2014\Rocine Readings\05 1 Samuel 17_32-38\pics\Joüon-1Sam17_18p16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866" y="0"/>
            <a:ext cx="5698134"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400800" y="1295400"/>
            <a:ext cx="1295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53000" y="581025"/>
            <a:ext cx="19812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19550" y="1800225"/>
            <a:ext cx="227538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77000" y="1876425"/>
            <a:ext cx="250398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45866" y="2066925"/>
            <a:ext cx="29549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53200" y="2066925"/>
            <a:ext cx="242778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45866" y="2286000"/>
            <a:ext cx="12785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314825" y="2762250"/>
            <a:ext cx="409576" cy="228600"/>
          </a:xfrm>
          <a:prstGeom prst="round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ounded Rectangle 26"/>
          <p:cNvSpPr/>
          <p:nvPr/>
        </p:nvSpPr>
        <p:spPr>
          <a:xfrm>
            <a:off x="304800" y="704850"/>
            <a:ext cx="890587" cy="3333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ounded Rectangle 27"/>
          <p:cNvSpPr/>
          <p:nvPr/>
        </p:nvSpPr>
        <p:spPr>
          <a:xfrm>
            <a:off x="1619250" y="1095375"/>
            <a:ext cx="552450" cy="304800"/>
          </a:xfrm>
          <a:prstGeom prst="round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9" name="Straight Connector 28"/>
          <p:cNvCxnSpPr/>
          <p:nvPr/>
        </p:nvCxnSpPr>
        <p:spPr>
          <a:xfrm>
            <a:off x="5334000" y="3438525"/>
            <a:ext cx="3646983"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05200" y="3667125"/>
            <a:ext cx="5475783"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314825" y="4362450"/>
            <a:ext cx="4666158"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05200" y="4591050"/>
            <a:ext cx="5475783"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505200" y="4810125"/>
            <a:ext cx="4876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05200" y="5048250"/>
            <a:ext cx="5475783"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05200" y="5276850"/>
            <a:ext cx="12192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772400" y="5276850"/>
            <a:ext cx="12192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505200" y="5505450"/>
            <a:ext cx="32004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074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17:30-32</a:t>
            </a:r>
            <a:endParaRPr lang="en-US" sz="1400" dirty="0"/>
          </a:p>
        </p:txBody>
      </p:sp>
      <p:sp>
        <p:nvSpPr>
          <p:cNvPr id="3" name="Content Placeholder 2"/>
          <p:cNvSpPr>
            <a:spLocks noGrp="1"/>
          </p:cNvSpPr>
          <p:nvPr>
            <p:ph idx="1"/>
          </p:nvPr>
        </p:nvSpPr>
        <p:spPr>
          <a:xfrm>
            <a:off x="76200" y="685800"/>
            <a:ext cx="8915400" cy="6019800"/>
          </a:xfrm>
        </p:spPr>
        <p:txBody>
          <a:bodyPr>
            <a:normAutofit/>
          </a:bodyPr>
          <a:lstStyle/>
          <a:p>
            <a:pPr marL="0" indent="0" algn="r" defTabSz="457200" rtl="1">
              <a:buNone/>
            </a:pPr>
            <a:r>
              <a:rPr lang="he-IL" sz="2800" dirty="0">
                <a:latin typeface="SBL Hebrew" pitchFamily="2" charset="-79"/>
                <a:cs typeface="SBL Hebrew" pitchFamily="2" charset="-79"/>
              </a:rPr>
              <a:t>וַיִּסֹּ֤ב מֵֽאֶצְלוֹ֙ אֶל־מ֣וּל אַחֵ֔ר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כַּדָּבָ֣ר הַזֶּ֑ה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וַיְשִׁבֻ֤הוּ </a:t>
            </a:r>
            <a:r>
              <a:rPr lang="he-IL" sz="2800" dirty="0">
                <a:latin typeface="SBL Hebrew" pitchFamily="2" charset="-79"/>
                <a:cs typeface="SBL Hebrew" pitchFamily="2" charset="-79"/>
              </a:rPr>
              <a:t>הָעָם֙ דָּבָ֔ר כַּדָּבָ֖ר הָרִאשֽׁוֹן׃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וַיְּשָּֽׁמְעוּ֙ הַדְּבָרִ֔ים אֲשֶׁ֖ר דִּבֶּ֣ר דָּוִ֑ד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וַיַּגִּ֥דוּ </a:t>
            </a:r>
            <a:r>
              <a:rPr lang="he-IL" sz="2800" dirty="0">
                <a:latin typeface="SBL Hebrew" pitchFamily="2" charset="-79"/>
                <a:cs typeface="SBL Hebrew" pitchFamily="2" charset="-79"/>
              </a:rPr>
              <a:t>לִפְנֵֽי־שָׁא֖וּל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וַיִּקָּחֵֽהוּ</a:t>
            </a:r>
            <a:r>
              <a:rPr lang="he-IL" sz="2800" dirty="0">
                <a:latin typeface="SBL Hebrew" pitchFamily="2" charset="-79"/>
                <a:cs typeface="SBL Hebrew" pitchFamily="2" charset="-79"/>
              </a:rPr>
              <a:t>׃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דָּוִד֙ אֶל־שָׁא֔וּל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אַל־יִפֹּ֥ל </a:t>
            </a:r>
            <a:r>
              <a:rPr lang="he-IL" sz="2800" dirty="0">
                <a:latin typeface="SBL Hebrew" pitchFamily="2" charset="-79"/>
                <a:cs typeface="SBL Hebrew" pitchFamily="2" charset="-79"/>
              </a:rPr>
              <a:t>לֵב־אָדָ֖ם עָלָ֑יו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עַבְדְּךָ֣ </a:t>
            </a:r>
            <a:r>
              <a:rPr lang="he-IL" sz="2800" dirty="0">
                <a:latin typeface="SBL Hebrew" pitchFamily="2" charset="-79"/>
                <a:cs typeface="SBL Hebrew" pitchFamily="2" charset="-79"/>
              </a:rPr>
              <a:t>יֵלֵ֔ךְ וְנִלְחַ֖ם עִם־הַפְּלִשְׁתִּ֥י הַזֶּֽה׃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2277349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17:33-35</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וַיֹּ֨אמֶר שָׁא֜וּל אֶל־דָּוִ֗ד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לֹ֤א </a:t>
            </a:r>
            <a:r>
              <a:rPr lang="he-IL" sz="2800" dirty="0">
                <a:latin typeface="SBL Hebrew" pitchFamily="2" charset="-79"/>
                <a:cs typeface="SBL Hebrew" pitchFamily="2" charset="-79"/>
              </a:rPr>
              <a:t>תוּכַל֙ לָלֶ֙כֶת֙ אֶל־הַפְּלִשְׁתִּ֣י הַזֶּ֔ה לְהִלָּחֵ֖ם עִמּ֑וֹ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כִּֽי־נַ֣עַר </a:t>
            </a:r>
            <a:r>
              <a:rPr lang="he-IL" sz="2800" dirty="0">
                <a:latin typeface="SBL Hebrew" pitchFamily="2" charset="-79"/>
                <a:cs typeface="SBL Hebrew" pitchFamily="2" charset="-79"/>
              </a:rPr>
              <a:t>אַ֔תָּה וְה֛וּא אִ֥ישׁ מִלְחָמָ֖ה מִנְּעֻרָֽיו׃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דָּוִד֙ אֶל־שָׁא֔וּל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רֹעֶ֨ה </a:t>
            </a:r>
            <a:r>
              <a:rPr lang="he-IL" sz="2800" dirty="0">
                <a:latin typeface="SBL Hebrew" pitchFamily="2" charset="-79"/>
                <a:cs typeface="SBL Hebrew" pitchFamily="2" charset="-79"/>
              </a:rPr>
              <a:t>הָיָ֧ה עַבְדְּךָ֛ לְאָבִ֖יו בַּצֹּ֑אן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וּבָ֤א </a:t>
            </a:r>
            <a:r>
              <a:rPr lang="he-IL" sz="2800" dirty="0">
                <a:latin typeface="SBL Hebrew" pitchFamily="2" charset="-79"/>
                <a:cs typeface="SBL Hebrew" pitchFamily="2" charset="-79"/>
              </a:rPr>
              <a:t>הָֽאֲרִי֙ וְאֶת־הַדּ֔וֹב וְנָשָׂ֥א שֶׂ֖ה מֵהָעֵֽדֶר׃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וְיָצָ֧אתִי </a:t>
            </a:r>
            <a:r>
              <a:rPr lang="he-IL" sz="2800" dirty="0">
                <a:latin typeface="SBL Hebrew" pitchFamily="2" charset="-79"/>
                <a:cs typeface="SBL Hebrew" pitchFamily="2" charset="-79"/>
              </a:rPr>
              <a:t>אַחֲרָ֛יו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וְהִכִּתִ֖יו </a:t>
            </a:r>
            <a:r>
              <a:rPr lang="he-IL" sz="2800" dirty="0">
                <a:latin typeface="SBL Hebrew" pitchFamily="2" charset="-79"/>
                <a:cs typeface="SBL Hebrew" pitchFamily="2" charset="-79"/>
              </a:rPr>
              <a:t>וְהִצַּ֣לְתִּי מִפִּ֑יו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וַיָּ֣קָם </a:t>
            </a:r>
            <a:r>
              <a:rPr lang="he-IL" sz="2800" dirty="0">
                <a:latin typeface="SBL Hebrew" pitchFamily="2" charset="-79"/>
                <a:cs typeface="SBL Hebrew" pitchFamily="2" charset="-79"/>
              </a:rPr>
              <a:t>עָלַ֔י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וְהֶחֱזַ֙קְתִּי֙ </a:t>
            </a:r>
            <a:r>
              <a:rPr lang="he-IL" sz="2800" dirty="0">
                <a:latin typeface="SBL Hebrew" pitchFamily="2" charset="-79"/>
                <a:cs typeface="SBL Hebrew" pitchFamily="2" charset="-79"/>
              </a:rPr>
              <a:t>בִּזְקָנ֔וֹ וְהִכִּתִ֖יו וַהֲמִיתִּֽיו׃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600855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17:33-35</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וַיֹּ֨אמֶר שָׁא֜וּל אֶל־דָּוִ֗ד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לֹ֤א </a:t>
            </a:r>
            <a:r>
              <a:rPr lang="he-IL" sz="2800" dirty="0">
                <a:latin typeface="SBL Hebrew" pitchFamily="2" charset="-79"/>
                <a:cs typeface="SBL Hebrew" pitchFamily="2" charset="-79"/>
              </a:rPr>
              <a:t>תוּכַל֙ לָלֶ֙כֶת֙ אֶל־הַפְּלִשְׁתִּ֣י הַזֶּ֔ה לְהִלָּחֵ֖ם עִמּ֑וֹ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כִּֽי־נַ֣עַר </a:t>
            </a:r>
            <a:r>
              <a:rPr lang="he-IL" sz="2800" dirty="0">
                <a:latin typeface="SBL Hebrew" pitchFamily="2" charset="-79"/>
                <a:cs typeface="SBL Hebrew" pitchFamily="2" charset="-79"/>
              </a:rPr>
              <a:t>אַ֔תָּה וְה֛וּא אִ֥ישׁ מִלְחָמָ֖ה מִנְּעֻרָֽיו׃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דָּוִד֙ אֶל־שָׁא֔וּל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רֹעֶ֨ה </a:t>
            </a:r>
            <a:r>
              <a:rPr lang="he-IL" sz="2800" dirty="0">
                <a:latin typeface="SBL Hebrew" pitchFamily="2" charset="-79"/>
                <a:cs typeface="SBL Hebrew" pitchFamily="2" charset="-79"/>
              </a:rPr>
              <a:t>הָיָ֧ה עַבְדְּךָ֛ לְאָבִ֖יו בַּצֹּ֑אן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וּבָ֤א </a:t>
            </a:r>
            <a:r>
              <a:rPr lang="he-IL" sz="2800" dirty="0">
                <a:latin typeface="SBL Hebrew" pitchFamily="2" charset="-79"/>
                <a:cs typeface="SBL Hebrew" pitchFamily="2" charset="-79"/>
              </a:rPr>
              <a:t>הָֽאֲרִי֙ וְ</a:t>
            </a:r>
            <a:r>
              <a:rPr lang="he-IL" sz="2800" dirty="0">
                <a:solidFill>
                  <a:srgbClr val="FF0000"/>
                </a:solidFill>
                <a:latin typeface="SBL Hebrew" pitchFamily="2" charset="-79"/>
                <a:cs typeface="SBL Hebrew" pitchFamily="2" charset="-79"/>
              </a:rPr>
              <a:t>אֶת</a:t>
            </a:r>
            <a:r>
              <a:rPr lang="he-IL" sz="2800" dirty="0">
                <a:latin typeface="SBL Hebrew" pitchFamily="2" charset="-79"/>
                <a:cs typeface="SBL Hebrew" pitchFamily="2" charset="-79"/>
              </a:rPr>
              <a:t>־הַדּ֔וֹב וְנָשָׂ֥א שֶׂ֖ה מֵהָעֵֽדֶר׃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וְיָצָ֧אתִי </a:t>
            </a:r>
            <a:r>
              <a:rPr lang="he-IL" sz="2800" dirty="0">
                <a:latin typeface="SBL Hebrew" pitchFamily="2" charset="-79"/>
                <a:cs typeface="SBL Hebrew" pitchFamily="2" charset="-79"/>
              </a:rPr>
              <a:t>אַחֲרָ֛יו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וְהִכִּתִ֖יו </a:t>
            </a:r>
            <a:r>
              <a:rPr lang="he-IL" sz="2800" dirty="0">
                <a:latin typeface="SBL Hebrew" pitchFamily="2" charset="-79"/>
                <a:cs typeface="SBL Hebrew" pitchFamily="2" charset="-79"/>
              </a:rPr>
              <a:t>וְהִצַּ֣לְתִּי מִפִּ֑יו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וַיָּ֣קָם </a:t>
            </a:r>
            <a:r>
              <a:rPr lang="he-IL" sz="2800" dirty="0">
                <a:latin typeface="SBL Hebrew" pitchFamily="2" charset="-79"/>
                <a:cs typeface="SBL Hebrew" pitchFamily="2" charset="-79"/>
              </a:rPr>
              <a:t>עָלַ֔י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וְהֶחֱזַ֙קְתִּי֙ </a:t>
            </a:r>
            <a:r>
              <a:rPr lang="he-IL" sz="2800" dirty="0">
                <a:latin typeface="SBL Hebrew" pitchFamily="2" charset="-79"/>
                <a:cs typeface="SBL Hebrew" pitchFamily="2" charset="-79"/>
              </a:rPr>
              <a:t>בִּזְקָנ֔וֹ וְהִכִּתִ֖יו וַהֲמִיתִּֽיו׃ </a:t>
            </a:r>
            <a:endParaRPr lang="en-US" sz="2800" dirty="0" smtClean="0">
              <a:latin typeface="SBL Hebrew" pitchFamily="2" charset="-79"/>
              <a:cs typeface="SBL Hebrew" pitchFamily="2" charset="-79"/>
            </a:endParaRPr>
          </a:p>
        </p:txBody>
      </p:sp>
      <p:sp>
        <p:nvSpPr>
          <p:cNvPr id="4" name="TextBox 3"/>
          <p:cNvSpPr txBox="1"/>
          <p:nvPr/>
        </p:nvSpPr>
        <p:spPr>
          <a:xfrm>
            <a:off x="228600" y="4267200"/>
            <a:ext cx="4572000" cy="1754326"/>
          </a:xfrm>
          <a:prstGeom prst="rect">
            <a:avLst/>
          </a:prstGeom>
          <a:noFill/>
          <a:ln>
            <a:solidFill>
              <a:schemeClr val="tx1"/>
            </a:solidFill>
          </a:ln>
        </p:spPr>
        <p:txBody>
          <a:bodyPr wrap="square" rtlCol="0">
            <a:spAutoFit/>
          </a:bodyPr>
          <a:lstStyle/>
          <a:p>
            <a:r>
              <a:rPr lang="en-US" dirty="0" smtClean="0"/>
              <a:t>Note that </a:t>
            </a:r>
            <a:r>
              <a:rPr lang="he-IL" dirty="0" smtClean="0">
                <a:solidFill>
                  <a:srgbClr val="FF0000"/>
                </a:solidFill>
                <a:latin typeface="SBL Hebrew" panose="02000000000000000000" pitchFamily="2" charset="-79"/>
                <a:cs typeface="SBL Hebrew" panose="02000000000000000000" pitchFamily="2" charset="-79"/>
              </a:rPr>
              <a:t>אֶת</a:t>
            </a:r>
            <a:r>
              <a:rPr lang="en-US" dirty="0" smtClean="0">
                <a:solidFill>
                  <a:srgbClr val="FF0000"/>
                </a:solidFill>
              </a:rPr>
              <a:t> </a:t>
            </a:r>
            <a:r>
              <a:rPr lang="en-US" dirty="0" smtClean="0"/>
              <a:t>here marks the </a:t>
            </a:r>
            <a:r>
              <a:rPr lang="en-US" u="sng" dirty="0" smtClean="0"/>
              <a:t>subject</a:t>
            </a:r>
            <a:r>
              <a:rPr lang="en-US" dirty="0"/>
              <a:t>!</a:t>
            </a:r>
            <a:endParaRPr lang="en-US" dirty="0" smtClean="0"/>
          </a:p>
          <a:p>
            <a:r>
              <a:rPr lang="en-US" dirty="0" smtClean="0"/>
              <a:t>Other examples include</a:t>
            </a:r>
          </a:p>
          <a:p>
            <a:pPr lvl="1"/>
            <a:r>
              <a:rPr lang="en-US" dirty="0" smtClean="0"/>
              <a:t>Gen 4:18; 21:5; 27:42</a:t>
            </a:r>
          </a:p>
          <a:p>
            <a:pPr lvl="1"/>
            <a:r>
              <a:rPr lang="en-US" dirty="0" err="1" smtClean="0"/>
              <a:t>Neh</a:t>
            </a:r>
            <a:r>
              <a:rPr lang="en-US" dirty="0" smtClean="0"/>
              <a:t> 9:19, 34</a:t>
            </a:r>
            <a:r>
              <a:rPr lang="en-US" dirty="0"/>
              <a:t>;</a:t>
            </a:r>
            <a:r>
              <a:rPr lang="en-US" dirty="0" smtClean="0"/>
              <a:t> Judges 20:44; 2 Kings 6:5</a:t>
            </a:r>
          </a:p>
          <a:p>
            <a:r>
              <a:rPr lang="en-US" dirty="0" smtClean="0"/>
              <a:t>See </a:t>
            </a:r>
            <a:r>
              <a:rPr lang="en-US" dirty="0" err="1" smtClean="0"/>
              <a:t>Waltke</a:t>
            </a:r>
            <a:r>
              <a:rPr lang="en-US" dirty="0" smtClean="0"/>
              <a:t>/O’Connor 10.3.2 (page 182ff) for discussion and examples.</a:t>
            </a:r>
            <a:endParaRPr lang="en-CA" dirty="0"/>
          </a:p>
        </p:txBody>
      </p:sp>
      <p:cxnSp>
        <p:nvCxnSpPr>
          <p:cNvPr id="5" name="Straight Arrow Connector 4"/>
          <p:cNvCxnSpPr>
            <a:stCxn id="4" idx="3"/>
          </p:cNvCxnSpPr>
          <p:nvPr/>
        </p:nvCxnSpPr>
        <p:spPr>
          <a:xfrm flipV="1">
            <a:off x="4800600" y="3886200"/>
            <a:ext cx="1447800" cy="12581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98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17:36-37</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smtClean="0">
                <a:latin typeface="SBL Hebrew" pitchFamily="2" charset="-79"/>
                <a:cs typeface="SBL Hebrew" pitchFamily="2" charset="-79"/>
              </a:rPr>
              <a:t>		גַּ֧ם </a:t>
            </a:r>
            <a:r>
              <a:rPr lang="he-IL" sz="2800" dirty="0">
                <a:latin typeface="SBL Hebrew" pitchFamily="2" charset="-79"/>
                <a:cs typeface="SBL Hebrew" pitchFamily="2" charset="-79"/>
              </a:rPr>
              <a:t>אֶֽת־הָאֲרִ֛י גַּם־הַדּ֖וֹב הִכָּ֣ה עַבְדֶּ֑ךָ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וְֽ֠הָיָה </a:t>
            </a:r>
            <a:r>
              <a:rPr lang="he-IL" sz="2800" dirty="0">
                <a:latin typeface="SBL Hebrew" pitchFamily="2" charset="-79"/>
                <a:cs typeface="SBL Hebrew" pitchFamily="2" charset="-79"/>
              </a:rPr>
              <a:t>הַפְּלִשְׁתִּ֨י הֶעָרֵ֤ל הַזֶּה֙ כְּאַחַ֣ד מֵהֶ֔ם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כִּ֣י </a:t>
            </a:r>
            <a:r>
              <a:rPr lang="he-IL" sz="2800" dirty="0">
                <a:latin typeface="SBL Hebrew" pitchFamily="2" charset="-79"/>
                <a:cs typeface="SBL Hebrew" pitchFamily="2" charset="-79"/>
              </a:rPr>
              <a:t>חֵרֵ֔ף מַעַרְכֹ֖ת אֱלֹהִ֥ים חַיִּֽים׃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יְהוָ֗ה </a:t>
            </a:r>
            <a:r>
              <a:rPr lang="he-IL" sz="2800" dirty="0">
                <a:latin typeface="SBL Hebrew" pitchFamily="2" charset="-79"/>
                <a:cs typeface="SBL Hebrew" pitchFamily="2" charset="-79"/>
              </a:rPr>
              <a:t>אֲשֶׁ֨ר הִצִּלַ֜נִי מִיַּ֤ד הָֽאֲרִי֙ וּמִיַּ֣ד הַדֹּ֔ב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ה֣וּא </a:t>
            </a:r>
            <a:r>
              <a:rPr lang="he-IL" sz="2800" dirty="0">
                <a:latin typeface="SBL Hebrew" pitchFamily="2" charset="-79"/>
                <a:cs typeface="SBL Hebrew" pitchFamily="2" charset="-79"/>
              </a:rPr>
              <a:t>יַצִּילֵ֔נִי מִיַּ֥ד הַפְּלִשְׁתִּ֖י הַזֶּ֑ה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שָׁא֤וּל אֶל־דָּוִד֙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לֵ֔ךְ </a:t>
            </a:r>
            <a:r>
              <a:rPr lang="he-IL" sz="2800" dirty="0">
                <a:latin typeface="SBL Hebrew" pitchFamily="2" charset="-79"/>
                <a:cs typeface="SBL Hebrew" pitchFamily="2" charset="-79"/>
              </a:rPr>
              <a:t>וַֽיהוָ֖ה יִהְיֶ֥ה עִמָּֽךְ׃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2523493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17:1-3</a:t>
            </a:r>
            <a:endParaRPr lang="en-US" sz="1400" dirty="0"/>
          </a:p>
        </p:txBody>
      </p:sp>
      <p:sp>
        <p:nvSpPr>
          <p:cNvPr id="3" name="Content Placeholder 2"/>
          <p:cNvSpPr>
            <a:spLocks noGrp="1"/>
          </p:cNvSpPr>
          <p:nvPr>
            <p:ph idx="1"/>
          </p:nvPr>
        </p:nvSpPr>
        <p:spPr>
          <a:xfrm>
            <a:off x="457200" y="685800"/>
            <a:ext cx="8229600" cy="5440363"/>
          </a:xfrm>
        </p:spPr>
        <p:txBody>
          <a:bodyPr>
            <a:normAutofit lnSpcReduction="10000"/>
          </a:bodyPr>
          <a:lstStyle/>
          <a:p>
            <a:pPr marL="0" indent="0" algn="r" defTabSz="457200" rtl="1">
              <a:buNone/>
            </a:pPr>
            <a:r>
              <a:rPr lang="he-IL" sz="2800" dirty="0">
                <a:latin typeface="SBL Hebrew" pitchFamily="2" charset="-79"/>
                <a:cs typeface="SBL Hebrew" pitchFamily="2" charset="-79"/>
              </a:rPr>
              <a:t>וַיַּאַסְפ֨וּ פְלִשְׁתִּ֤ים אֶת־מַֽחֲנֵיהֶם֙ לַמִּלְחָמָ֔ה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וַיֵּאָ֣סְפ֔וּ </a:t>
            </a:r>
            <a:r>
              <a:rPr lang="he-IL" sz="2800" dirty="0">
                <a:latin typeface="SBL Hebrew" pitchFamily="2" charset="-79"/>
                <a:cs typeface="SBL Hebrew" pitchFamily="2" charset="-79"/>
              </a:rPr>
              <a:t>שֹׂכֹ֖ה אֲשֶׁ֣ר לִיהוּדָ֑ה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וַֽיַּחֲנ֛וּ </a:t>
            </a:r>
            <a:r>
              <a:rPr lang="he-IL" sz="2800" dirty="0">
                <a:latin typeface="SBL Hebrew" pitchFamily="2" charset="-79"/>
                <a:cs typeface="SBL Hebrew" pitchFamily="2" charset="-79"/>
              </a:rPr>
              <a:t>בֵּין־שׂוֹכֹ֥ה וּבֵין־עֲזֵקָ֖ה בְּאֶ֥פֶס דַּמִּֽים׃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וְשָׁא֤וּל </a:t>
            </a:r>
            <a:r>
              <a:rPr lang="he-IL" sz="2800" dirty="0">
                <a:latin typeface="SBL Hebrew" pitchFamily="2" charset="-79"/>
                <a:cs typeface="SBL Hebrew" pitchFamily="2" charset="-79"/>
              </a:rPr>
              <a:t>וְאִֽישׁ־יִשְׂרָאֵל֙ נֶאֶסְפ֔וּ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וַֽיַּחֲנ֖וּ </a:t>
            </a:r>
            <a:r>
              <a:rPr lang="he-IL" sz="2800" dirty="0">
                <a:latin typeface="SBL Hebrew" pitchFamily="2" charset="-79"/>
                <a:cs typeface="SBL Hebrew" pitchFamily="2" charset="-79"/>
              </a:rPr>
              <a:t>בְּעֵ֣מֶק הָאֵלָ֑ה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וַיַּעַרְכ֥וּ </a:t>
            </a:r>
            <a:r>
              <a:rPr lang="he-IL" sz="2800" dirty="0">
                <a:latin typeface="SBL Hebrew" pitchFamily="2" charset="-79"/>
                <a:cs typeface="SBL Hebrew" pitchFamily="2" charset="-79"/>
              </a:rPr>
              <a:t>מִלְחָמָ֖ה לִקְרַ֥את פְּלִשְׁתִּֽים׃ </a:t>
            </a:r>
            <a:endParaRPr lang="he-IL" sz="2800" dirty="0" smtClean="0">
              <a:latin typeface="SBL Hebrew" pitchFamily="2" charset="-79"/>
              <a:cs typeface="SBL Hebrew" pitchFamily="2" charset="-79"/>
            </a:endParaRPr>
          </a:p>
          <a:p>
            <a:pPr marL="0" indent="0" algn="r" defTabSz="457200" rtl="1">
              <a:buNone/>
            </a:pP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וּפְלִשְׁתִּ֞ים </a:t>
            </a:r>
            <a:r>
              <a:rPr lang="he-IL" sz="2800" dirty="0">
                <a:latin typeface="SBL Hebrew" pitchFamily="2" charset="-79"/>
                <a:cs typeface="SBL Hebrew" pitchFamily="2" charset="-79"/>
              </a:rPr>
              <a:t>עֹמְדִ֤ים אֶל־הָהָר֙ מִזֶּ֔ה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וְיִשְׂרָאֵ֛ל </a:t>
            </a:r>
            <a:r>
              <a:rPr lang="he-IL" sz="2800" dirty="0">
                <a:latin typeface="SBL Hebrew" pitchFamily="2" charset="-79"/>
                <a:cs typeface="SBL Hebrew" pitchFamily="2" charset="-79"/>
              </a:rPr>
              <a:t>עֹמְדִ֥ים אֶל־הָהָ֖ר מִזֶּ֑ה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וְהַגַּ֖יְא </a:t>
            </a:r>
            <a:r>
              <a:rPr lang="he-IL" sz="2800" dirty="0">
                <a:latin typeface="SBL Hebrew" pitchFamily="2" charset="-79"/>
                <a:cs typeface="SBL Hebrew" pitchFamily="2" charset="-79"/>
              </a:rPr>
              <a:t>בֵּינֵיהֶֽם׃ </a:t>
            </a:r>
          </a:p>
          <a:p>
            <a:pPr marL="0" indent="0" algn="r" defTabSz="457200" rtl="1">
              <a:buNone/>
            </a:pP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4037228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17:33-35</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וַיֹּ֨אמֶר שָׁא֜וּל אֶל־דָּוִ֗ד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לֹ֤א </a:t>
            </a:r>
            <a:r>
              <a:rPr lang="he-IL" sz="2800" dirty="0">
                <a:latin typeface="SBL Hebrew" pitchFamily="2" charset="-79"/>
                <a:cs typeface="SBL Hebrew" pitchFamily="2" charset="-79"/>
              </a:rPr>
              <a:t>תוּכַל֙ לָלֶ֙כֶת֙ אֶל־הַפְּלִשְׁתִּ֣י הַזֶּ֔ה לְהִלָּחֵ֖ם עִמּ֑וֹ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כִּֽי־נַ֣עַר </a:t>
            </a:r>
            <a:r>
              <a:rPr lang="he-IL" sz="2800" dirty="0">
                <a:latin typeface="SBL Hebrew" pitchFamily="2" charset="-79"/>
                <a:cs typeface="SBL Hebrew" pitchFamily="2" charset="-79"/>
              </a:rPr>
              <a:t>אַ֔תָּה וְה֛וּא אִ֥ישׁ מִלְחָמָ֖ה מִנְּעֻרָֽיו׃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דָּוִד֙ אֶל־שָׁא֔וּל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רֹעֶ֨ה </a:t>
            </a:r>
            <a:r>
              <a:rPr lang="he-IL" sz="2800" dirty="0">
                <a:latin typeface="SBL Hebrew" pitchFamily="2" charset="-79"/>
                <a:cs typeface="SBL Hebrew" pitchFamily="2" charset="-79"/>
              </a:rPr>
              <a:t>הָיָ֧ה עַבְדְּךָ֛ לְאָבִ֖יו בַּצֹּ֑אן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a:t>
            </a:r>
            <a:r>
              <a:rPr lang="he-IL" sz="2800" dirty="0" smtClean="0">
                <a:solidFill>
                  <a:srgbClr val="0000FF"/>
                </a:solidFill>
                <a:latin typeface="SBL Hebrew" pitchFamily="2" charset="-79"/>
                <a:cs typeface="SBL Hebrew" pitchFamily="2" charset="-79"/>
              </a:rPr>
              <a:t>בָ֤א </a:t>
            </a:r>
            <a:r>
              <a:rPr lang="he-IL" sz="2800" dirty="0">
                <a:latin typeface="SBL Hebrew" pitchFamily="2" charset="-79"/>
                <a:cs typeface="SBL Hebrew" pitchFamily="2" charset="-79"/>
              </a:rPr>
              <a:t>הָֽאֲרִי֙ וְאֶת־הַדּ֔וֹב וְנָשָׂ֥א שֶׂ֖ה מֵהָעֵֽדֶר׃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a:t>
            </a:r>
            <a:r>
              <a:rPr lang="he-IL" sz="2800" dirty="0" smtClean="0">
                <a:solidFill>
                  <a:srgbClr val="0000FF"/>
                </a:solidFill>
                <a:latin typeface="SBL Hebrew" pitchFamily="2" charset="-79"/>
                <a:cs typeface="SBL Hebrew" pitchFamily="2" charset="-79"/>
              </a:rPr>
              <a:t>יָצָ֧אתִי</a:t>
            </a: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אַחֲרָ֛יו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a:t>
            </a:r>
            <a:r>
              <a:rPr lang="he-IL" sz="2800" dirty="0" smtClean="0">
                <a:solidFill>
                  <a:srgbClr val="0000FF"/>
                </a:solidFill>
                <a:latin typeface="SBL Hebrew" pitchFamily="2" charset="-79"/>
                <a:cs typeface="SBL Hebrew" pitchFamily="2" charset="-79"/>
              </a:rPr>
              <a:t>הִכִּתִ֖יו</a:t>
            </a: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וְ</a:t>
            </a:r>
            <a:r>
              <a:rPr lang="he-IL" sz="2800" dirty="0">
                <a:solidFill>
                  <a:srgbClr val="0000FF"/>
                </a:solidFill>
                <a:latin typeface="SBL Hebrew" pitchFamily="2" charset="-79"/>
                <a:cs typeface="SBL Hebrew" pitchFamily="2" charset="-79"/>
              </a:rPr>
              <a:t>הִצַּ֣לְתִּי</a:t>
            </a:r>
            <a:r>
              <a:rPr lang="he-IL" sz="2800" dirty="0">
                <a:latin typeface="SBL Hebrew" pitchFamily="2" charset="-79"/>
                <a:cs typeface="SBL Hebrew" pitchFamily="2" charset="-79"/>
              </a:rPr>
              <a:t> מִפִּ֑יו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a:t>
            </a:r>
            <a:r>
              <a:rPr lang="he-IL" sz="2800" dirty="0" smtClean="0">
                <a:solidFill>
                  <a:srgbClr val="FF0000"/>
                </a:solidFill>
                <a:latin typeface="SBL Hebrew" pitchFamily="2" charset="-79"/>
                <a:cs typeface="SBL Hebrew" pitchFamily="2" charset="-79"/>
              </a:rPr>
              <a:t>וַיָּ֣קָם</a:t>
            </a:r>
            <a:r>
              <a:rPr lang="he-IL" sz="2800" dirty="0" smtClean="0">
                <a:solidFill>
                  <a:srgbClr val="FF0066"/>
                </a:solidFill>
                <a:latin typeface="SBL Hebrew" pitchFamily="2" charset="-79"/>
                <a:cs typeface="SBL Hebrew" pitchFamily="2" charset="-79"/>
              </a:rPr>
              <a:t> </a:t>
            </a:r>
            <a:r>
              <a:rPr lang="he-IL" sz="2800" dirty="0">
                <a:latin typeface="SBL Hebrew" pitchFamily="2" charset="-79"/>
                <a:cs typeface="SBL Hebrew" pitchFamily="2" charset="-79"/>
              </a:rPr>
              <a:t>עָלַ֔י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a:t>
            </a:r>
            <a:r>
              <a:rPr lang="he-IL" sz="2800" dirty="0" smtClean="0">
                <a:solidFill>
                  <a:srgbClr val="0000FF"/>
                </a:solidFill>
                <a:latin typeface="SBL Hebrew" pitchFamily="2" charset="-79"/>
                <a:cs typeface="SBL Hebrew" pitchFamily="2" charset="-79"/>
              </a:rPr>
              <a:t>הֶחֱזַ֙קְתִּי֙</a:t>
            </a: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בִּזְקָנ֔וֹ וְ</a:t>
            </a:r>
            <a:r>
              <a:rPr lang="he-IL" sz="2800" dirty="0">
                <a:solidFill>
                  <a:srgbClr val="0000FF"/>
                </a:solidFill>
                <a:latin typeface="SBL Hebrew" pitchFamily="2" charset="-79"/>
                <a:cs typeface="SBL Hebrew" pitchFamily="2" charset="-79"/>
              </a:rPr>
              <a:t>הִכִּתִ֖יו</a:t>
            </a:r>
            <a:r>
              <a:rPr lang="he-IL" sz="2800" dirty="0">
                <a:latin typeface="SBL Hebrew" pitchFamily="2" charset="-79"/>
                <a:cs typeface="SBL Hebrew" pitchFamily="2" charset="-79"/>
              </a:rPr>
              <a:t> וַ</a:t>
            </a:r>
            <a:r>
              <a:rPr lang="he-IL" sz="2800" dirty="0">
                <a:solidFill>
                  <a:srgbClr val="0000FF"/>
                </a:solidFill>
                <a:latin typeface="SBL Hebrew" pitchFamily="2" charset="-79"/>
                <a:cs typeface="SBL Hebrew" pitchFamily="2" charset="-79"/>
              </a:rPr>
              <a:t>הֲמִיתִּֽיו</a:t>
            </a:r>
            <a:r>
              <a:rPr lang="he-IL" sz="2800" dirty="0">
                <a:latin typeface="SBL Hebrew" pitchFamily="2" charset="-79"/>
                <a:cs typeface="SBL Hebrew" pitchFamily="2" charset="-79"/>
              </a:rPr>
              <a:t>׃ </a:t>
            </a:r>
            <a:endParaRPr lang="en-US" sz="2800" dirty="0" smtClean="0">
              <a:latin typeface="SBL Hebrew" pitchFamily="2" charset="-79"/>
              <a:cs typeface="SBL Hebrew" pitchFamily="2" charset="-79"/>
            </a:endParaRPr>
          </a:p>
        </p:txBody>
      </p:sp>
      <p:sp>
        <p:nvSpPr>
          <p:cNvPr id="4" name="TextBox 3"/>
          <p:cNvSpPr txBox="1"/>
          <p:nvPr/>
        </p:nvSpPr>
        <p:spPr>
          <a:xfrm>
            <a:off x="76200" y="4114800"/>
            <a:ext cx="4953000" cy="1754326"/>
          </a:xfrm>
          <a:prstGeom prst="rect">
            <a:avLst/>
          </a:prstGeom>
          <a:noFill/>
          <a:ln>
            <a:solidFill>
              <a:schemeClr val="tx1"/>
            </a:solidFill>
          </a:ln>
        </p:spPr>
        <p:txBody>
          <a:bodyPr wrap="square" rtlCol="0">
            <a:spAutoFit/>
          </a:bodyPr>
          <a:lstStyle/>
          <a:p>
            <a:r>
              <a:rPr lang="en-US" dirty="0"/>
              <a:t>“A series of </a:t>
            </a:r>
            <a:r>
              <a:rPr lang="en-US" dirty="0" err="1">
                <a:solidFill>
                  <a:srgbClr val="0000FF"/>
                </a:solidFill>
              </a:rPr>
              <a:t>weqatals</a:t>
            </a:r>
            <a:r>
              <a:rPr lang="en-US" dirty="0">
                <a:solidFill>
                  <a:srgbClr val="0000FF"/>
                </a:solidFill>
              </a:rPr>
              <a:t> </a:t>
            </a:r>
            <a:r>
              <a:rPr lang="en-US" dirty="0"/>
              <a:t>within a Historical Narrative represent the mainline of an embedded </a:t>
            </a:r>
            <a:r>
              <a:rPr lang="en-US" dirty="0">
                <a:solidFill>
                  <a:srgbClr val="0000FF"/>
                </a:solidFill>
              </a:rPr>
              <a:t>Procedural Discourse</a:t>
            </a:r>
            <a:r>
              <a:rPr lang="en-US" dirty="0"/>
              <a:t> that tells </a:t>
            </a:r>
            <a:r>
              <a:rPr lang="en-US" b="1" u="sng" dirty="0"/>
              <a:t>how</a:t>
            </a:r>
            <a:r>
              <a:rPr lang="en-US" b="1" dirty="0"/>
              <a:t> something was done repeatedly in the past</a:t>
            </a:r>
            <a:r>
              <a:rPr lang="en-US" dirty="0" smtClean="0"/>
              <a:t>.” (See </a:t>
            </a:r>
            <a:r>
              <a:rPr lang="en-US" dirty="0" err="1" smtClean="0"/>
              <a:t>Rocine</a:t>
            </a:r>
            <a:r>
              <a:rPr lang="en-US" dirty="0" smtClean="0"/>
              <a:t> 35)</a:t>
            </a:r>
          </a:p>
          <a:p>
            <a:pPr marL="285750" indent="-285750">
              <a:buFont typeface="Arial" panose="020B0604020202020204" pitchFamily="34" charset="0"/>
              <a:buChar char="•"/>
            </a:pPr>
            <a:r>
              <a:rPr lang="en-US" dirty="0" smtClean="0"/>
              <a:t>Is this </a:t>
            </a:r>
            <a:r>
              <a:rPr lang="en-US" dirty="0" smtClean="0">
                <a:solidFill>
                  <a:srgbClr val="0000FF"/>
                </a:solidFill>
              </a:rPr>
              <a:t>Procedural Discourse</a:t>
            </a:r>
            <a:r>
              <a:rPr lang="en-US" dirty="0" smtClean="0"/>
              <a:t>?</a:t>
            </a:r>
          </a:p>
          <a:p>
            <a:pPr marL="285750" indent="-285750">
              <a:buFont typeface="Arial" panose="020B0604020202020204" pitchFamily="34" charset="0"/>
              <a:buChar char="•"/>
            </a:pPr>
            <a:r>
              <a:rPr lang="en-US" dirty="0" smtClean="0"/>
              <a:t>What do we do with the interrupting </a:t>
            </a:r>
            <a:r>
              <a:rPr lang="en-US" dirty="0" smtClean="0">
                <a:solidFill>
                  <a:srgbClr val="FF0000"/>
                </a:solidFill>
              </a:rPr>
              <a:t>wayyiqtol</a:t>
            </a:r>
            <a:r>
              <a:rPr lang="en-US" dirty="0" smtClean="0"/>
              <a:t>?</a:t>
            </a:r>
            <a:endParaRPr lang="en-CA" dirty="0"/>
          </a:p>
        </p:txBody>
      </p:sp>
    </p:spTree>
    <p:extLst>
      <p:ext uri="{BB962C8B-B14F-4D97-AF65-F5344CB8AC3E}">
        <p14:creationId xmlns:p14="http://schemas.microsoft.com/office/powerpoint/2010/main" val="1275028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17:36-37</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smtClean="0">
                <a:latin typeface="SBL Hebrew" pitchFamily="2" charset="-79"/>
                <a:cs typeface="SBL Hebrew" pitchFamily="2" charset="-79"/>
              </a:rPr>
              <a:t>		</a:t>
            </a:r>
            <a:r>
              <a:rPr lang="he-IL" sz="2800" dirty="0" smtClean="0">
                <a:solidFill>
                  <a:srgbClr val="FF00FF"/>
                </a:solidFill>
                <a:latin typeface="SBL Hebrew" pitchFamily="2" charset="-79"/>
                <a:cs typeface="SBL Hebrew" pitchFamily="2" charset="-79"/>
              </a:rPr>
              <a:t>גַּ֧ם </a:t>
            </a:r>
            <a:r>
              <a:rPr lang="he-IL" sz="2800" dirty="0">
                <a:solidFill>
                  <a:srgbClr val="FF00FF"/>
                </a:solidFill>
                <a:latin typeface="SBL Hebrew" pitchFamily="2" charset="-79"/>
                <a:cs typeface="SBL Hebrew" pitchFamily="2" charset="-79"/>
              </a:rPr>
              <a:t>אֶֽת־הָאֲרִ֛י גַּם־הַדּ֖וֹב </a:t>
            </a:r>
            <a:r>
              <a:rPr lang="he-IL" sz="2800" dirty="0">
                <a:solidFill>
                  <a:srgbClr val="0000FF"/>
                </a:solidFill>
                <a:latin typeface="SBL Hebrew" pitchFamily="2" charset="-79"/>
                <a:cs typeface="SBL Hebrew" pitchFamily="2" charset="-79"/>
              </a:rPr>
              <a:t>הִכָּ֣ה </a:t>
            </a:r>
            <a:r>
              <a:rPr lang="he-IL" sz="2800" dirty="0">
                <a:latin typeface="SBL Hebrew" pitchFamily="2" charset="-79"/>
                <a:cs typeface="SBL Hebrew" pitchFamily="2" charset="-79"/>
              </a:rPr>
              <a:t>עַבְדֶּ֑ךָ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וְֽ֠הָיָה </a:t>
            </a:r>
            <a:r>
              <a:rPr lang="he-IL" sz="2800" dirty="0">
                <a:latin typeface="SBL Hebrew" pitchFamily="2" charset="-79"/>
                <a:cs typeface="SBL Hebrew" pitchFamily="2" charset="-79"/>
              </a:rPr>
              <a:t>הַפְּלִשְׁתִּ֨י הֶעָרֵ֤ל הַזֶּה֙ כְּאַחַ֣ד מֵהֶ֔ם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כִּ֣י </a:t>
            </a:r>
            <a:r>
              <a:rPr lang="he-IL" sz="2800" dirty="0">
                <a:latin typeface="SBL Hebrew" pitchFamily="2" charset="-79"/>
                <a:cs typeface="SBL Hebrew" pitchFamily="2" charset="-79"/>
              </a:rPr>
              <a:t>חֵרֵ֔ף מַעַרְכֹ֖ת אֱלֹהִ֥ים חַיִּֽים׃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יְהוָ֗ה </a:t>
            </a:r>
            <a:r>
              <a:rPr lang="he-IL" sz="2800" dirty="0">
                <a:latin typeface="SBL Hebrew" pitchFamily="2" charset="-79"/>
                <a:cs typeface="SBL Hebrew" pitchFamily="2" charset="-79"/>
              </a:rPr>
              <a:t>אֲשֶׁ֨ר הִצִּלַ֜נִי מִיַּ֤ד הָֽאֲרִי֙ וּמִיַּ֣ד הַדֹּ֔ב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ה֣וּא </a:t>
            </a:r>
            <a:r>
              <a:rPr lang="he-IL" sz="2800" dirty="0">
                <a:latin typeface="SBL Hebrew" pitchFamily="2" charset="-79"/>
                <a:cs typeface="SBL Hebrew" pitchFamily="2" charset="-79"/>
              </a:rPr>
              <a:t>יַצִּילֵ֔נִי מִיַּ֥ד הַפְּלִשְׁתִּ֖י הַזֶּ֑ה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שָׁא֤וּל אֶל־דָּוִד֙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לֵ֔ךְ </a:t>
            </a:r>
            <a:r>
              <a:rPr lang="he-IL" sz="2800" dirty="0">
                <a:latin typeface="SBL Hebrew" pitchFamily="2" charset="-79"/>
                <a:cs typeface="SBL Hebrew" pitchFamily="2" charset="-79"/>
              </a:rPr>
              <a:t>וַֽיהוָ֖ה יִהְיֶ֥ה עִמָּֽךְ׃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endParaRPr lang="en-US" sz="2800" dirty="0" smtClean="0">
              <a:latin typeface="SBL Hebrew" pitchFamily="2" charset="-79"/>
              <a:cs typeface="SBL Hebrew" pitchFamily="2" charset="-79"/>
            </a:endParaRPr>
          </a:p>
        </p:txBody>
      </p:sp>
      <p:sp>
        <p:nvSpPr>
          <p:cNvPr id="4" name="TextBox 3"/>
          <p:cNvSpPr txBox="1"/>
          <p:nvPr/>
        </p:nvSpPr>
        <p:spPr>
          <a:xfrm>
            <a:off x="76200" y="381000"/>
            <a:ext cx="3048000" cy="4493538"/>
          </a:xfrm>
          <a:prstGeom prst="rect">
            <a:avLst/>
          </a:prstGeom>
          <a:noFill/>
          <a:ln>
            <a:solidFill>
              <a:schemeClr val="tx1"/>
            </a:solidFill>
          </a:ln>
        </p:spPr>
        <p:txBody>
          <a:bodyPr wrap="square" rtlCol="0">
            <a:spAutoFit/>
          </a:bodyPr>
          <a:lstStyle/>
          <a:p>
            <a:r>
              <a:rPr lang="en-US" dirty="0" smtClean="0"/>
              <a:t>This is an </a:t>
            </a:r>
            <a:r>
              <a:rPr lang="en-US" dirty="0" smtClean="0">
                <a:solidFill>
                  <a:srgbClr val="FF00FF"/>
                </a:solidFill>
              </a:rPr>
              <a:t>X</a:t>
            </a:r>
            <a:r>
              <a:rPr lang="en-US" dirty="0" smtClean="0"/>
              <a:t>-</a:t>
            </a:r>
            <a:r>
              <a:rPr lang="en-US" dirty="0" smtClean="0">
                <a:solidFill>
                  <a:srgbClr val="0000FF"/>
                </a:solidFill>
              </a:rPr>
              <a:t>qatal</a:t>
            </a:r>
            <a:r>
              <a:rPr lang="en-US" dirty="0" smtClean="0"/>
              <a:t>. </a:t>
            </a:r>
          </a:p>
          <a:p>
            <a:pPr marL="285750" indent="-285750">
              <a:buFont typeface="Arial" panose="020B0604020202020204" pitchFamily="34" charset="0"/>
              <a:buChar char="•"/>
            </a:pPr>
            <a:r>
              <a:rPr lang="en-US" sz="1400" dirty="0" smtClean="0"/>
              <a:t>X-qatal is the focalizing structure used in conjunction with the wayyiqtol of Historical Narrative</a:t>
            </a:r>
          </a:p>
          <a:p>
            <a:pPr marL="285750" indent="-285750">
              <a:buFont typeface="Arial" panose="020B0604020202020204" pitchFamily="34" charset="0"/>
              <a:buChar char="•"/>
            </a:pPr>
            <a:r>
              <a:rPr lang="en-US" sz="1400" dirty="0" smtClean="0"/>
              <a:t>X-</a:t>
            </a:r>
            <a:r>
              <a:rPr lang="en-US" sz="1400" dirty="0" err="1" smtClean="0"/>
              <a:t>yiqtol</a:t>
            </a:r>
            <a:r>
              <a:rPr lang="en-US" sz="1400" dirty="0" smtClean="0"/>
              <a:t> is the focalizing structure that corresponds to the we-qatal of Procedural Discourse (and also the +projection genres: Predictive, Instructional, Hortatory)</a:t>
            </a:r>
          </a:p>
          <a:p>
            <a:r>
              <a:rPr lang="en-US" dirty="0" smtClean="0"/>
              <a:t>Is this </a:t>
            </a:r>
          </a:p>
          <a:p>
            <a:pPr marL="285750" indent="-285750">
              <a:buFont typeface="Arial" panose="020B0604020202020204" pitchFamily="34" charset="0"/>
              <a:buChar char="•"/>
            </a:pPr>
            <a:r>
              <a:rPr lang="en-US" sz="1400" dirty="0"/>
              <a:t>H</a:t>
            </a:r>
            <a:r>
              <a:rPr lang="en-US" sz="1400" dirty="0" smtClean="0"/>
              <a:t>abitual past action interrupted by some historical narrative syntax elements or </a:t>
            </a:r>
          </a:p>
          <a:p>
            <a:pPr marL="285750" indent="-285750">
              <a:buFont typeface="Arial" panose="020B0604020202020204" pitchFamily="34" charset="0"/>
              <a:buChar char="•"/>
            </a:pPr>
            <a:r>
              <a:rPr lang="en-US" sz="1400" dirty="0" smtClean="0"/>
              <a:t>Historical narrative with </a:t>
            </a:r>
            <a:r>
              <a:rPr lang="en-US" sz="1400" dirty="0" err="1" smtClean="0"/>
              <a:t>weqatals</a:t>
            </a:r>
            <a:r>
              <a:rPr lang="en-US" sz="1400" dirty="0" smtClean="0"/>
              <a:t> carrying the bulk of the mainline action?</a:t>
            </a:r>
          </a:p>
          <a:p>
            <a:r>
              <a:rPr lang="en-US" dirty="0" smtClean="0"/>
              <a:t>Meaning difference</a:t>
            </a:r>
          </a:p>
          <a:p>
            <a:pPr marL="285750" indent="-285750">
              <a:buFont typeface="Arial" panose="020B0604020202020204" pitchFamily="34" charset="0"/>
              <a:buChar char="•"/>
            </a:pPr>
            <a:r>
              <a:rPr lang="en-US" sz="1400" dirty="0" smtClean="0"/>
              <a:t>One lion/bear</a:t>
            </a:r>
          </a:p>
          <a:p>
            <a:pPr marL="285750" indent="-285750">
              <a:buFont typeface="Arial" panose="020B0604020202020204" pitchFamily="34" charset="0"/>
              <a:buChar char="•"/>
            </a:pPr>
            <a:r>
              <a:rPr lang="en-US" sz="1400" dirty="0" smtClean="0"/>
              <a:t>Many lions/bears</a:t>
            </a:r>
            <a:endParaRPr lang="en-CA" sz="1400" dirty="0"/>
          </a:p>
        </p:txBody>
      </p:sp>
    </p:spTree>
    <p:extLst>
      <p:ext uri="{BB962C8B-B14F-4D97-AF65-F5344CB8AC3E}">
        <p14:creationId xmlns:p14="http://schemas.microsoft.com/office/powerpoint/2010/main" val="3972148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17:38-39</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וַיַּלְבֵּ֨שׁ שָׁא֤וּל אֶת־דָּוִד֙ מַדָּ֔יו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וְנָתַ֛ן </a:t>
            </a:r>
            <a:r>
              <a:rPr lang="he-IL" sz="2800" dirty="0">
                <a:latin typeface="SBL Hebrew" pitchFamily="2" charset="-79"/>
                <a:cs typeface="SBL Hebrew" pitchFamily="2" charset="-79"/>
              </a:rPr>
              <a:t>ק֥וֹבַע נְחֹ֖שֶׁת עַל־רֹאשׁ֑וֹ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וַיַּלְבֵּ֥שׁ </a:t>
            </a:r>
            <a:r>
              <a:rPr lang="he-IL" sz="2800" dirty="0">
                <a:latin typeface="SBL Hebrew" pitchFamily="2" charset="-79"/>
                <a:cs typeface="SBL Hebrew" pitchFamily="2" charset="-79"/>
              </a:rPr>
              <a:t>אֹת֖וֹ שִׁרְיֽוֹן׃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וַיַּחְגֹּ֣ר דָּוִ֣ד אֶת־חַ֠רְבּוֹ מֵעַ֨ל לְמַדָּ֜יו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וַיֹּ֣אֶל </a:t>
            </a:r>
            <a:r>
              <a:rPr lang="he-IL" sz="2800" dirty="0">
                <a:latin typeface="SBL Hebrew" pitchFamily="2" charset="-79"/>
                <a:cs typeface="SBL Hebrew" pitchFamily="2" charset="-79"/>
              </a:rPr>
              <a:t>לָלֶכֶת֮ כִּ֣י לֹֽא־נִסָּה֒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דָּוִ֜ד אֶל־שָׁא֗וּל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לֹ֥א </a:t>
            </a:r>
            <a:r>
              <a:rPr lang="he-IL" sz="2800" dirty="0">
                <a:latin typeface="SBL Hebrew" pitchFamily="2" charset="-79"/>
                <a:cs typeface="SBL Hebrew" pitchFamily="2" charset="-79"/>
              </a:rPr>
              <a:t>אוּכַ֛ל לָלֶ֥כֶת בָּאֵ֖לֶּה כִּ֣י לֹ֣א נִסִּ֑יתִי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וַיְסִרֵ֥ם </a:t>
            </a:r>
            <a:r>
              <a:rPr lang="he-IL" sz="2800" dirty="0">
                <a:latin typeface="SBL Hebrew" pitchFamily="2" charset="-79"/>
                <a:cs typeface="SBL Hebrew" pitchFamily="2" charset="-79"/>
              </a:rPr>
              <a:t>דָּוִ֖ד מֵעָלָֽיו׃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2433824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17:38-39</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solidFill>
                  <a:srgbClr val="FF0000"/>
                </a:solidFill>
                <a:latin typeface="SBL Hebrew" pitchFamily="2" charset="-79"/>
                <a:cs typeface="SBL Hebrew" pitchFamily="2" charset="-79"/>
              </a:rPr>
              <a:t>וַיַּלְבֵּ֨שׁ</a:t>
            </a:r>
            <a:r>
              <a:rPr lang="he-IL" sz="2800" dirty="0">
                <a:latin typeface="SBL Hebrew" pitchFamily="2" charset="-79"/>
                <a:cs typeface="SBL Hebrew" pitchFamily="2" charset="-79"/>
              </a:rPr>
              <a:t> שָׁא֤וּל אֶת־דָּוִד֙ מַדָּ֔יו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a:t>
            </a:r>
            <a:r>
              <a:rPr lang="he-IL" sz="2800" dirty="0" smtClean="0">
                <a:solidFill>
                  <a:srgbClr val="0000FF"/>
                </a:solidFill>
                <a:latin typeface="SBL Hebrew" pitchFamily="2" charset="-79"/>
                <a:cs typeface="SBL Hebrew" pitchFamily="2" charset="-79"/>
              </a:rPr>
              <a:t>נָתַ֛ן</a:t>
            </a:r>
            <a:r>
              <a:rPr lang="he-IL" sz="2800" dirty="0" smtClean="0">
                <a:latin typeface="SBL Hebrew" pitchFamily="2" charset="-79"/>
                <a:cs typeface="SBL Hebrew" pitchFamily="2" charset="-79"/>
              </a:rPr>
              <a:t> </a:t>
            </a:r>
            <a:r>
              <a:rPr lang="he-IL" sz="2800" dirty="0">
                <a:solidFill>
                  <a:srgbClr val="008000"/>
                </a:solidFill>
                <a:latin typeface="SBL Hebrew" pitchFamily="2" charset="-79"/>
                <a:cs typeface="SBL Hebrew" pitchFamily="2" charset="-79"/>
              </a:rPr>
              <a:t>ק֥וֹבַע</a:t>
            </a:r>
            <a:r>
              <a:rPr lang="he-IL" sz="2800" dirty="0">
                <a:latin typeface="SBL Hebrew" pitchFamily="2" charset="-79"/>
                <a:cs typeface="SBL Hebrew" pitchFamily="2" charset="-79"/>
              </a:rPr>
              <a:t> נְחֹ֖שֶׁת עַל־רֹאשׁ֑וֹ </a:t>
            </a:r>
            <a:endParaRPr lang="he-IL" sz="2800" dirty="0" smtClean="0">
              <a:latin typeface="SBL Hebrew" pitchFamily="2" charset="-79"/>
              <a:cs typeface="SBL Hebrew" pitchFamily="2" charset="-79"/>
            </a:endParaRPr>
          </a:p>
          <a:p>
            <a:pPr marL="0" indent="0" algn="r" defTabSz="457200" rtl="1">
              <a:buNone/>
            </a:pPr>
            <a:r>
              <a:rPr lang="he-IL" sz="2800" dirty="0" smtClean="0">
                <a:solidFill>
                  <a:srgbClr val="FF0000"/>
                </a:solidFill>
                <a:latin typeface="SBL Hebrew" pitchFamily="2" charset="-79"/>
                <a:cs typeface="SBL Hebrew" pitchFamily="2" charset="-79"/>
              </a:rPr>
              <a:t>וַיַּלְבֵּ֥שׁ</a:t>
            </a: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אֹת֖וֹ שִׁרְיֽוֹן׃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וַיַּחְגֹּ֣ר דָּוִ֣ד אֶת־חַ֠רְבּוֹ מֵעַ֨ל לְמַדָּ֜יו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וַיֹּ֣אֶל </a:t>
            </a:r>
            <a:r>
              <a:rPr lang="he-IL" sz="2800" dirty="0">
                <a:latin typeface="SBL Hebrew" pitchFamily="2" charset="-79"/>
                <a:cs typeface="SBL Hebrew" pitchFamily="2" charset="-79"/>
              </a:rPr>
              <a:t>לָלֶכֶת֮ כִּ֣י לֹֽא־נִסָּה֒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דָּוִ֜ד אֶל־שָׁא֗וּל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לֹ֥א </a:t>
            </a:r>
            <a:r>
              <a:rPr lang="he-IL" sz="2800" dirty="0">
                <a:latin typeface="SBL Hebrew" pitchFamily="2" charset="-79"/>
                <a:cs typeface="SBL Hebrew" pitchFamily="2" charset="-79"/>
              </a:rPr>
              <a:t>אוּכַ֛ל לָלֶ֥כֶת בָּאֵ֖לֶּה כִּ֣י לֹ֣א נִסִּ֑יתִי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וַיְסִרֵ֥ם </a:t>
            </a:r>
            <a:r>
              <a:rPr lang="he-IL" sz="2800" dirty="0">
                <a:latin typeface="SBL Hebrew" pitchFamily="2" charset="-79"/>
                <a:cs typeface="SBL Hebrew" pitchFamily="2" charset="-79"/>
              </a:rPr>
              <a:t>דָּוִ֖ד מֵעָלָֽיו׃ </a:t>
            </a:r>
            <a:endParaRPr lang="en-US" sz="2800" dirty="0" smtClean="0">
              <a:latin typeface="SBL Hebrew" pitchFamily="2" charset="-79"/>
              <a:cs typeface="SBL Hebrew" pitchFamily="2" charset="-79"/>
            </a:endParaRPr>
          </a:p>
        </p:txBody>
      </p:sp>
      <p:sp>
        <p:nvSpPr>
          <p:cNvPr id="4" name="TextBox 3"/>
          <p:cNvSpPr txBox="1"/>
          <p:nvPr/>
        </p:nvSpPr>
        <p:spPr>
          <a:xfrm>
            <a:off x="76200" y="381000"/>
            <a:ext cx="4800600" cy="2400657"/>
          </a:xfrm>
          <a:prstGeom prst="rect">
            <a:avLst/>
          </a:prstGeom>
          <a:noFill/>
          <a:ln>
            <a:solidFill>
              <a:schemeClr val="tx1"/>
            </a:solidFill>
          </a:ln>
        </p:spPr>
        <p:txBody>
          <a:bodyPr wrap="square" rtlCol="0">
            <a:spAutoFit/>
          </a:bodyPr>
          <a:lstStyle/>
          <a:p>
            <a:r>
              <a:rPr lang="en-US" dirty="0" smtClean="0"/>
              <a:t>We-Qatal marking climactic or pivotal event</a:t>
            </a:r>
          </a:p>
          <a:p>
            <a:r>
              <a:rPr lang="en-US" dirty="0" smtClean="0"/>
              <a:t>(see </a:t>
            </a:r>
            <a:r>
              <a:rPr lang="en-US" dirty="0" err="1" smtClean="0"/>
              <a:t>Rocine</a:t>
            </a:r>
            <a:r>
              <a:rPr lang="en-US" dirty="0" smtClean="0"/>
              <a:t> 37, p. 212ff). </a:t>
            </a:r>
          </a:p>
          <a:p>
            <a:endParaRPr lang="en-US" dirty="0"/>
          </a:p>
          <a:p>
            <a:r>
              <a:rPr lang="en-US" sz="1600" dirty="0" smtClean="0"/>
              <a:t>“What </a:t>
            </a:r>
            <a:r>
              <a:rPr lang="en-US" sz="1600" dirty="0"/>
              <a:t>is it that makes Saul’s giving his </a:t>
            </a:r>
            <a:r>
              <a:rPr lang="he-IL" sz="1600" b="1" dirty="0" smtClean="0">
                <a:solidFill>
                  <a:srgbClr val="008000"/>
                </a:solidFill>
                <a:latin typeface="SBL Hebrew" panose="02000000000000000000" pitchFamily="2" charset="-79"/>
                <a:cs typeface="SBL Hebrew" panose="02000000000000000000" pitchFamily="2" charset="-79"/>
              </a:rPr>
              <a:t>קוֹבַע</a:t>
            </a:r>
            <a:r>
              <a:rPr lang="en-US" sz="1600" dirty="0" smtClean="0">
                <a:solidFill>
                  <a:srgbClr val="008000"/>
                </a:solidFill>
                <a:latin typeface="SBL Hebrew" panose="02000000000000000000" pitchFamily="2" charset="-79"/>
                <a:cs typeface="SBL Hebrew" panose="02000000000000000000" pitchFamily="2" charset="-79"/>
              </a:rPr>
              <a:t> </a:t>
            </a:r>
            <a:r>
              <a:rPr lang="en-US" sz="1600" i="1" dirty="0" smtClean="0"/>
              <a:t>a </a:t>
            </a:r>
            <a:r>
              <a:rPr lang="en-US" sz="1600" i="1" dirty="0"/>
              <a:t>helmet</a:t>
            </a:r>
            <a:r>
              <a:rPr lang="en-US" sz="1600" dirty="0"/>
              <a:t>, a climactic or pivotal event? Ought not Saul be Israel’s champion and thereby solidify his position as king? Instead, it is like he is crowning David. Saul’s giving of his helmet may well foreshadow the giving of his crown</a:t>
            </a:r>
            <a:r>
              <a:rPr lang="en-US" sz="1600" dirty="0" smtClean="0"/>
              <a:t>.” (</a:t>
            </a:r>
            <a:r>
              <a:rPr lang="en-US" sz="1600" dirty="0" err="1" smtClean="0"/>
              <a:t>Rocine</a:t>
            </a:r>
            <a:r>
              <a:rPr lang="en-US" sz="1600" dirty="0" smtClean="0"/>
              <a:t> p 349)</a:t>
            </a:r>
          </a:p>
        </p:txBody>
      </p:sp>
    </p:spTree>
    <p:extLst>
      <p:ext uri="{BB962C8B-B14F-4D97-AF65-F5344CB8AC3E}">
        <p14:creationId xmlns:p14="http://schemas.microsoft.com/office/powerpoint/2010/main" val="723605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17:40-42</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וַיִּקַּ֨ח מַקְל֜וֹ בְּיָד֗וֹ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וַיִּבְחַר־ל֣וֹ </a:t>
            </a:r>
            <a:r>
              <a:rPr lang="he-IL" sz="2800" dirty="0">
                <a:latin typeface="SBL Hebrew" pitchFamily="2" charset="-79"/>
                <a:cs typeface="SBL Hebrew" pitchFamily="2" charset="-79"/>
              </a:rPr>
              <a:t>חֲמִשָּׁ֣ה חַלֻּקֵֽי־אֲבָנִ֣ים ׀ מִן־הַנַּ֡חַל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וַיָּ֣שֶׂם </a:t>
            </a:r>
            <a:r>
              <a:rPr lang="he-IL" sz="2800" dirty="0">
                <a:latin typeface="SBL Hebrew" pitchFamily="2" charset="-79"/>
                <a:cs typeface="SBL Hebrew" pitchFamily="2" charset="-79"/>
              </a:rPr>
              <a:t>אֹ֠תָם בִּכְלִ֨י הָרֹעִ֧ים אֲשֶׁר־ל֛וֹ </a:t>
            </a:r>
            <a:r>
              <a:rPr lang="he-IL" sz="2800" dirty="0" smtClean="0">
                <a:latin typeface="SBL Hebrew" pitchFamily="2" charset="-79"/>
                <a:cs typeface="SBL Hebrew" pitchFamily="2" charset="-79"/>
              </a:rPr>
              <a:t>וּבַיַּלְק֖וּט </a:t>
            </a:r>
            <a:r>
              <a:rPr lang="he-IL" sz="2800" dirty="0">
                <a:latin typeface="SBL Hebrew" pitchFamily="2" charset="-79"/>
                <a:cs typeface="SBL Hebrew" pitchFamily="2" charset="-79"/>
              </a:rPr>
              <a:t>וְקַלְּע֣וֹ בְיָד֑וֹ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וַיִּגַּ֖שׁ </a:t>
            </a:r>
            <a:r>
              <a:rPr lang="he-IL" sz="2800" dirty="0">
                <a:latin typeface="SBL Hebrew" pitchFamily="2" charset="-79"/>
                <a:cs typeface="SBL Hebrew" pitchFamily="2" charset="-79"/>
              </a:rPr>
              <a:t>אֶל־הַפְּלִשְׁתִּֽי׃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וַיֵּ֙לֶךְ֙ הַפְּלִשְׁתִּ֔י הֹלֵ֥ךְ וְקָרֵ֖ב אֶל־דָּוִ֑ד </a:t>
            </a:r>
            <a:r>
              <a:rPr lang="he-IL" sz="2800" dirty="0" smtClean="0">
                <a:latin typeface="SBL Hebrew" pitchFamily="2" charset="-79"/>
                <a:cs typeface="SBL Hebrew" pitchFamily="2" charset="-79"/>
              </a:rPr>
              <a:t>וְהָאִ֛ישׁ </a:t>
            </a:r>
            <a:r>
              <a:rPr lang="he-IL" sz="2800" dirty="0">
                <a:latin typeface="SBL Hebrew" pitchFamily="2" charset="-79"/>
                <a:cs typeface="SBL Hebrew" pitchFamily="2" charset="-79"/>
              </a:rPr>
              <a:t>נֹשֵׂ֥א הַצִּנָּ֖ה לְפָנָֽיו׃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וַיַּבֵּ֧ט הַפְּלִשְׁתִּ֛י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וַיִּרְאֶ֥ה </a:t>
            </a:r>
            <a:r>
              <a:rPr lang="he-IL" sz="2800" dirty="0">
                <a:latin typeface="SBL Hebrew" pitchFamily="2" charset="-79"/>
                <a:cs typeface="SBL Hebrew" pitchFamily="2" charset="-79"/>
              </a:rPr>
              <a:t>אֶת־דָּוִ֖ד וַיִּבְזֵ֑הוּ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כִּֽי־הָיָ֣ה </a:t>
            </a:r>
            <a:r>
              <a:rPr lang="he-IL" sz="2800" dirty="0">
                <a:latin typeface="SBL Hebrew" pitchFamily="2" charset="-79"/>
                <a:cs typeface="SBL Hebrew" pitchFamily="2" charset="-79"/>
              </a:rPr>
              <a:t>נַ֔עַר וְאַדְמֹנִ֖י עִם־יְפֵ֥ה מַרְאֶֽה׃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2321181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17:43-45</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וַיֹּ֤אמֶר הַפְּלִשְׁתִּי֙ אֶל־דָּוִ֔ד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הֲכֶ֣לֶב </a:t>
            </a:r>
            <a:r>
              <a:rPr lang="he-IL" sz="2800" dirty="0">
                <a:latin typeface="SBL Hebrew" pitchFamily="2" charset="-79"/>
                <a:cs typeface="SBL Hebrew" pitchFamily="2" charset="-79"/>
              </a:rPr>
              <a:t>אָנֹ֔כִי כִּֽי־אַתָּ֥ה בָֽא־אֵלַ֖י בַּמַּקְל֑וֹת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וַיְקַלֵּ֧ל </a:t>
            </a:r>
            <a:r>
              <a:rPr lang="he-IL" sz="2800" dirty="0">
                <a:latin typeface="SBL Hebrew" pitchFamily="2" charset="-79"/>
                <a:cs typeface="SBL Hebrew" pitchFamily="2" charset="-79"/>
              </a:rPr>
              <a:t>הַפְּלִשְׁתִּ֛י אֶת־דָּוִ֖ד בֵּאלֹהָֽיו׃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הַפְּלִשְׁתִּ֖י אֶל־דָּוִ֑ד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לְכָ֣ה </a:t>
            </a:r>
            <a:r>
              <a:rPr lang="he-IL" sz="2800" dirty="0">
                <a:latin typeface="SBL Hebrew" pitchFamily="2" charset="-79"/>
                <a:cs typeface="SBL Hebrew" pitchFamily="2" charset="-79"/>
              </a:rPr>
              <a:t>אֵלַ֔י וְאֶתְּנָה֙ אֶת־בְּשָׂ֣רְךָ֔ לְע֥וֹף הַשָּׁמַ֖יִם וּלְבֶהֱמַ֥ת הַשָּׂדֶֽה׃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דָּוִד֙ אֶל־הַפְּלִשְׁתִּ֔י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אַתָּה֙ </a:t>
            </a:r>
            <a:r>
              <a:rPr lang="he-IL" sz="2800" dirty="0">
                <a:latin typeface="SBL Hebrew" pitchFamily="2" charset="-79"/>
                <a:cs typeface="SBL Hebrew" pitchFamily="2" charset="-79"/>
              </a:rPr>
              <a:t>בָּ֣א אֵלַ֔י בְּחֶ֖רֶב וּבַחֲנִ֣ית וּבְכִיד֑וֹן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וְאָנֹכִ֣י </a:t>
            </a:r>
            <a:r>
              <a:rPr lang="he-IL" sz="2800" dirty="0">
                <a:latin typeface="SBL Hebrew" pitchFamily="2" charset="-79"/>
                <a:cs typeface="SBL Hebrew" pitchFamily="2" charset="-79"/>
              </a:rPr>
              <a:t>בָֽא־אֵלֶ֗יךָ בְּשֵׁם֙ יְהוָ֣ה צְבָא֔וֹת אֱלֹהֵ֛י מַעַרְכ֥וֹת יִשְׂרָאֵ֖ל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אֲשֶׁ֥ר </a:t>
            </a:r>
            <a:r>
              <a:rPr lang="he-IL" sz="2800" dirty="0">
                <a:latin typeface="SBL Hebrew" pitchFamily="2" charset="-79"/>
                <a:cs typeface="SBL Hebrew" pitchFamily="2" charset="-79"/>
              </a:rPr>
              <a:t>חֵרַֽפְתָּ׃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3316774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17:46-47</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smtClean="0">
                <a:latin typeface="SBL Hebrew" pitchFamily="2" charset="-79"/>
                <a:cs typeface="SBL Hebrew" pitchFamily="2" charset="-79"/>
              </a:rPr>
              <a:t>		הַיּ֣וֹם </a:t>
            </a:r>
            <a:r>
              <a:rPr lang="he-IL" sz="2800" dirty="0">
                <a:latin typeface="SBL Hebrew" pitchFamily="2" charset="-79"/>
                <a:cs typeface="SBL Hebrew" pitchFamily="2" charset="-79"/>
              </a:rPr>
              <a:t>הַזֶּ֡ה יְסַגֶּרְךָ֩ יְהוָ֨ה בְּיָדִ֜י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וְהִכִּיתִ֗ךָ </a:t>
            </a: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וַהֲסִרֹתִ֤י </a:t>
            </a:r>
            <a:r>
              <a:rPr lang="he-IL" sz="2800" dirty="0">
                <a:latin typeface="SBL Hebrew" pitchFamily="2" charset="-79"/>
                <a:cs typeface="SBL Hebrew" pitchFamily="2" charset="-79"/>
              </a:rPr>
              <a:t>אֶת־רֹֽאשְׁךָ֙ מֵעָלֶ֔יךָ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וְנָ֨תַתִּ֜י </a:t>
            </a:r>
            <a:r>
              <a:rPr lang="he-IL" sz="2800" dirty="0">
                <a:latin typeface="SBL Hebrew" pitchFamily="2" charset="-79"/>
                <a:cs typeface="SBL Hebrew" pitchFamily="2" charset="-79"/>
              </a:rPr>
              <a:t>פֶּ֣גֶר מַחֲנֵ֤ה פְלִשְׁתִּים֙ הַיּ֣וֹם הַזֶּ֔ה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לְע֥וֹף </a:t>
            </a:r>
            <a:r>
              <a:rPr lang="he-IL" sz="2800" dirty="0">
                <a:latin typeface="SBL Hebrew" pitchFamily="2" charset="-79"/>
                <a:cs typeface="SBL Hebrew" pitchFamily="2" charset="-79"/>
              </a:rPr>
              <a:t>הַשָּׁמַ֖יִם וּלְחַיַּ֣ת הָאָ֑רֶץ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וְיֵֽדְעוּ֙ </a:t>
            </a:r>
            <a:r>
              <a:rPr lang="he-IL" sz="2800" dirty="0">
                <a:latin typeface="SBL Hebrew" pitchFamily="2" charset="-79"/>
                <a:cs typeface="SBL Hebrew" pitchFamily="2" charset="-79"/>
              </a:rPr>
              <a:t>כָּל־הָאָ֔רֶץ כִּ֛י יֵ֥שׁ אֱלֹהִ֖ים לְיִשְׂרָאֵֽל׃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וְיֵֽדְעוּ֙ </a:t>
            </a:r>
            <a:r>
              <a:rPr lang="he-IL" sz="2800" dirty="0">
                <a:latin typeface="SBL Hebrew" pitchFamily="2" charset="-79"/>
                <a:cs typeface="SBL Hebrew" pitchFamily="2" charset="-79"/>
              </a:rPr>
              <a:t>כָּל־הַקָּהָ֣ל הַזֶּ֔ה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כִּֽי־לֹ֛א </a:t>
            </a:r>
            <a:r>
              <a:rPr lang="he-IL" sz="2800" dirty="0">
                <a:latin typeface="SBL Hebrew" pitchFamily="2" charset="-79"/>
                <a:cs typeface="SBL Hebrew" pitchFamily="2" charset="-79"/>
              </a:rPr>
              <a:t>בְּחֶ֥רֶב וּבַחֲנִ֖ית יְהוֹשִׁ֣יעַ יְהוָ֑ה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כִּ֤י </a:t>
            </a:r>
            <a:r>
              <a:rPr lang="he-IL" sz="2800" dirty="0">
                <a:latin typeface="SBL Hebrew" pitchFamily="2" charset="-79"/>
                <a:cs typeface="SBL Hebrew" pitchFamily="2" charset="-79"/>
              </a:rPr>
              <a:t>לַֽיהוָה֙ הַמִּלְחָמָ֔ה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וְנָתַ֥ן </a:t>
            </a:r>
            <a:r>
              <a:rPr lang="he-IL" sz="2800" dirty="0">
                <a:latin typeface="SBL Hebrew" pitchFamily="2" charset="-79"/>
                <a:cs typeface="SBL Hebrew" pitchFamily="2" charset="-79"/>
              </a:rPr>
              <a:t>אֶתְכֶ֖ם בְּיָדֵֽנוּ׃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1690238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17:48-49</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smtClean="0">
                <a:latin typeface="SBL Hebrew" pitchFamily="2" charset="-79"/>
                <a:cs typeface="SBL Hebrew" pitchFamily="2" charset="-79"/>
              </a:rPr>
              <a:t>	וְהָיָה֙ </a:t>
            </a:r>
            <a:r>
              <a:rPr lang="he-IL" sz="2800" dirty="0">
                <a:latin typeface="SBL Hebrew" pitchFamily="2" charset="-79"/>
                <a:cs typeface="SBL Hebrew" pitchFamily="2" charset="-79"/>
              </a:rPr>
              <a:t>כִּֽי־קָ֣ם הַפְּלִשְׁתִּ֔י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וַיֵּ֥לֶךְ </a:t>
            </a:r>
            <a:r>
              <a:rPr lang="he-IL" sz="2800" dirty="0">
                <a:latin typeface="SBL Hebrew" pitchFamily="2" charset="-79"/>
                <a:cs typeface="SBL Hebrew" pitchFamily="2" charset="-79"/>
              </a:rPr>
              <a:t>וַיִּקְרַ֖ב לִקְרַ֣את דָּוִ֑ד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וַיְמַהֵ֣ר </a:t>
            </a:r>
            <a:r>
              <a:rPr lang="he-IL" sz="2800" dirty="0">
                <a:latin typeface="SBL Hebrew" pitchFamily="2" charset="-79"/>
                <a:cs typeface="SBL Hebrew" pitchFamily="2" charset="-79"/>
              </a:rPr>
              <a:t>דָּוִ֔ד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וַיָּ֥רָץ </a:t>
            </a:r>
            <a:r>
              <a:rPr lang="he-IL" sz="2800" dirty="0">
                <a:latin typeface="SBL Hebrew" pitchFamily="2" charset="-79"/>
                <a:cs typeface="SBL Hebrew" pitchFamily="2" charset="-79"/>
              </a:rPr>
              <a:t>הַמַּעֲרָכָ֖ה לִקְרַ֥את הַפְּלִשְׁתִּֽי׃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וַיִּשְׁלַח֩ דָּוִ֨ד אֶת־יָד֜וֹ אֶל־הַכֶּ֗לִי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וַיִּקַּ֨ח </a:t>
            </a:r>
            <a:r>
              <a:rPr lang="he-IL" sz="2800" dirty="0">
                <a:latin typeface="SBL Hebrew" pitchFamily="2" charset="-79"/>
                <a:cs typeface="SBL Hebrew" pitchFamily="2" charset="-79"/>
              </a:rPr>
              <a:t>מִשָּׁ֥ם אֶ֙בֶן֙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וַיְקַלַּ֔ע </a:t>
            </a:r>
          </a:p>
          <a:p>
            <a:pPr marL="0" indent="0" algn="r" defTabSz="457200" rtl="1">
              <a:buNone/>
            </a:pPr>
            <a:r>
              <a:rPr lang="he-IL" sz="2800" dirty="0" smtClean="0">
                <a:latin typeface="SBL Hebrew" pitchFamily="2" charset="-79"/>
                <a:cs typeface="SBL Hebrew" pitchFamily="2" charset="-79"/>
              </a:rPr>
              <a:t>וַיַּ֥ךְ </a:t>
            </a:r>
            <a:r>
              <a:rPr lang="he-IL" sz="2800" dirty="0">
                <a:latin typeface="SBL Hebrew" pitchFamily="2" charset="-79"/>
                <a:cs typeface="SBL Hebrew" pitchFamily="2" charset="-79"/>
              </a:rPr>
              <a:t>אֶת־הַפְּלִשְׁתִּ֖י אֶל־מִצְח֑וֹ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וַתִּטְבַּ֤ע </a:t>
            </a:r>
            <a:r>
              <a:rPr lang="he-IL" sz="2800" dirty="0">
                <a:latin typeface="SBL Hebrew" pitchFamily="2" charset="-79"/>
                <a:cs typeface="SBL Hebrew" pitchFamily="2" charset="-79"/>
              </a:rPr>
              <a:t>הָאֶ֙בֶן֙ בְּמִצְח֔וֹ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וַיִּפֹּ֥ל </a:t>
            </a:r>
            <a:r>
              <a:rPr lang="he-IL" sz="2800" dirty="0">
                <a:latin typeface="SBL Hebrew" pitchFamily="2" charset="-79"/>
                <a:cs typeface="SBL Hebrew" pitchFamily="2" charset="-79"/>
              </a:rPr>
              <a:t>עַל־פָּנָ֖יו אָֽרְצָה׃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722541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17:50-51</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וַיֶּחֱזַ֨ק דָּוִ֤ד מִן־הַפְּלִשְׁתִּי֙ בַּקֶּ֣לַע וּבָאֶ֔בֶן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וַיַּ֥ךְ </a:t>
            </a:r>
            <a:r>
              <a:rPr lang="he-IL" sz="2800" dirty="0">
                <a:latin typeface="SBL Hebrew" pitchFamily="2" charset="-79"/>
                <a:cs typeface="SBL Hebrew" pitchFamily="2" charset="-79"/>
              </a:rPr>
              <a:t>אֶת־הַפְּלִשְׁתִּ֖י וַיְמִיתֵ֑הוּ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וְחֶ֖רֶב </a:t>
            </a:r>
            <a:r>
              <a:rPr lang="he-IL" sz="2800" dirty="0">
                <a:latin typeface="SBL Hebrew" pitchFamily="2" charset="-79"/>
                <a:cs typeface="SBL Hebrew" pitchFamily="2" charset="-79"/>
              </a:rPr>
              <a:t>אֵ֥ין בְּיַד־דָּוִֽד׃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וַיָּ֣רָץ דָּ֠וִד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וַיַּעֲמֹ֨ד </a:t>
            </a:r>
            <a:r>
              <a:rPr lang="he-IL" sz="2800" dirty="0">
                <a:latin typeface="SBL Hebrew" pitchFamily="2" charset="-79"/>
                <a:cs typeface="SBL Hebrew" pitchFamily="2" charset="-79"/>
              </a:rPr>
              <a:t>אֶל־הַפְּלִשְׁתִּ֜י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וַיִּקַּ֣ח </a:t>
            </a:r>
            <a:r>
              <a:rPr lang="he-IL" sz="2800" dirty="0">
                <a:latin typeface="SBL Hebrew" pitchFamily="2" charset="-79"/>
                <a:cs typeface="SBL Hebrew" pitchFamily="2" charset="-79"/>
              </a:rPr>
              <a:t>אֶת־חַ֠רְבּוֹ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וַֽיִּשְׁלְפָ֤הּ </a:t>
            </a:r>
            <a:r>
              <a:rPr lang="he-IL" sz="2800" dirty="0">
                <a:latin typeface="SBL Hebrew" pitchFamily="2" charset="-79"/>
                <a:cs typeface="SBL Hebrew" pitchFamily="2" charset="-79"/>
              </a:rPr>
              <a:t>מִתַּעְרָהּ֙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וַיְמֹ֣תְתֵ֔הוּ </a:t>
            </a:r>
          </a:p>
          <a:p>
            <a:pPr marL="0" indent="0" algn="r" defTabSz="457200" rtl="1">
              <a:buNone/>
            </a:pPr>
            <a:r>
              <a:rPr lang="he-IL" sz="2800" dirty="0" smtClean="0">
                <a:latin typeface="SBL Hebrew" pitchFamily="2" charset="-79"/>
                <a:cs typeface="SBL Hebrew" pitchFamily="2" charset="-79"/>
              </a:rPr>
              <a:t>וַיִּכְרָת־בָּ֖הּ </a:t>
            </a:r>
            <a:r>
              <a:rPr lang="he-IL" sz="2800" dirty="0">
                <a:latin typeface="SBL Hebrew" pitchFamily="2" charset="-79"/>
                <a:cs typeface="SBL Hebrew" pitchFamily="2" charset="-79"/>
              </a:rPr>
              <a:t>אֶת־רֹאשׁ֑וֹ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וַיִּרְא֧וּ </a:t>
            </a:r>
            <a:r>
              <a:rPr lang="he-IL" sz="2800" dirty="0">
                <a:latin typeface="SBL Hebrew" pitchFamily="2" charset="-79"/>
                <a:cs typeface="SBL Hebrew" pitchFamily="2" charset="-79"/>
              </a:rPr>
              <a:t>הַפְּלִשְׁתִּ֛ים כִּֽי־מֵ֥ת גִּבּוֹרָ֖ם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וַיָּנֻֽסוּ</a:t>
            </a:r>
            <a:r>
              <a:rPr lang="he-IL" sz="2800" dirty="0">
                <a:latin typeface="SBL Hebrew" pitchFamily="2" charset="-79"/>
                <a:cs typeface="SBL Hebrew" pitchFamily="2" charset="-79"/>
              </a:rPr>
              <a:t>׃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4190814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17:52-54</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וַיָּקֻ֣מוּ אַנְשֵׁי֩ יִשְׂרָאֵ֨ל </a:t>
            </a:r>
            <a:r>
              <a:rPr lang="he-IL" sz="2800" dirty="0" smtClean="0">
                <a:latin typeface="SBL Hebrew" pitchFamily="2" charset="-79"/>
                <a:cs typeface="SBL Hebrew" pitchFamily="2" charset="-79"/>
              </a:rPr>
              <a:t>וִיהוּדָ֜ה </a:t>
            </a:r>
          </a:p>
          <a:p>
            <a:pPr marL="0" indent="0" algn="r" defTabSz="457200" rtl="1">
              <a:buNone/>
            </a:pPr>
            <a:r>
              <a:rPr lang="he-IL" sz="2800" dirty="0" smtClean="0">
                <a:latin typeface="SBL Hebrew" pitchFamily="2" charset="-79"/>
                <a:cs typeface="SBL Hebrew" pitchFamily="2" charset="-79"/>
              </a:rPr>
              <a:t>וַיָּרִ֗עוּ </a:t>
            </a:r>
          </a:p>
          <a:p>
            <a:pPr marL="0" indent="0" algn="r" defTabSz="457200" rtl="1">
              <a:buNone/>
            </a:pPr>
            <a:r>
              <a:rPr lang="he-IL" sz="2800" dirty="0" smtClean="0">
                <a:latin typeface="SBL Hebrew" pitchFamily="2" charset="-79"/>
                <a:cs typeface="SBL Hebrew" pitchFamily="2" charset="-79"/>
              </a:rPr>
              <a:t>וַֽיִּרְדְּפוּ֙ </a:t>
            </a:r>
            <a:r>
              <a:rPr lang="he-IL" sz="2800" dirty="0">
                <a:latin typeface="SBL Hebrew" pitchFamily="2" charset="-79"/>
                <a:cs typeface="SBL Hebrew" pitchFamily="2" charset="-79"/>
              </a:rPr>
              <a:t>אֶת־הַפְּלִשְׁתִּ֔ים עַד־בּוֹאֲךָ֣ גַ֔יְא וְעַ֖ד שַׁעֲרֵ֣י עֶקְר֑וֹן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וַֽיִּפְּל֞וּ </a:t>
            </a:r>
            <a:r>
              <a:rPr lang="he-IL" sz="2800" dirty="0">
                <a:latin typeface="SBL Hebrew" pitchFamily="2" charset="-79"/>
                <a:cs typeface="SBL Hebrew" pitchFamily="2" charset="-79"/>
              </a:rPr>
              <a:t>חַֽלְלֵ֤י פְלִשְׁתִּים֙ בְּדֶ֣רֶךְ שַׁעֲרַ֔יִם וְעַד־גַּ֖ת וְעַד־עֶקְרֽוֹן׃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וַיָּשֻׁ֙בוּ֙ בְּנֵ֣י יִשְׂרָאֵ֔ל מִדְּלֹ֖ק אַחֲרֵ֣י פְלִשְׁתִּ֑ים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וַיָּשֹׁ֖סּוּ </a:t>
            </a:r>
            <a:r>
              <a:rPr lang="he-IL" sz="2800" dirty="0">
                <a:latin typeface="SBL Hebrew" pitchFamily="2" charset="-79"/>
                <a:cs typeface="SBL Hebrew" pitchFamily="2" charset="-79"/>
              </a:rPr>
              <a:t>אֶת־מַחֲנֵיהֶֽם׃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וַיִּקַּ֤ח דָּוִד֙ אֶת־רֹ֣אשׁ הַפְּלִשְׁתִּ֔י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וַיְבִאֵ֖הוּ </a:t>
            </a:r>
            <a:r>
              <a:rPr lang="he-IL" sz="2800" dirty="0">
                <a:latin typeface="SBL Hebrew" pitchFamily="2" charset="-79"/>
                <a:cs typeface="SBL Hebrew" pitchFamily="2" charset="-79"/>
              </a:rPr>
              <a:t>יְרוּשָׁלִָ֑ם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וְאֶת־כֵּלָ֖יו </a:t>
            </a:r>
            <a:r>
              <a:rPr lang="he-IL" sz="2800" dirty="0">
                <a:latin typeface="SBL Hebrew" pitchFamily="2" charset="-79"/>
                <a:cs typeface="SBL Hebrew" pitchFamily="2" charset="-79"/>
              </a:rPr>
              <a:t>שָׂ֥ם בְּאָהֳלֽוֹ׃ </a:t>
            </a:r>
            <a:r>
              <a:rPr lang="he-IL" sz="2800" dirty="0">
                <a:solidFill>
                  <a:srgbClr val="FF0000"/>
                </a:solidFill>
                <a:latin typeface="SBL Hebrew" pitchFamily="2" charset="-79"/>
                <a:cs typeface="SBL Hebrew" pitchFamily="2" charset="-79"/>
              </a:rPr>
              <a:t>ס</a:t>
            </a:r>
            <a:endParaRPr lang="en-US" sz="2800" dirty="0" smtClean="0">
              <a:solidFill>
                <a:srgbClr val="FF0000"/>
              </a:solidFill>
              <a:latin typeface="SBL Hebrew" pitchFamily="2" charset="-79"/>
              <a:cs typeface="SBL Hebrew" pitchFamily="2" charset="-79"/>
            </a:endParaRPr>
          </a:p>
        </p:txBody>
      </p:sp>
    </p:spTree>
    <p:extLst>
      <p:ext uri="{BB962C8B-B14F-4D97-AF65-F5344CB8AC3E}">
        <p14:creationId xmlns:p14="http://schemas.microsoft.com/office/powerpoint/2010/main" val="273998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96"/>
            <a:ext cx="8229600" cy="334962"/>
          </a:xfrm>
        </p:spPr>
        <p:txBody>
          <a:bodyPr>
            <a:normAutofit/>
          </a:bodyPr>
          <a:lstStyle/>
          <a:p>
            <a:pPr algn="r"/>
            <a:r>
              <a:rPr lang="en-US" sz="1400" dirty="0" smtClean="0"/>
              <a:t>1 Samuel 17:4-7</a:t>
            </a:r>
            <a:endParaRPr lang="en-US" sz="1400" dirty="0"/>
          </a:p>
        </p:txBody>
      </p:sp>
      <p:sp>
        <p:nvSpPr>
          <p:cNvPr id="3" name="Content Placeholder 2"/>
          <p:cNvSpPr>
            <a:spLocks noGrp="1"/>
          </p:cNvSpPr>
          <p:nvPr>
            <p:ph idx="1"/>
          </p:nvPr>
        </p:nvSpPr>
        <p:spPr>
          <a:xfrm>
            <a:off x="457200" y="381000"/>
            <a:ext cx="8229600" cy="6400800"/>
          </a:xfrm>
        </p:spPr>
        <p:txBody>
          <a:bodyPr>
            <a:normAutofit fontScale="92500" lnSpcReduction="10000"/>
          </a:bodyPr>
          <a:lstStyle/>
          <a:p>
            <a:pPr marL="0" indent="0" algn="r" defTabSz="457200" rtl="1">
              <a:buNone/>
            </a:pPr>
            <a:r>
              <a:rPr lang="he-IL" sz="2800" dirty="0">
                <a:latin typeface="SBL Hebrew" pitchFamily="2" charset="-79"/>
                <a:cs typeface="SBL Hebrew" pitchFamily="2" charset="-79"/>
              </a:rPr>
              <a:t>וַיֵּצֵ֤א אִֽישׁ־הַבֵּנַ֙יִם֙ מִמַּחֲנ֣וֹת פְּלִשְׁתִּ֔ים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גָּלְיָ֥ת </a:t>
            </a:r>
            <a:r>
              <a:rPr lang="he-IL" sz="2800" dirty="0">
                <a:latin typeface="SBL Hebrew" pitchFamily="2" charset="-79"/>
                <a:cs typeface="SBL Hebrew" pitchFamily="2" charset="-79"/>
              </a:rPr>
              <a:t>שְׁמ֖וֹ מִגַּ֑ת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גָּבְה֕וֹ </a:t>
            </a:r>
            <a:r>
              <a:rPr lang="he-IL" sz="2800" dirty="0">
                <a:latin typeface="SBL Hebrew" pitchFamily="2" charset="-79"/>
                <a:cs typeface="SBL Hebrew" pitchFamily="2" charset="-79"/>
              </a:rPr>
              <a:t>שֵׁ֥שׁ אַמּ֖וֹת וָזָֽרֶת׃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וְכ֤וֹבַע </a:t>
            </a:r>
            <a:r>
              <a:rPr lang="he-IL" sz="2800" dirty="0">
                <a:latin typeface="SBL Hebrew" pitchFamily="2" charset="-79"/>
                <a:cs typeface="SBL Hebrew" pitchFamily="2" charset="-79"/>
              </a:rPr>
              <a:t>נְחֹ֙שֶׁת֙ עַל־רֹאשׁ֔וֹ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וְשִׁרְי֥וֹן </a:t>
            </a:r>
            <a:r>
              <a:rPr lang="he-IL" sz="2800" dirty="0">
                <a:latin typeface="SBL Hebrew" pitchFamily="2" charset="-79"/>
                <a:cs typeface="SBL Hebrew" pitchFamily="2" charset="-79"/>
              </a:rPr>
              <a:t>קַשְׂקַשִּׂ֖ים ה֣וּא לָב֑וּשׁ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וּמִשְׁקַל֙ </a:t>
            </a:r>
            <a:r>
              <a:rPr lang="he-IL" sz="2800" dirty="0">
                <a:latin typeface="SBL Hebrew" pitchFamily="2" charset="-79"/>
                <a:cs typeface="SBL Hebrew" pitchFamily="2" charset="-79"/>
              </a:rPr>
              <a:t>הַשִּׁרְי֔וֹן חֲמֵשֶׁת־אֲלָפִ֥ים שְׁקָלִ֖ים נְחֹֽשֶֽׁת׃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וּמִצְחַ֥ת </a:t>
            </a:r>
            <a:r>
              <a:rPr lang="he-IL" sz="2800" dirty="0">
                <a:latin typeface="SBL Hebrew" pitchFamily="2" charset="-79"/>
                <a:cs typeface="SBL Hebrew" pitchFamily="2" charset="-79"/>
              </a:rPr>
              <a:t>נְחֹ֖שֶׁת עַל־רַגְלָ֑יו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וְכִיד֥וֹן </a:t>
            </a:r>
            <a:r>
              <a:rPr lang="he-IL" sz="2800" dirty="0">
                <a:latin typeface="SBL Hebrew" pitchFamily="2" charset="-79"/>
                <a:cs typeface="SBL Hebrew" pitchFamily="2" charset="-79"/>
              </a:rPr>
              <a:t>נְחֹ֖שֶׁת בֵּ֥ין כְּתֵפָֽיו׃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וחץ </a:t>
            </a:r>
            <a:r>
              <a:rPr lang="he-IL" sz="2800" dirty="0">
                <a:latin typeface="SBL Hebrew" pitchFamily="2" charset="-79"/>
                <a:cs typeface="SBL Hebrew" pitchFamily="2" charset="-79"/>
              </a:rPr>
              <a:t>וְעֵ֣ץ חֲנִית֗וֹ כִּמְנוֹר֙ אֹֽרְגִ֔ים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וְלַהֶ֣בֶת </a:t>
            </a:r>
            <a:r>
              <a:rPr lang="he-IL" sz="2800" dirty="0">
                <a:latin typeface="SBL Hebrew" pitchFamily="2" charset="-79"/>
                <a:cs typeface="SBL Hebrew" pitchFamily="2" charset="-79"/>
              </a:rPr>
              <a:t>חֲנִית֔וֹ שֵׁשׁ־מֵא֥וֹת שְׁקָלִ֖ים בַּרְזֶ֑ל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וְנֹשֵׂ֥א </a:t>
            </a:r>
            <a:r>
              <a:rPr lang="he-IL" sz="2800" dirty="0">
                <a:latin typeface="SBL Hebrew" pitchFamily="2" charset="-79"/>
                <a:cs typeface="SBL Hebrew" pitchFamily="2" charset="-79"/>
              </a:rPr>
              <a:t>הַצִּנָּ֖ה הֹלֵ֥ךְ לְפָנָֽיו׃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129953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17:55-56</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smtClean="0">
                <a:latin typeface="SBL Hebrew" pitchFamily="2" charset="-79"/>
                <a:cs typeface="SBL Hebrew" pitchFamily="2" charset="-79"/>
              </a:rPr>
              <a:t>	וְכִרְא֨וֹת </a:t>
            </a:r>
            <a:r>
              <a:rPr lang="he-IL" sz="2800" dirty="0">
                <a:latin typeface="SBL Hebrew" pitchFamily="2" charset="-79"/>
                <a:cs typeface="SBL Hebrew" pitchFamily="2" charset="-79"/>
              </a:rPr>
              <a:t>שָׁא֜וּל אֶת־דָּוִ֗ד יֹצֵא֙ לִקְרַ֣את הַפְּלִשְׁתִּ֔י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אָמַ֗ר </a:t>
            </a:r>
            <a:r>
              <a:rPr lang="he-IL" sz="2800" dirty="0">
                <a:latin typeface="SBL Hebrew" pitchFamily="2" charset="-79"/>
                <a:cs typeface="SBL Hebrew" pitchFamily="2" charset="-79"/>
              </a:rPr>
              <a:t>אֶל־אַבְנֵר֙ שַׂ֣ר הַצָּבָ֔א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בֶּן־מִי־זֶ֥ה </a:t>
            </a:r>
            <a:r>
              <a:rPr lang="he-IL" sz="2800" dirty="0">
                <a:latin typeface="SBL Hebrew" pitchFamily="2" charset="-79"/>
                <a:cs typeface="SBL Hebrew" pitchFamily="2" charset="-79"/>
              </a:rPr>
              <a:t>הַנַּ֖עַר אַבְנֵ֑ר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אַבְנֵ֔ר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חֵֽי־נַפְשְׁךָ֥ </a:t>
            </a:r>
            <a:r>
              <a:rPr lang="he-IL" sz="2800" dirty="0">
                <a:latin typeface="SBL Hebrew" pitchFamily="2" charset="-79"/>
                <a:cs typeface="SBL Hebrew" pitchFamily="2" charset="-79"/>
              </a:rPr>
              <a:t>הַמֶּ֖לֶךְ אִם־יָדָֽעְתִּי׃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הַמֶּ֑לֶךְ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שְׁאַ֣ל </a:t>
            </a:r>
            <a:r>
              <a:rPr lang="he-IL" sz="2800" dirty="0">
                <a:latin typeface="SBL Hebrew" pitchFamily="2" charset="-79"/>
                <a:cs typeface="SBL Hebrew" pitchFamily="2" charset="-79"/>
              </a:rPr>
              <a:t>אַתָּ֔ה בֶּן־מִי־זֶ֖ה הָעָֽלֶם׃ </a:t>
            </a:r>
            <a:r>
              <a:rPr lang="he-IL" sz="2800" dirty="0">
                <a:solidFill>
                  <a:srgbClr val="FF0000"/>
                </a:solidFill>
                <a:latin typeface="SBL Hebrew" pitchFamily="2" charset="-79"/>
                <a:cs typeface="SBL Hebrew" pitchFamily="2" charset="-79"/>
              </a:rPr>
              <a:t>ס</a:t>
            </a:r>
            <a:endParaRPr lang="he-IL" sz="2800" dirty="0" smtClean="0">
              <a:solidFill>
                <a:srgbClr val="FF0000"/>
              </a:solidFill>
              <a:latin typeface="SBL Hebrew" pitchFamily="2" charset="-79"/>
              <a:cs typeface="SBL Hebrew" pitchFamily="2" charset="-79"/>
            </a:endParaRPr>
          </a:p>
        </p:txBody>
      </p:sp>
    </p:spTree>
    <p:extLst>
      <p:ext uri="{BB962C8B-B14F-4D97-AF65-F5344CB8AC3E}">
        <p14:creationId xmlns:p14="http://schemas.microsoft.com/office/powerpoint/2010/main" val="3209771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17:55-56</a:t>
            </a:r>
            <a:endParaRPr lang="en-US" sz="1400" dirty="0"/>
          </a:p>
        </p:txBody>
      </p:sp>
      <p:sp>
        <p:nvSpPr>
          <p:cNvPr id="3" name="Content Placeholder 2"/>
          <p:cNvSpPr>
            <a:spLocks noGrp="1"/>
          </p:cNvSpPr>
          <p:nvPr>
            <p:ph idx="1"/>
          </p:nvPr>
        </p:nvSpPr>
        <p:spPr>
          <a:xfrm>
            <a:off x="2743200" y="381000"/>
            <a:ext cx="6248400" cy="6324600"/>
          </a:xfrm>
        </p:spPr>
        <p:txBody>
          <a:bodyPr>
            <a:normAutofit/>
          </a:bodyPr>
          <a:lstStyle/>
          <a:p>
            <a:pPr marL="0" indent="0" algn="r" defTabSz="457200" rtl="1">
              <a:buNone/>
            </a:pPr>
            <a:r>
              <a:rPr lang="he-IL" sz="2800" dirty="0" smtClean="0">
                <a:latin typeface="SBL Hebrew" pitchFamily="2" charset="-79"/>
                <a:cs typeface="SBL Hebrew" pitchFamily="2" charset="-79"/>
              </a:rPr>
              <a:t>	וְכִרְא֨וֹת </a:t>
            </a:r>
            <a:r>
              <a:rPr lang="he-IL" sz="2800" dirty="0">
                <a:latin typeface="SBL Hebrew" pitchFamily="2" charset="-79"/>
                <a:cs typeface="SBL Hebrew" pitchFamily="2" charset="-79"/>
              </a:rPr>
              <a:t>שָׁא֜וּל אֶת־דָּוִ֗ד יֹצֵא֙ לִקְרַ֣את הַפְּלִשְׁתִּ֔י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אָמַ֗ר </a:t>
            </a:r>
            <a:r>
              <a:rPr lang="he-IL" sz="2800" dirty="0">
                <a:latin typeface="SBL Hebrew" pitchFamily="2" charset="-79"/>
                <a:cs typeface="SBL Hebrew" pitchFamily="2" charset="-79"/>
              </a:rPr>
              <a:t>אֶל־אַבְנֵר֙ שַׂ֣ר הַצָּבָ֔א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בֶּן־מִי־זֶ֥ה </a:t>
            </a:r>
            <a:r>
              <a:rPr lang="he-IL" sz="2800" dirty="0">
                <a:latin typeface="SBL Hebrew" pitchFamily="2" charset="-79"/>
                <a:cs typeface="SBL Hebrew" pitchFamily="2" charset="-79"/>
              </a:rPr>
              <a:t>הַנַּ֖עַר אַבְנֵ֑ר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אַבְנֵ֔ר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חֵֽי־נַפְשְׁךָ֥ </a:t>
            </a:r>
            <a:r>
              <a:rPr lang="he-IL" sz="2800" dirty="0">
                <a:latin typeface="SBL Hebrew" pitchFamily="2" charset="-79"/>
                <a:cs typeface="SBL Hebrew" pitchFamily="2" charset="-79"/>
              </a:rPr>
              <a:t>הַמֶּ֖לֶךְ אִם־יָדָֽעְתִּי׃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הַמֶּ֑לֶךְ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שְׁאַ֣ל </a:t>
            </a:r>
            <a:r>
              <a:rPr lang="he-IL" sz="2800" dirty="0">
                <a:latin typeface="SBL Hebrew" pitchFamily="2" charset="-79"/>
                <a:cs typeface="SBL Hebrew" pitchFamily="2" charset="-79"/>
              </a:rPr>
              <a:t>אַתָּ֔ה בֶּן־מִי־זֶ֖ה הָעָֽלֶם׃ </a:t>
            </a:r>
            <a:r>
              <a:rPr lang="he-IL" sz="2800" dirty="0">
                <a:solidFill>
                  <a:srgbClr val="FF0000"/>
                </a:solidFill>
                <a:latin typeface="SBL Hebrew" pitchFamily="2" charset="-79"/>
                <a:cs typeface="SBL Hebrew" pitchFamily="2" charset="-79"/>
              </a:rPr>
              <a:t>ס</a:t>
            </a:r>
            <a:endParaRPr lang="he-IL" sz="2800" dirty="0" smtClean="0">
              <a:solidFill>
                <a:srgbClr val="FF0000"/>
              </a:solidFill>
              <a:latin typeface="SBL Hebrew" pitchFamily="2" charset="-79"/>
              <a:cs typeface="SBL Hebrew" pitchFamily="2" charset="-79"/>
            </a:endParaRPr>
          </a:p>
        </p:txBody>
      </p:sp>
      <p:sp>
        <p:nvSpPr>
          <p:cNvPr id="4" name="Rectangle 3"/>
          <p:cNvSpPr/>
          <p:nvPr/>
        </p:nvSpPr>
        <p:spPr>
          <a:xfrm>
            <a:off x="0" y="441603"/>
            <a:ext cx="4191000" cy="2462213"/>
          </a:xfrm>
          <a:prstGeom prst="rect">
            <a:avLst/>
          </a:prstGeom>
        </p:spPr>
        <p:txBody>
          <a:bodyPr wrap="square">
            <a:spAutoFit/>
          </a:bodyPr>
          <a:lstStyle/>
          <a:p>
            <a:r>
              <a:rPr lang="en-US" sz="1400" dirty="0" smtClean="0"/>
              <a:t>Review of 1 Samuel 16</a:t>
            </a:r>
          </a:p>
          <a:p>
            <a:endParaRPr lang="en-US" sz="1400" dirty="0" smtClean="0"/>
          </a:p>
          <a:p>
            <a:r>
              <a:rPr lang="en-US" sz="1400" dirty="0" smtClean="0"/>
              <a:t>11 </a:t>
            </a:r>
            <a:r>
              <a:rPr lang="en-US" sz="1400" dirty="0"/>
              <a:t>Then Samuel said to Jesse, "Are all your sons here?" And he said, "There remains yet the youngest, but behold, he is keeping the sheep." And Samuel said to Jesse, "Send and get him, for we will not sit down till he comes here."</a:t>
            </a:r>
          </a:p>
          <a:p>
            <a:endParaRPr lang="en-US" sz="1400" dirty="0" smtClean="0"/>
          </a:p>
          <a:p>
            <a:r>
              <a:rPr lang="en-US" sz="1400" dirty="0" smtClean="0"/>
              <a:t>12 </a:t>
            </a:r>
            <a:r>
              <a:rPr lang="en-US" sz="1400" dirty="0"/>
              <a:t>And he sent and brought him in. Now he was </a:t>
            </a:r>
            <a:r>
              <a:rPr lang="en-US" sz="1400" dirty="0">
                <a:solidFill>
                  <a:srgbClr val="FF0000"/>
                </a:solidFill>
              </a:rPr>
              <a:t>ruddy</a:t>
            </a:r>
            <a:r>
              <a:rPr lang="en-US" sz="1400" dirty="0"/>
              <a:t> and had </a:t>
            </a:r>
            <a:r>
              <a:rPr lang="en-US" sz="1400" dirty="0">
                <a:solidFill>
                  <a:srgbClr val="0000FF"/>
                </a:solidFill>
              </a:rPr>
              <a:t>beautiful</a:t>
            </a:r>
            <a:r>
              <a:rPr lang="en-US" sz="1400" dirty="0"/>
              <a:t> </a:t>
            </a:r>
            <a:r>
              <a:rPr lang="en-US" sz="1400" dirty="0">
                <a:solidFill>
                  <a:srgbClr val="FF00FF"/>
                </a:solidFill>
              </a:rPr>
              <a:t>eyes</a:t>
            </a:r>
            <a:r>
              <a:rPr lang="en-US" sz="1400" dirty="0"/>
              <a:t> and was handsome. And the LORD said, "Arise, anoint him, for this is he</a:t>
            </a:r>
            <a:r>
              <a:rPr lang="en-US" sz="1400" dirty="0" smtClean="0"/>
              <a:t>."</a:t>
            </a:r>
            <a:endParaRPr lang="en-US" sz="1400" dirty="0"/>
          </a:p>
        </p:txBody>
      </p:sp>
      <p:sp>
        <p:nvSpPr>
          <p:cNvPr id="6" name="Rectangle 5"/>
          <p:cNvSpPr/>
          <p:nvPr/>
        </p:nvSpPr>
        <p:spPr>
          <a:xfrm>
            <a:off x="0" y="5486400"/>
            <a:ext cx="6934200" cy="400110"/>
          </a:xfrm>
          <a:prstGeom prst="rect">
            <a:avLst/>
          </a:prstGeom>
        </p:spPr>
        <p:txBody>
          <a:bodyPr wrap="square">
            <a:spAutoFit/>
          </a:bodyPr>
          <a:lstStyle/>
          <a:p>
            <a:pPr algn="r" rtl="1"/>
            <a:r>
              <a:rPr lang="he-IL" sz="2000" dirty="0">
                <a:latin typeface="SBL Hebrew" pitchFamily="2" charset="-79"/>
                <a:cs typeface="SBL Hebrew" pitchFamily="2" charset="-79"/>
              </a:rPr>
              <a:t>וַיִּשְׁלַ֤ח וַיְבִיאֵ֙הוּ֙ וְה֣וּא </a:t>
            </a:r>
            <a:r>
              <a:rPr lang="he-IL" sz="2000" dirty="0">
                <a:solidFill>
                  <a:srgbClr val="FF0000"/>
                </a:solidFill>
                <a:latin typeface="SBL Hebrew" pitchFamily="2" charset="-79"/>
                <a:cs typeface="SBL Hebrew" pitchFamily="2" charset="-79"/>
              </a:rPr>
              <a:t>אַדְמוֹנִ֔י</a:t>
            </a:r>
            <a:r>
              <a:rPr lang="he-IL" sz="2000" dirty="0">
                <a:latin typeface="SBL Hebrew" pitchFamily="2" charset="-79"/>
                <a:cs typeface="SBL Hebrew" pitchFamily="2" charset="-79"/>
              </a:rPr>
              <a:t> </a:t>
            </a:r>
            <a:r>
              <a:rPr lang="he-IL" sz="2000" dirty="0">
                <a:solidFill>
                  <a:srgbClr val="0000FF"/>
                </a:solidFill>
                <a:latin typeface="SBL Hebrew" pitchFamily="2" charset="-79"/>
                <a:cs typeface="SBL Hebrew" pitchFamily="2" charset="-79"/>
              </a:rPr>
              <a:t>עִם־יְפֵ֥ה </a:t>
            </a:r>
            <a:r>
              <a:rPr lang="he-IL" sz="2000" dirty="0">
                <a:solidFill>
                  <a:srgbClr val="FF00FF"/>
                </a:solidFill>
                <a:latin typeface="SBL Hebrew" pitchFamily="2" charset="-79"/>
                <a:cs typeface="SBL Hebrew" pitchFamily="2" charset="-79"/>
              </a:rPr>
              <a:t>עֵינַ֖יִם</a:t>
            </a:r>
            <a:r>
              <a:rPr lang="he-IL" sz="2000" dirty="0">
                <a:latin typeface="SBL Hebrew" pitchFamily="2" charset="-79"/>
                <a:cs typeface="SBL Hebrew" pitchFamily="2" charset="-79"/>
              </a:rPr>
              <a:t> וְט֣וֹב רֹ֑אִי </a:t>
            </a:r>
            <a:endParaRPr lang="en-CA" sz="2000" dirty="0">
              <a:latin typeface="SBL Hebrew" pitchFamily="2" charset="-79"/>
              <a:cs typeface="SBL Hebrew" pitchFamily="2" charset="-79"/>
            </a:endParaRPr>
          </a:p>
        </p:txBody>
      </p:sp>
      <p:sp>
        <p:nvSpPr>
          <p:cNvPr id="7" name="Rectangle 6"/>
          <p:cNvSpPr/>
          <p:nvPr/>
        </p:nvSpPr>
        <p:spPr>
          <a:xfrm>
            <a:off x="0" y="5962710"/>
            <a:ext cx="6934200" cy="400110"/>
          </a:xfrm>
          <a:prstGeom prst="rect">
            <a:avLst/>
          </a:prstGeom>
        </p:spPr>
        <p:txBody>
          <a:bodyPr wrap="square">
            <a:spAutoFit/>
          </a:bodyPr>
          <a:lstStyle/>
          <a:p>
            <a:pPr algn="r" rtl="1"/>
            <a:r>
              <a:rPr lang="he-IL" sz="2000" dirty="0">
                <a:latin typeface="SBL Hebrew" pitchFamily="2" charset="-79"/>
                <a:cs typeface="SBL Hebrew" pitchFamily="2" charset="-79"/>
              </a:rPr>
              <a:t>וַיַּבֵּ֧ט הַפְּלִשְׁתִּ֛י וַיִּרְאֶ֥ה אֶת־דָּוִ֖ד וַיִּבְזֵ֑הוּ כִּֽי־הָיָ֣ה נַ֔עַר </a:t>
            </a:r>
            <a:r>
              <a:rPr lang="he-IL" sz="2000" dirty="0">
                <a:solidFill>
                  <a:srgbClr val="FF0000"/>
                </a:solidFill>
                <a:latin typeface="SBL Hebrew" pitchFamily="2" charset="-79"/>
                <a:cs typeface="SBL Hebrew" pitchFamily="2" charset="-79"/>
              </a:rPr>
              <a:t>וְאַדְמֹנִ֖י</a:t>
            </a:r>
            <a:r>
              <a:rPr lang="he-IL" sz="2000" dirty="0">
                <a:latin typeface="SBL Hebrew" pitchFamily="2" charset="-79"/>
                <a:cs typeface="SBL Hebrew" pitchFamily="2" charset="-79"/>
              </a:rPr>
              <a:t> </a:t>
            </a:r>
            <a:r>
              <a:rPr lang="he-IL" sz="2000" dirty="0">
                <a:solidFill>
                  <a:srgbClr val="0000FF"/>
                </a:solidFill>
                <a:latin typeface="SBL Hebrew" pitchFamily="2" charset="-79"/>
                <a:cs typeface="SBL Hebrew" pitchFamily="2" charset="-79"/>
              </a:rPr>
              <a:t>עִם־יְפֵ֥ה </a:t>
            </a:r>
            <a:r>
              <a:rPr lang="he-IL" sz="2000" dirty="0">
                <a:solidFill>
                  <a:srgbClr val="008000"/>
                </a:solidFill>
                <a:latin typeface="SBL Hebrew" pitchFamily="2" charset="-79"/>
                <a:cs typeface="SBL Hebrew" pitchFamily="2" charset="-79"/>
              </a:rPr>
              <a:t>מַרְאֶֽה</a:t>
            </a:r>
            <a:r>
              <a:rPr lang="he-IL" sz="2000" dirty="0">
                <a:latin typeface="SBL Hebrew" pitchFamily="2" charset="-79"/>
                <a:cs typeface="SBL Hebrew" pitchFamily="2" charset="-79"/>
              </a:rPr>
              <a:t>׃</a:t>
            </a:r>
            <a:endParaRPr lang="en-CA" sz="2000" dirty="0">
              <a:latin typeface="SBL Hebrew" pitchFamily="2" charset="-79"/>
              <a:cs typeface="SBL Hebrew" pitchFamily="2" charset="-79"/>
            </a:endParaRPr>
          </a:p>
        </p:txBody>
      </p:sp>
      <p:sp>
        <p:nvSpPr>
          <p:cNvPr id="8" name="Rectangle 7"/>
          <p:cNvSpPr/>
          <p:nvPr/>
        </p:nvSpPr>
        <p:spPr>
          <a:xfrm>
            <a:off x="7162800" y="5486400"/>
            <a:ext cx="1681871" cy="369332"/>
          </a:xfrm>
          <a:prstGeom prst="rect">
            <a:avLst/>
          </a:prstGeom>
        </p:spPr>
        <p:txBody>
          <a:bodyPr wrap="none">
            <a:spAutoFit/>
          </a:bodyPr>
          <a:lstStyle/>
          <a:p>
            <a:r>
              <a:rPr lang="en-CA" dirty="0"/>
              <a:t>1 Samuel 16:12</a:t>
            </a:r>
          </a:p>
        </p:txBody>
      </p:sp>
      <p:sp>
        <p:nvSpPr>
          <p:cNvPr id="9" name="Rectangle 8"/>
          <p:cNvSpPr/>
          <p:nvPr/>
        </p:nvSpPr>
        <p:spPr>
          <a:xfrm>
            <a:off x="7162800" y="5962710"/>
            <a:ext cx="1681871" cy="369332"/>
          </a:xfrm>
          <a:prstGeom prst="rect">
            <a:avLst/>
          </a:prstGeom>
        </p:spPr>
        <p:txBody>
          <a:bodyPr wrap="none">
            <a:spAutoFit/>
          </a:bodyPr>
          <a:lstStyle/>
          <a:p>
            <a:r>
              <a:rPr lang="en-CA" dirty="0"/>
              <a:t>1 Samuel 17:42 </a:t>
            </a:r>
          </a:p>
        </p:txBody>
      </p:sp>
    </p:spTree>
    <p:extLst>
      <p:ext uri="{BB962C8B-B14F-4D97-AF65-F5344CB8AC3E}">
        <p14:creationId xmlns:p14="http://schemas.microsoft.com/office/powerpoint/2010/main" val="1141058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17:55-56</a:t>
            </a:r>
            <a:endParaRPr lang="en-US" sz="1400" dirty="0"/>
          </a:p>
        </p:txBody>
      </p:sp>
      <p:sp>
        <p:nvSpPr>
          <p:cNvPr id="3" name="Content Placeholder 2"/>
          <p:cNvSpPr>
            <a:spLocks noGrp="1"/>
          </p:cNvSpPr>
          <p:nvPr>
            <p:ph idx="1"/>
          </p:nvPr>
        </p:nvSpPr>
        <p:spPr>
          <a:xfrm>
            <a:off x="2743200" y="381000"/>
            <a:ext cx="6248400" cy="6324600"/>
          </a:xfrm>
        </p:spPr>
        <p:txBody>
          <a:bodyPr>
            <a:normAutofit/>
          </a:bodyPr>
          <a:lstStyle/>
          <a:p>
            <a:pPr marL="0" indent="0" algn="r" defTabSz="457200" rtl="1">
              <a:buNone/>
            </a:pPr>
            <a:r>
              <a:rPr lang="he-IL" sz="2800" dirty="0" smtClean="0">
                <a:latin typeface="SBL Hebrew" pitchFamily="2" charset="-79"/>
                <a:cs typeface="SBL Hebrew" pitchFamily="2" charset="-79"/>
              </a:rPr>
              <a:t>	וְכִרְא֨וֹת </a:t>
            </a:r>
            <a:r>
              <a:rPr lang="he-IL" sz="2800" dirty="0">
                <a:latin typeface="SBL Hebrew" pitchFamily="2" charset="-79"/>
                <a:cs typeface="SBL Hebrew" pitchFamily="2" charset="-79"/>
              </a:rPr>
              <a:t>שָׁא֜וּל אֶת־דָּוִ֗ד יֹצֵא֙ לִקְרַ֣את הַפְּלִשְׁתִּ֔י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אָמַ֗ר </a:t>
            </a:r>
            <a:r>
              <a:rPr lang="he-IL" sz="2800" dirty="0">
                <a:latin typeface="SBL Hebrew" pitchFamily="2" charset="-79"/>
                <a:cs typeface="SBL Hebrew" pitchFamily="2" charset="-79"/>
              </a:rPr>
              <a:t>אֶל־אַבְנֵר֙ שַׂ֣ר הַצָּבָ֔א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בֶּן־מִי־זֶ֥ה </a:t>
            </a:r>
            <a:r>
              <a:rPr lang="he-IL" sz="2800" dirty="0">
                <a:latin typeface="SBL Hebrew" pitchFamily="2" charset="-79"/>
                <a:cs typeface="SBL Hebrew" pitchFamily="2" charset="-79"/>
              </a:rPr>
              <a:t>הַנַּ֖עַר אַבְנֵ֑ר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אַבְנֵ֔ר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חֵֽי־נַפְשְׁךָ֥ </a:t>
            </a:r>
            <a:r>
              <a:rPr lang="he-IL" sz="2800" dirty="0">
                <a:latin typeface="SBL Hebrew" pitchFamily="2" charset="-79"/>
                <a:cs typeface="SBL Hebrew" pitchFamily="2" charset="-79"/>
              </a:rPr>
              <a:t>הַמֶּ֖לֶךְ אִם־יָדָֽעְתִּי׃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הַמֶּ֑לֶךְ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שְׁאַ֣ל </a:t>
            </a:r>
            <a:r>
              <a:rPr lang="he-IL" sz="2800" dirty="0">
                <a:latin typeface="SBL Hebrew" pitchFamily="2" charset="-79"/>
                <a:cs typeface="SBL Hebrew" pitchFamily="2" charset="-79"/>
              </a:rPr>
              <a:t>אַתָּ֔ה בֶּן־מִי־זֶ֖ה הָעָֽלֶם׃ </a:t>
            </a:r>
            <a:r>
              <a:rPr lang="he-IL" sz="2800" dirty="0">
                <a:solidFill>
                  <a:srgbClr val="FF0000"/>
                </a:solidFill>
                <a:latin typeface="SBL Hebrew" pitchFamily="2" charset="-79"/>
                <a:cs typeface="SBL Hebrew" pitchFamily="2" charset="-79"/>
              </a:rPr>
              <a:t>ס</a:t>
            </a:r>
            <a:endParaRPr lang="he-IL" sz="2800" dirty="0" smtClean="0">
              <a:solidFill>
                <a:srgbClr val="FF0000"/>
              </a:solidFill>
              <a:latin typeface="SBL Hebrew" pitchFamily="2" charset="-79"/>
              <a:cs typeface="SBL Hebrew" pitchFamily="2" charset="-79"/>
            </a:endParaRPr>
          </a:p>
        </p:txBody>
      </p:sp>
      <p:sp>
        <p:nvSpPr>
          <p:cNvPr id="4" name="Rectangle 3"/>
          <p:cNvSpPr/>
          <p:nvPr/>
        </p:nvSpPr>
        <p:spPr>
          <a:xfrm>
            <a:off x="0" y="441603"/>
            <a:ext cx="4191000" cy="3754874"/>
          </a:xfrm>
          <a:prstGeom prst="rect">
            <a:avLst/>
          </a:prstGeom>
        </p:spPr>
        <p:txBody>
          <a:bodyPr wrap="square">
            <a:spAutoFit/>
          </a:bodyPr>
          <a:lstStyle/>
          <a:p>
            <a:r>
              <a:rPr lang="en-US" sz="1400" dirty="0" smtClean="0"/>
              <a:t>Review of 1 Samuel 16</a:t>
            </a:r>
          </a:p>
          <a:p>
            <a:endParaRPr lang="en-US" sz="1400" dirty="0" smtClean="0"/>
          </a:p>
          <a:p>
            <a:r>
              <a:rPr lang="en-US" sz="1400" dirty="0" smtClean="0"/>
              <a:t>13 </a:t>
            </a:r>
            <a:r>
              <a:rPr lang="en-US" sz="1400" dirty="0"/>
              <a:t>Then Samuel took the horn of oil and anointed him in the midst of his brothers. </a:t>
            </a:r>
            <a:r>
              <a:rPr lang="en-US" sz="1400" dirty="0">
                <a:solidFill>
                  <a:srgbClr val="0000FF"/>
                </a:solidFill>
              </a:rPr>
              <a:t>And the Spirit of the LORD rushed upon David from that day forward</a:t>
            </a:r>
            <a:r>
              <a:rPr lang="en-US" sz="1400" dirty="0"/>
              <a:t>. And Samuel rose up and went to Ramah.</a:t>
            </a:r>
          </a:p>
          <a:p>
            <a:endParaRPr lang="en-US" sz="1400" dirty="0" smtClean="0"/>
          </a:p>
          <a:p>
            <a:r>
              <a:rPr lang="en-US" sz="1400" dirty="0" smtClean="0"/>
              <a:t>14 </a:t>
            </a:r>
            <a:r>
              <a:rPr lang="en-US" sz="1400" dirty="0">
                <a:solidFill>
                  <a:srgbClr val="0000FF"/>
                </a:solidFill>
              </a:rPr>
              <a:t>Now the Spirit of the LORD </a:t>
            </a:r>
            <a:r>
              <a:rPr lang="en-US" sz="1400" dirty="0">
                <a:solidFill>
                  <a:srgbClr val="FF0000"/>
                </a:solidFill>
              </a:rPr>
              <a:t>departed</a:t>
            </a:r>
            <a:r>
              <a:rPr lang="en-US" sz="1400" dirty="0">
                <a:solidFill>
                  <a:srgbClr val="0000FF"/>
                </a:solidFill>
              </a:rPr>
              <a:t> from Saul</a:t>
            </a:r>
            <a:r>
              <a:rPr lang="en-US" sz="1400" dirty="0"/>
              <a:t>, and a harmful spirit from the LORD tormented him.</a:t>
            </a:r>
          </a:p>
          <a:p>
            <a:endParaRPr lang="en-US" sz="1400" dirty="0" smtClean="0"/>
          </a:p>
          <a:p>
            <a:r>
              <a:rPr lang="en-US" sz="1400" dirty="0" smtClean="0"/>
              <a:t>15 </a:t>
            </a:r>
            <a:r>
              <a:rPr lang="en-US" sz="1400" dirty="0"/>
              <a:t>And Saul's servants said to him, "Behold now, a harmful spirit from God is tormenting you.</a:t>
            </a:r>
          </a:p>
          <a:p>
            <a:endParaRPr lang="en-US" sz="1400" dirty="0" smtClean="0"/>
          </a:p>
          <a:p>
            <a:r>
              <a:rPr lang="en-US" sz="1400" dirty="0" smtClean="0"/>
              <a:t>16 </a:t>
            </a:r>
            <a:r>
              <a:rPr lang="en-US" sz="1400" dirty="0"/>
              <a:t>Let our lord now command your servants who are before you to seek out a man who is skillful in playing the lyre, and when the harmful spirit from God is upon you, he will play it, and you will be well."</a:t>
            </a:r>
          </a:p>
        </p:txBody>
      </p:sp>
    </p:spTree>
    <p:extLst>
      <p:ext uri="{BB962C8B-B14F-4D97-AF65-F5344CB8AC3E}">
        <p14:creationId xmlns:p14="http://schemas.microsoft.com/office/powerpoint/2010/main" val="4109942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17:55-56</a:t>
            </a:r>
            <a:endParaRPr lang="en-US" sz="1400" dirty="0"/>
          </a:p>
        </p:txBody>
      </p:sp>
      <p:sp>
        <p:nvSpPr>
          <p:cNvPr id="3" name="Content Placeholder 2"/>
          <p:cNvSpPr>
            <a:spLocks noGrp="1"/>
          </p:cNvSpPr>
          <p:nvPr>
            <p:ph idx="1"/>
          </p:nvPr>
        </p:nvSpPr>
        <p:spPr>
          <a:xfrm>
            <a:off x="2743200" y="381000"/>
            <a:ext cx="6248400" cy="6324600"/>
          </a:xfrm>
        </p:spPr>
        <p:txBody>
          <a:bodyPr>
            <a:normAutofit/>
          </a:bodyPr>
          <a:lstStyle/>
          <a:p>
            <a:pPr marL="0" indent="0" algn="r" defTabSz="457200" rtl="1">
              <a:buNone/>
            </a:pPr>
            <a:r>
              <a:rPr lang="he-IL" sz="2800" dirty="0" smtClean="0">
                <a:latin typeface="SBL Hebrew" pitchFamily="2" charset="-79"/>
                <a:cs typeface="SBL Hebrew" pitchFamily="2" charset="-79"/>
              </a:rPr>
              <a:t>	וְכִרְא֨וֹת </a:t>
            </a:r>
            <a:r>
              <a:rPr lang="he-IL" sz="2800" dirty="0">
                <a:latin typeface="SBL Hebrew" pitchFamily="2" charset="-79"/>
                <a:cs typeface="SBL Hebrew" pitchFamily="2" charset="-79"/>
              </a:rPr>
              <a:t>שָׁא֜וּל אֶת־דָּוִ֗ד יֹצֵא֙ לִקְרַ֣את הַפְּלִשְׁתִּ֔י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אָמַ֗ר </a:t>
            </a:r>
            <a:r>
              <a:rPr lang="he-IL" sz="2800" dirty="0">
                <a:latin typeface="SBL Hebrew" pitchFamily="2" charset="-79"/>
                <a:cs typeface="SBL Hebrew" pitchFamily="2" charset="-79"/>
              </a:rPr>
              <a:t>אֶל־אַבְנֵר֙ שַׂ֣ר הַצָּבָ֔א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בֶּן־מִי־זֶ֥ה </a:t>
            </a:r>
            <a:r>
              <a:rPr lang="he-IL" sz="2800" dirty="0">
                <a:latin typeface="SBL Hebrew" pitchFamily="2" charset="-79"/>
                <a:cs typeface="SBL Hebrew" pitchFamily="2" charset="-79"/>
              </a:rPr>
              <a:t>הַנַּ֖עַר אַבְנֵ֑ר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אַבְנֵ֔ר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חֵֽי־נַפְשְׁךָ֥ </a:t>
            </a:r>
            <a:r>
              <a:rPr lang="he-IL" sz="2800" dirty="0">
                <a:latin typeface="SBL Hebrew" pitchFamily="2" charset="-79"/>
                <a:cs typeface="SBL Hebrew" pitchFamily="2" charset="-79"/>
              </a:rPr>
              <a:t>הַמֶּ֖לֶךְ אִם־יָדָֽעְתִּי׃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הַמֶּ֑לֶךְ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שְׁאַ֣ל </a:t>
            </a:r>
            <a:r>
              <a:rPr lang="he-IL" sz="2800" dirty="0">
                <a:latin typeface="SBL Hebrew" pitchFamily="2" charset="-79"/>
                <a:cs typeface="SBL Hebrew" pitchFamily="2" charset="-79"/>
              </a:rPr>
              <a:t>אַתָּ֔ה בֶּן־מִי־זֶ֖ה הָעָֽלֶם׃ </a:t>
            </a:r>
            <a:r>
              <a:rPr lang="he-IL" sz="2800" dirty="0">
                <a:solidFill>
                  <a:srgbClr val="FF0000"/>
                </a:solidFill>
                <a:latin typeface="SBL Hebrew" pitchFamily="2" charset="-79"/>
                <a:cs typeface="SBL Hebrew" pitchFamily="2" charset="-79"/>
              </a:rPr>
              <a:t>ס</a:t>
            </a:r>
            <a:endParaRPr lang="he-IL" sz="2800" dirty="0" smtClean="0">
              <a:solidFill>
                <a:srgbClr val="FF0000"/>
              </a:solidFill>
              <a:latin typeface="SBL Hebrew" pitchFamily="2" charset="-79"/>
              <a:cs typeface="SBL Hebrew" pitchFamily="2" charset="-79"/>
            </a:endParaRPr>
          </a:p>
        </p:txBody>
      </p:sp>
      <p:sp>
        <p:nvSpPr>
          <p:cNvPr id="4" name="Rectangle 3"/>
          <p:cNvSpPr/>
          <p:nvPr/>
        </p:nvSpPr>
        <p:spPr>
          <a:xfrm>
            <a:off x="0" y="441603"/>
            <a:ext cx="4191000" cy="2246769"/>
          </a:xfrm>
          <a:prstGeom prst="rect">
            <a:avLst/>
          </a:prstGeom>
        </p:spPr>
        <p:txBody>
          <a:bodyPr wrap="square">
            <a:spAutoFit/>
          </a:bodyPr>
          <a:lstStyle/>
          <a:p>
            <a:r>
              <a:rPr lang="en-US" sz="1400" dirty="0" smtClean="0"/>
              <a:t>Review of 1 Samuel 16</a:t>
            </a:r>
          </a:p>
          <a:p>
            <a:endParaRPr lang="en-US" sz="1400" dirty="0" smtClean="0"/>
          </a:p>
          <a:p>
            <a:r>
              <a:rPr lang="en-US" sz="1400" dirty="0" smtClean="0"/>
              <a:t>17 </a:t>
            </a:r>
            <a:r>
              <a:rPr lang="en-US" sz="1400" dirty="0"/>
              <a:t>So Saul said to his servants, "Provide for me a man who can play well and bring him to me."</a:t>
            </a:r>
          </a:p>
          <a:p>
            <a:endParaRPr lang="en-US" sz="1400" dirty="0" smtClean="0"/>
          </a:p>
          <a:p>
            <a:r>
              <a:rPr lang="en-US" sz="1400" dirty="0" smtClean="0"/>
              <a:t>18 </a:t>
            </a:r>
            <a:r>
              <a:rPr lang="en-US" sz="1400" dirty="0"/>
              <a:t>One of the young men answered, "Behold, I have seen a son of Jesse the </a:t>
            </a:r>
            <a:r>
              <a:rPr lang="en-US" sz="1400" dirty="0" err="1"/>
              <a:t>Bethlehemite</a:t>
            </a:r>
            <a:r>
              <a:rPr lang="en-US" sz="1400" dirty="0"/>
              <a:t>, who is skillful in playing, a man of valor, a man of war, prudent in speech, and a man of good presence, and the LORD is with him."</a:t>
            </a:r>
          </a:p>
        </p:txBody>
      </p:sp>
    </p:spTree>
    <p:extLst>
      <p:ext uri="{BB962C8B-B14F-4D97-AF65-F5344CB8AC3E}">
        <p14:creationId xmlns:p14="http://schemas.microsoft.com/office/powerpoint/2010/main" val="755874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17:55-56</a:t>
            </a:r>
            <a:endParaRPr lang="en-US" sz="1400" dirty="0"/>
          </a:p>
        </p:txBody>
      </p:sp>
      <p:sp>
        <p:nvSpPr>
          <p:cNvPr id="3" name="Content Placeholder 2"/>
          <p:cNvSpPr>
            <a:spLocks noGrp="1"/>
          </p:cNvSpPr>
          <p:nvPr>
            <p:ph idx="1"/>
          </p:nvPr>
        </p:nvSpPr>
        <p:spPr>
          <a:xfrm>
            <a:off x="2743200" y="381000"/>
            <a:ext cx="6248400" cy="6324600"/>
          </a:xfrm>
        </p:spPr>
        <p:txBody>
          <a:bodyPr>
            <a:normAutofit/>
          </a:bodyPr>
          <a:lstStyle/>
          <a:p>
            <a:pPr marL="0" indent="0" algn="r" defTabSz="457200" rtl="1">
              <a:buNone/>
            </a:pPr>
            <a:r>
              <a:rPr lang="he-IL" sz="2800" dirty="0" smtClean="0">
                <a:latin typeface="SBL Hebrew" pitchFamily="2" charset="-79"/>
                <a:cs typeface="SBL Hebrew" pitchFamily="2" charset="-79"/>
              </a:rPr>
              <a:t>	וְכִרְא֨וֹת </a:t>
            </a:r>
            <a:r>
              <a:rPr lang="he-IL" sz="2800" dirty="0">
                <a:latin typeface="SBL Hebrew" pitchFamily="2" charset="-79"/>
                <a:cs typeface="SBL Hebrew" pitchFamily="2" charset="-79"/>
              </a:rPr>
              <a:t>שָׁא֜וּל אֶת־דָּוִ֗ד יֹצֵא֙ לִקְרַ֣את הַפְּלִשְׁתִּ֔י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אָמַ֗ר </a:t>
            </a:r>
            <a:r>
              <a:rPr lang="he-IL" sz="2800" dirty="0">
                <a:latin typeface="SBL Hebrew" pitchFamily="2" charset="-79"/>
                <a:cs typeface="SBL Hebrew" pitchFamily="2" charset="-79"/>
              </a:rPr>
              <a:t>אֶל־אַבְנֵר֙ שַׂ֣ר הַצָּבָ֔א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בֶּן־מִי־זֶ֥ה </a:t>
            </a:r>
            <a:r>
              <a:rPr lang="he-IL" sz="2800" dirty="0">
                <a:latin typeface="SBL Hebrew" pitchFamily="2" charset="-79"/>
                <a:cs typeface="SBL Hebrew" pitchFamily="2" charset="-79"/>
              </a:rPr>
              <a:t>הַנַּ֖עַר אַבְנֵ֑ר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אַבְנֵ֔ר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חֵֽי־נַפְשְׁךָ֥ </a:t>
            </a:r>
            <a:r>
              <a:rPr lang="he-IL" sz="2800" dirty="0">
                <a:latin typeface="SBL Hebrew" pitchFamily="2" charset="-79"/>
                <a:cs typeface="SBL Hebrew" pitchFamily="2" charset="-79"/>
              </a:rPr>
              <a:t>הַמֶּ֖לֶךְ אִם־יָדָֽעְתִּי׃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הַמֶּ֑לֶךְ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שְׁאַ֣ל </a:t>
            </a:r>
            <a:r>
              <a:rPr lang="he-IL" sz="2800" dirty="0">
                <a:latin typeface="SBL Hebrew" pitchFamily="2" charset="-79"/>
                <a:cs typeface="SBL Hebrew" pitchFamily="2" charset="-79"/>
              </a:rPr>
              <a:t>אַתָּ֔ה בֶּן־מִי־זֶ֖ה הָעָֽלֶם׃ </a:t>
            </a:r>
            <a:r>
              <a:rPr lang="he-IL" sz="2800" dirty="0">
                <a:solidFill>
                  <a:srgbClr val="FF0000"/>
                </a:solidFill>
                <a:latin typeface="SBL Hebrew" pitchFamily="2" charset="-79"/>
                <a:cs typeface="SBL Hebrew" pitchFamily="2" charset="-79"/>
              </a:rPr>
              <a:t>ס</a:t>
            </a:r>
            <a:endParaRPr lang="he-IL" sz="2800" dirty="0" smtClean="0">
              <a:solidFill>
                <a:srgbClr val="FF0000"/>
              </a:solidFill>
              <a:latin typeface="SBL Hebrew" pitchFamily="2" charset="-79"/>
              <a:cs typeface="SBL Hebrew" pitchFamily="2" charset="-79"/>
            </a:endParaRPr>
          </a:p>
        </p:txBody>
      </p:sp>
      <p:sp>
        <p:nvSpPr>
          <p:cNvPr id="4" name="Rectangle 3"/>
          <p:cNvSpPr/>
          <p:nvPr/>
        </p:nvSpPr>
        <p:spPr>
          <a:xfrm>
            <a:off x="0" y="441603"/>
            <a:ext cx="4191000" cy="2246769"/>
          </a:xfrm>
          <a:prstGeom prst="rect">
            <a:avLst/>
          </a:prstGeom>
        </p:spPr>
        <p:txBody>
          <a:bodyPr wrap="square">
            <a:spAutoFit/>
          </a:bodyPr>
          <a:lstStyle/>
          <a:p>
            <a:r>
              <a:rPr lang="en-US" sz="1400" dirty="0" smtClean="0"/>
              <a:t>Review of 1 Samuel 16</a:t>
            </a:r>
          </a:p>
          <a:p>
            <a:endParaRPr lang="en-US" sz="1400" dirty="0" smtClean="0"/>
          </a:p>
          <a:p>
            <a:r>
              <a:rPr lang="en-US" sz="1400" dirty="0" smtClean="0"/>
              <a:t>17 </a:t>
            </a:r>
            <a:r>
              <a:rPr lang="en-US" sz="1400" dirty="0"/>
              <a:t>So Saul said to his servants, "Provide for me a man who can play well and bring him to me."</a:t>
            </a:r>
          </a:p>
          <a:p>
            <a:endParaRPr lang="en-US" sz="1400" dirty="0" smtClean="0"/>
          </a:p>
          <a:p>
            <a:r>
              <a:rPr lang="en-US" sz="1400" dirty="0" smtClean="0"/>
              <a:t>18 </a:t>
            </a:r>
            <a:r>
              <a:rPr lang="en-US" sz="1400" dirty="0"/>
              <a:t>One of the young men answered, "Behold, I have seen a son of Jesse the </a:t>
            </a:r>
            <a:r>
              <a:rPr lang="en-US" sz="1400" dirty="0" err="1"/>
              <a:t>Bethlehemite</a:t>
            </a:r>
            <a:r>
              <a:rPr lang="en-US" sz="1400" dirty="0"/>
              <a:t>, who is skillful in playing, a man of valor, a man of war, prudent in speech, and a man of good presence, and the LORD is with him."</a:t>
            </a:r>
          </a:p>
        </p:txBody>
      </p:sp>
      <p:sp>
        <p:nvSpPr>
          <p:cNvPr id="5" name="Rectangle 4"/>
          <p:cNvSpPr/>
          <p:nvPr/>
        </p:nvSpPr>
        <p:spPr>
          <a:xfrm>
            <a:off x="0" y="2895600"/>
            <a:ext cx="4191000" cy="1600438"/>
          </a:xfrm>
          <a:prstGeom prst="rect">
            <a:avLst/>
          </a:prstGeom>
        </p:spPr>
        <p:txBody>
          <a:bodyPr wrap="square">
            <a:spAutoFit/>
          </a:bodyPr>
          <a:lstStyle/>
          <a:p>
            <a:pPr marL="285750" indent="-285750">
              <a:buFont typeface="Arial" panose="020B0604020202020204" pitchFamily="34" charset="0"/>
              <a:buChar char="•"/>
            </a:pPr>
            <a:r>
              <a:rPr lang="en-US" sz="1400" dirty="0" smtClean="0"/>
              <a:t>a </a:t>
            </a:r>
            <a:r>
              <a:rPr lang="en-US" sz="1400" dirty="0"/>
              <a:t>son of Jesse the </a:t>
            </a:r>
            <a:r>
              <a:rPr lang="en-US" sz="1400" dirty="0" err="1" smtClean="0"/>
              <a:t>Bethlehemite</a:t>
            </a:r>
            <a:endParaRPr lang="en-US" sz="1400" dirty="0" smtClean="0"/>
          </a:p>
          <a:p>
            <a:pPr marL="285750" indent="-285750">
              <a:buFont typeface="Arial" panose="020B0604020202020204" pitchFamily="34" charset="0"/>
              <a:buChar char="•"/>
            </a:pPr>
            <a:r>
              <a:rPr lang="en-US" sz="1400" dirty="0" smtClean="0"/>
              <a:t>skillful </a:t>
            </a:r>
            <a:r>
              <a:rPr lang="en-US" sz="1400" dirty="0"/>
              <a:t>in </a:t>
            </a:r>
            <a:r>
              <a:rPr lang="en-US" sz="1400" dirty="0" smtClean="0"/>
              <a:t>playing</a:t>
            </a:r>
          </a:p>
          <a:p>
            <a:pPr marL="285750" indent="-285750">
              <a:buFont typeface="Arial" panose="020B0604020202020204" pitchFamily="34" charset="0"/>
              <a:buChar char="•"/>
            </a:pPr>
            <a:r>
              <a:rPr lang="en-US" sz="1400" dirty="0" smtClean="0"/>
              <a:t>a </a:t>
            </a:r>
            <a:r>
              <a:rPr lang="en-US" sz="1400" dirty="0"/>
              <a:t>man of </a:t>
            </a:r>
            <a:r>
              <a:rPr lang="en-US" sz="1400" dirty="0" smtClean="0"/>
              <a:t>valor</a:t>
            </a:r>
          </a:p>
          <a:p>
            <a:pPr marL="285750" indent="-285750">
              <a:buFont typeface="Arial" panose="020B0604020202020204" pitchFamily="34" charset="0"/>
              <a:buChar char="•"/>
            </a:pPr>
            <a:r>
              <a:rPr lang="en-US" sz="1400" dirty="0" smtClean="0"/>
              <a:t>a </a:t>
            </a:r>
            <a:r>
              <a:rPr lang="en-US" sz="1400" dirty="0"/>
              <a:t>man of </a:t>
            </a:r>
            <a:r>
              <a:rPr lang="en-US" sz="1400" dirty="0" smtClean="0"/>
              <a:t>war</a:t>
            </a:r>
          </a:p>
          <a:p>
            <a:pPr marL="285750" indent="-285750">
              <a:buFont typeface="Arial" panose="020B0604020202020204" pitchFamily="34" charset="0"/>
              <a:buChar char="•"/>
            </a:pPr>
            <a:r>
              <a:rPr lang="en-US" sz="1400" dirty="0" smtClean="0"/>
              <a:t>prudent </a:t>
            </a:r>
            <a:r>
              <a:rPr lang="en-US" sz="1400" dirty="0"/>
              <a:t>in </a:t>
            </a:r>
            <a:r>
              <a:rPr lang="en-US" sz="1400" dirty="0" smtClean="0"/>
              <a:t>speech</a:t>
            </a:r>
          </a:p>
          <a:p>
            <a:pPr marL="285750" indent="-285750">
              <a:buFont typeface="Arial" panose="020B0604020202020204" pitchFamily="34" charset="0"/>
              <a:buChar char="•"/>
            </a:pPr>
            <a:r>
              <a:rPr lang="en-US" sz="1400" dirty="0" smtClean="0"/>
              <a:t>a </a:t>
            </a:r>
            <a:r>
              <a:rPr lang="en-US" sz="1400" dirty="0"/>
              <a:t>man of good </a:t>
            </a:r>
            <a:r>
              <a:rPr lang="en-US" sz="1400" dirty="0" smtClean="0"/>
              <a:t>presence</a:t>
            </a:r>
            <a:endParaRPr lang="en-US" sz="1400" dirty="0"/>
          </a:p>
          <a:p>
            <a:pPr marL="285750" indent="-285750">
              <a:buFont typeface="Arial" panose="020B0604020202020204" pitchFamily="34" charset="0"/>
              <a:buChar char="•"/>
            </a:pPr>
            <a:r>
              <a:rPr lang="en-US" sz="1400" dirty="0" smtClean="0"/>
              <a:t>the </a:t>
            </a:r>
            <a:r>
              <a:rPr lang="en-US" sz="1400" dirty="0"/>
              <a:t>LORD is with </a:t>
            </a:r>
            <a:r>
              <a:rPr lang="en-US" sz="1400" dirty="0" smtClean="0"/>
              <a:t>him</a:t>
            </a:r>
            <a:endParaRPr lang="en-US" sz="1400" dirty="0"/>
          </a:p>
        </p:txBody>
      </p:sp>
    </p:spTree>
    <p:extLst>
      <p:ext uri="{BB962C8B-B14F-4D97-AF65-F5344CB8AC3E}">
        <p14:creationId xmlns:p14="http://schemas.microsoft.com/office/powerpoint/2010/main" val="3025304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5" name="Content Placeholder 2"/>
          <p:cNvSpPr>
            <a:spLocks noGrp="1"/>
          </p:cNvSpPr>
          <p:nvPr>
            <p:ph idx="1"/>
          </p:nvPr>
        </p:nvSpPr>
        <p:spPr>
          <a:xfrm>
            <a:off x="2743200" y="381000"/>
            <a:ext cx="6248400" cy="6324600"/>
          </a:xfrm>
        </p:spPr>
        <p:txBody>
          <a:bodyPr>
            <a:normAutofit/>
          </a:bodyPr>
          <a:lstStyle/>
          <a:p>
            <a:pPr marL="0" indent="0" algn="r" defTabSz="457200" rtl="1">
              <a:buNone/>
            </a:pPr>
            <a:r>
              <a:rPr lang="he-IL" sz="2800" dirty="0" smtClean="0">
                <a:latin typeface="SBL Hebrew" pitchFamily="2" charset="-79"/>
                <a:cs typeface="SBL Hebrew" pitchFamily="2" charset="-79"/>
              </a:rPr>
              <a:t>	וְכִרְא֨וֹת </a:t>
            </a:r>
            <a:r>
              <a:rPr lang="he-IL" sz="2800" dirty="0">
                <a:latin typeface="SBL Hebrew" pitchFamily="2" charset="-79"/>
                <a:cs typeface="SBL Hebrew" pitchFamily="2" charset="-79"/>
              </a:rPr>
              <a:t>שָׁא֜וּל אֶת־דָּוִ֗ד יֹצֵא֙ לִקְרַ֣את הַפְּלִשְׁתִּ֔י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אָמַ֗ר </a:t>
            </a:r>
            <a:r>
              <a:rPr lang="he-IL" sz="2800" dirty="0">
                <a:latin typeface="SBL Hebrew" pitchFamily="2" charset="-79"/>
                <a:cs typeface="SBL Hebrew" pitchFamily="2" charset="-79"/>
              </a:rPr>
              <a:t>אֶל־אַבְנֵר֙ שַׂ֣ר הַצָּבָ֔א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בֶּן־מִי־זֶ֥ה </a:t>
            </a:r>
            <a:r>
              <a:rPr lang="he-IL" sz="2800" dirty="0">
                <a:latin typeface="SBL Hebrew" pitchFamily="2" charset="-79"/>
                <a:cs typeface="SBL Hebrew" pitchFamily="2" charset="-79"/>
              </a:rPr>
              <a:t>הַנַּ֖עַר </a:t>
            </a:r>
            <a:r>
              <a:rPr lang="he-IL" sz="2800" dirty="0" smtClean="0">
                <a:latin typeface="SBL Hebrew" pitchFamily="2" charset="-79"/>
                <a:cs typeface="SBL Hebrew" pitchFamily="2" charset="-79"/>
              </a:rPr>
              <a:t>אַבְנֵ֑ר</a:t>
            </a:r>
            <a:endParaRPr lang="he-IL" sz="2800" dirty="0" smtClean="0">
              <a:solidFill>
                <a:srgbClr val="FF0000"/>
              </a:solidFill>
              <a:latin typeface="SBL Hebrew" pitchFamily="2" charset="-79"/>
              <a:cs typeface="SBL Hebrew" pitchFamily="2" charset="-79"/>
            </a:endParaRPr>
          </a:p>
        </p:txBody>
      </p:sp>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17:55-56</a:t>
            </a:r>
            <a:endParaRPr lang="en-US" sz="1400" dirty="0"/>
          </a:p>
        </p:txBody>
      </p:sp>
      <p:sp>
        <p:nvSpPr>
          <p:cNvPr id="4" name="Rectangle 3"/>
          <p:cNvSpPr/>
          <p:nvPr/>
        </p:nvSpPr>
        <p:spPr>
          <a:xfrm>
            <a:off x="0" y="441603"/>
            <a:ext cx="4191000" cy="2246769"/>
          </a:xfrm>
          <a:prstGeom prst="rect">
            <a:avLst/>
          </a:prstGeom>
        </p:spPr>
        <p:txBody>
          <a:bodyPr wrap="square">
            <a:spAutoFit/>
          </a:bodyPr>
          <a:lstStyle/>
          <a:p>
            <a:r>
              <a:rPr lang="en-US" sz="1400" dirty="0" smtClean="0"/>
              <a:t>Review of 1 Samuel 16</a:t>
            </a:r>
          </a:p>
          <a:p>
            <a:endParaRPr lang="en-US" sz="1400" dirty="0" smtClean="0"/>
          </a:p>
          <a:p>
            <a:r>
              <a:rPr lang="en-US" sz="1400" dirty="0" smtClean="0"/>
              <a:t>17 </a:t>
            </a:r>
            <a:r>
              <a:rPr lang="en-US" sz="1400" dirty="0"/>
              <a:t>So Saul said to his servants, "Provide for me a man who can play well and bring him to me."</a:t>
            </a:r>
          </a:p>
          <a:p>
            <a:endParaRPr lang="en-US" sz="1400" dirty="0" smtClean="0"/>
          </a:p>
          <a:p>
            <a:r>
              <a:rPr lang="en-US" sz="1400" dirty="0" smtClean="0"/>
              <a:t>18 </a:t>
            </a:r>
            <a:r>
              <a:rPr lang="en-US" sz="1400" dirty="0"/>
              <a:t>One of the young men answered, "Behold, I have seen a son of Jesse the </a:t>
            </a:r>
            <a:r>
              <a:rPr lang="en-US" sz="1400" dirty="0" err="1"/>
              <a:t>Bethlehemite</a:t>
            </a:r>
            <a:r>
              <a:rPr lang="en-US" sz="1400" dirty="0"/>
              <a:t>, who is skillful in playing, a man of valor, a man of war, prudent in speech, and a man of good presence, and the LORD is with him."</a:t>
            </a:r>
          </a:p>
        </p:txBody>
      </p:sp>
      <p:sp>
        <p:nvSpPr>
          <p:cNvPr id="5" name="Rectangle 4"/>
          <p:cNvSpPr/>
          <p:nvPr/>
        </p:nvSpPr>
        <p:spPr>
          <a:xfrm>
            <a:off x="0" y="2895600"/>
            <a:ext cx="3733800" cy="1600438"/>
          </a:xfrm>
          <a:prstGeom prst="rect">
            <a:avLst/>
          </a:prstGeom>
        </p:spPr>
        <p:txBody>
          <a:bodyPr wrap="square">
            <a:spAutoFit/>
          </a:bodyPr>
          <a:lstStyle/>
          <a:p>
            <a:pPr marL="285750" indent="-285750">
              <a:buFont typeface="Arial" panose="020B0604020202020204" pitchFamily="34" charset="0"/>
              <a:buChar char="•"/>
            </a:pPr>
            <a:r>
              <a:rPr lang="en-US" sz="1400" dirty="0" smtClean="0"/>
              <a:t>a </a:t>
            </a:r>
            <a:r>
              <a:rPr lang="en-US" sz="1400" dirty="0"/>
              <a:t>son of Jesse the </a:t>
            </a:r>
            <a:r>
              <a:rPr lang="en-US" sz="1400" dirty="0" err="1" smtClean="0"/>
              <a:t>Bethlehemite</a:t>
            </a:r>
            <a:r>
              <a:rPr lang="en-US" sz="1400" dirty="0" smtClean="0"/>
              <a:t>	</a:t>
            </a:r>
          </a:p>
          <a:p>
            <a:pPr marL="285750" indent="-285750">
              <a:buFont typeface="Arial" panose="020B0604020202020204" pitchFamily="34" charset="0"/>
              <a:buChar char="•"/>
            </a:pPr>
            <a:r>
              <a:rPr lang="en-US" sz="1400" dirty="0" smtClean="0"/>
              <a:t>skillful </a:t>
            </a:r>
            <a:r>
              <a:rPr lang="en-US" sz="1400" dirty="0"/>
              <a:t>in </a:t>
            </a:r>
            <a:r>
              <a:rPr lang="en-US" sz="1400" dirty="0" smtClean="0"/>
              <a:t>playing</a:t>
            </a:r>
          </a:p>
          <a:p>
            <a:pPr marL="285750" indent="-285750">
              <a:buFont typeface="Arial" panose="020B0604020202020204" pitchFamily="34" charset="0"/>
              <a:buChar char="•"/>
            </a:pPr>
            <a:r>
              <a:rPr lang="en-US" sz="1400" dirty="0" smtClean="0"/>
              <a:t>a </a:t>
            </a:r>
            <a:r>
              <a:rPr lang="en-US" sz="1400" dirty="0"/>
              <a:t>man of </a:t>
            </a:r>
            <a:r>
              <a:rPr lang="en-US" sz="1400" dirty="0" smtClean="0"/>
              <a:t>valor	</a:t>
            </a:r>
          </a:p>
          <a:p>
            <a:pPr marL="285750" indent="-285750">
              <a:buFont typeface="Arial" panose="020B0604020202020204" pitchFamily="34" charset="0"/>
              <a:buChar char="•"/>
            </a:pPr>
            <a:r>
              <a:rPr lang="en-US" sz="1400" dirty="0" smtClean="0"/>
              <a:t>a man of war	</a:t>
            </a:r>
          </a:p>
          <a:p>
            <a:pPr marL="285750" indent="-285750">
              <a:buFont typeface="Arial" panose="020B0604020202020204" pitchFamily="34" charset="0"/>
              <a:buChar char="•"/>
            </a:pPr>
            <a:r>
              <a:rPr lang="en-US" sz="1400" dirty="0" smtClean="0"/>
              <a:t>prudent </a:t>
            </a:r>
            <a:r>
              <a:rPr lang="en-US" sz="1400" dirty="0"/>
              <a:t>in </a:t>
            </a:r>
            <a:r>
              <a:rPr lang="en-US" sz="1400" dirty="0" smtClean="0"/>
              <a:t>speech</a:t>
            </a:r>
          </a:p>
          <a:p>
            <a:pPr marL="285750" indent="-285750">
              <a:buFont typeface="Arial" panose="020B0604020202020204" pitchFamily="34" charset="0"/>
              <a:buChar char="•"/>
            </a:pPr>
            <a:r>
              <a:rPr lang="en-US" sz="1400" dirty="0" smtClean="0"/>
              <a:t>a </a:t>
            </a:r>
            <a:r>
              <a:rPr lang="en-US" sz="1400" dirty="0"/>
              <a:t>man of good </a:t>
            </a:r>
            <a:r>
              <a:rPr lang="en-US" sz="1400" dirty="0" smtClean="0"/>
              <a:t>presence</a:t>
            </a:r>
            <a:endParaRPr lang="en-US" sz="1400" dirty="0"/>
          </a:p>
          <a:p>
            <a:pPr marL="285750" indent="-285750">
              <a:buFont typeface="Arial" panose="020B0604020202020204" pitchFamily="34" charset="0"/>
              <a:buChar char="•"/>
            </a:pPr>
            <a:r>
              <a:rPr lang="en-US" sz="1400" dirty="0" smtClean="0"/>
              <a:t>the </a:t>
            </a:r>
            <a:r>
              <a:rPr lang="en-US" sz="1400" dirty="0"/>
              <a:t>LORD is with </a:t>
            </a:r>
            <a:r>
              <a:rPr lang="en-US" sz="1400" dirty="0" smtClean="0"/>
              <a:t>him</a:t>
            </a:r>
            <a:endParaRPr lang="en-US" sz="1400" dirty="0"/>
          </a:p>
        </p:txBody>
      </p:sp>
      <p:sp>
        <p:nvSpPr>
          <p:cNvPr id="7" name="Rectangle 6"/>
          <p:cNvSpPr/>
          <p:nvPr/>
        </p:nvSpPr>
        <p:spPr>
          <a:xfrm>
            <a:off x="76201" y="4987378"/>
            <a:ext cx="1790699" cy="1754326"/>
          </a:xfrm>
          <a:prstGeom prst="rect">
            <a:avLst/>
          </a:prstGeom>
          <a:ln>
            <a:solidFill>
              <a:schemeClr val="tx1"/>
            </a:solidFill>
          </a:ln>
        </p:spPr>
        <p:txBody>
          <a:bodyPr wrap="square">
            <a:spAutoFit/>
          </a:bodyPr>
          <a:lstStyle/>
          <a:p>
            <a:r>
              <a:rPr lang="en-US" sz="1200" dirty="0" smtClean="0"/>
              <a:t>David </a:t>
            </a:r>
            <a:r>
              <a:rPr lang="en-US" sz="1200" dirty="0"/>
              <a:t>said, "The LORD who delivered me from the paw of the lion and from the paw of the bear will deliver me from the hand of this Philistine." </a:t>
            </a:r>
            <a:endParaRPr lang="en-US" sz="1200" dirty="0" smtClean="0"/>
          </a:p>
          <a:p>
            <a:r>
              <a:rPr lang="en-US" sz="1200" dirty="0" smtClean="0"/>
              <a:t>And </a:t>
            </a:r>
            <a:r>
              <a:rPr lang="en-US" sz="1200" dirty="0"/>
              <a:t>Saul said to David, "Go, and the LORD be with you</a:t>
            </a:r>
            <a:r>
              <a:rPr lang="en-US" sz="1200" dirty="0" smtClean="0"/>
              <a:t>!” (v37)</a:t>
            </a:r>
          </a:p>
        </p:txBody>
      </p:sp>
      <p:sp>
        <p:nvSpPr>
          <p:cNvPr id="8" name="Rectangle 7"/>
          <p:cNvSpPr/>
          <p:nvPr/>
        </p:nvSpPr>
        <p:spPr>
          <a:xfrm>
            <a:off x="4267200" y="2824541"/>
            <a:ext cx="4800600" cy="830997"/>
          </a:xfrm>
          <a:prstGeom prst="rect">
            <a:avLst/>
          </a:prstGeom>
          <a:ln>
            <a:solidFill>
              <a:schemeClr val="tx1"/>
            </a:solidFill>
          </a:ln>
        </p:spPr>
        <p:txBody>
          <a:bodyPr wrap="square">
            <a:spAutoFit/>
          </a:bodyPr>
          <a:lstStyle/>
          <a:p>
            <a:r>
              <a:rPr lang="en-US" sz="1200" dirty="0" smtClean="0"/>
              <a:t>when </a:t>
            </a:r>
            <a:r>
              <a:rPr lang="en-US" sz="1200" dirty="0"/>
              <a:t>there came a lion, or a </a:t>
            </a:r>
            <a:r>
              <a:rPr lang="en-US" sz="1200" dirty="0" smtClean="0"/>
              <a:t>bear … (v34)</a:t>
            </a:r>
          </a:p>
          <a:p>
            <a:endParaRPr lang="en-US" sz="1200" dirty="0"/>
          </a:p>
          <a:p>
            <a:r>
              <a:rPr lang="en-US" sz="1200" dirty="0"/>
              <a:t>David said to Saul, "Let no man's heart fail because of him. Your servant will go and fight with this Philistine.” (v32</a:t>
            </a:r>
            <a:r>
              <a:rPr lang="en-US" sz="1200" dirty="0" smtClean="0"/>
              <a:t>)</a:t>
            </a:r>
            <a:endParaRPr lang="en-US" sz="1200" dirty="0"/>
          </a:p>
        </p:txBody>
      </p:sp>
      <p:sp>
        <p:nvSpPr>
          <p:cNvPr id="9" name="Rectangle 8"/>
          <p:cNvSpPr/>
          <p:nvPr/>
        </p:nvSpPr>
        <p:spPr>
          <a:xfrm>
            <a:off x="2286000" y="4943539"/>
            <a:ext cx="6772275" cy="646331"/>
          </a:xfrm>
          <a:prstGeom prst="rect">
            <a:avLst/>
          </a:prstGeom>
          <a:ln>
            <a:solidFill>
              <a:schemeClr val="tx1"/>
            </a:solidFill>
          </a:ln>
        </p:spPr>
        <p:txBody>
          <a:bodyPr wrap="square">
            <a:spAutoFit/>
          </a:bodyPr>
          <a:lstStyle/>
          <a:p>
            <a:r>
              <a:rPr lang="en-US" sz="1200" dirty="0" smtClean="0"/>
              <a:t>When </a:t>
            </a:r>
            <a:r>
              <a:rPr lang="en-US" sz="1200" dirty="0"/>
              <a:t>the words that David spoke were heard, they repeated them before Saul, and he sent for him</a:t>
            </a:r>
            <a:r>
              <a:rPr lang="en-US" sz="1200" dirty="0" smtClean="0"/>
              <a:t>. (v31)</a:t>
            </a:r>
          </a:p>
          <a:p>
            <a:endParaRPr lang="en-US" sz="1200" dirty="0"/>
          </a:p>
          <a:p>
            <a:r>
              <a:rPr lang="en-US" sz="1200" dirty="0"/>
              <a:t>David’s speech / “boast” (17:34-37</a:t>
            </a:r>
            <a:r>
              <a:rPr lang="en-US" sz="1200" dirty="0" smtClean="0"/>
              <a:t>)</a:t>
            </a:r>
            <a:endParaRPr lang="en-US" sz="1200" dirty="0"/>
          </a:p>
        </p:txBody>
      </p:sp>
      <p:sp>
        <p:nvSpPr>
          <p:cNvPr id="11" name="Rectangle 10"/>
          <p:cNvSpPr/>
          <p:nvPr/>
        </p:nvSpPr>
        <p:spPr>
          <a:xfrm>
            <a:off x="1981200" y="5726041"/>
            <a:ext cx="7077075" cy="1015663"/>
          </a:xfrm>
          <a:prstGeom prst="rect">
            <a:avLst/>
          </a:prstGeom>
          <a:solidFill>
            <a:schemeClr val="accent6">
              <a:lumMod val="20000"/>
              <a:lumOff val="80000"/>
            </a:schemeClr>
          </a:solidFill>
          <a:ln>
            <a:solidFill>
              <a:schemeClr val="tx1"/>
            </a:solidFill>
          </a:ln>
        </p:spPr>
        <p:txBody>
          <a:bodyPr wrap="square">
            <a:spAutoFit/>
          </a:bodyPr>
          <a:lstStyle/>
          <a:p>
            <a:r>
              <a:rPr lang="en-US" sz="1200" dirty="0" smtClean="0"/>
              <a:t>All </a:t>
            </a:r>
            <a:r>
              <a:rPr lang="en-US" sz="1200" dirty="0"/>
              <a:t>the men of Israel, when they saw the man, fled </a:t>
            </a:r>
            <a:r>
              <a:rPr lang="en-US" sz="1200" dirty="0" smtClean="0"/>
              <a:t>… (v24)</a:t>
            </a:r>
          </a:p>
          <a:p>
            <a:endParaRPr lang="en-US" sz="1200" dirty="0"/>
          </a:p>
          <a:p>
            <a:r>
              <a:rPr lang="en-US" sz="1200" dirty="0" smtClean="0"/>
              <a:t>And </a:t>
            </a:r>
            <a:r>
              <a:rPr lang="en-US" sz="1200" dirty="0"/>
              <a:t>David said to the men who stood by him, </a:t>
            </a:r>
            <a:endParaRPr lang="en-US" sz="1200" dirty="0" smtClean="0"/>
          </a:p>
          <a:p>
            <a:r>
              <a:rPr lang="en-US" sz="1200" dirty="0" smtClean="0"/>
              <a:t>"</a:t>
            </a:r>
            <a:r>
              <a:rPr lang="en-US" sz="1200" dirty="0"/>
              <a:t>What shall be </a:t>
            </a:r>
            <a:r>
              <a:rPr lang="en-US" sz="1200" dirty="0" smtClean="0"/>
              <a:t>done … </a:t>
            </a:r>
          </a:p>
          <a:p>
            <a:r>
              <a:rPr lang="en-US" sz="1200" dirty="0" smtClean="0"/>
              <a:t>who </a:t>
            </a:r>
            <a:r>
              <a:rPr lang="en-US" sz="1200" dirty="0"/>
              <a:t>is this uncircumcised Philistine, that he should defy the armies of the living God</a:t>
            </a:r>
            <a:r>
              <a:rPr lang="en-US" sz="1200" dirty="0" smtClean="0"/>
              <a:t>?“ (v26)</a:t>
            </a:r>
          </a:p>
        </p:txBody>
      </p:sp>
      <p:sp>
        <p:nvSpPr>
          <p:cNvPr id="12" name="Rectangle 11"/>
          <p:cNvSpPr/>
          <p:nvPr/>
        </p:nvSpPr>
        <p:spPr>
          <a:xfrm>
            <a:off x="4267200" y="2042041"/>
            <a:ext cx="4800600" cy="646331"/>
          </a:xfrm>
          <a:prstGeom prst="rect">
            <a:avLst/>
          </a:prstGeom>
          <a:solidFill>
            <a:schemeClr val="accent6">
              <a:lumMod val="20000"/>
              <a:lumOff val="80000"/>
            </a:schemeClr>
          </a:solidFill>
          <a:ln>
            <a:solidFill>
              <a:schemeClr val="tx1"/>
            </a:solidFill>
          </a:ln>
        </p:spPr>
        <p:txBody>
          <a:bodyPr wrap="square">
            <a:spAutoFit/>
          </a:bodyPr>
          <a:lstStyle/>
          <a:p>
            <a:r>
              <a:rPr lang="en-US" sz="1200" dirty="0" smtClean="0"/>
              <a:t>Now </a:t>
            </a:r>
            <a:r>
              <a:rPr lang="en-US" sz="1200" dirty="0"/>
              <a:t>David was the son of an </a:t>
            </a:r>
            <a:r>
              <a:rPr lang="en-US" sz="1200" dirty="0" err="1"/>
              <a:t>Ephrathite</a:t>
            </a:r>
            <a:r>
              <a:rPr lang="en-US" sz="1200" dirty="0"/>
              <a:t> of Bethlehem in Judah, named Jesse, who had eight sons. In the days of Saul the man was already old and advanced in years</a:t>
            </a:r>
            <a:r>
              <a:rPr lang="en-US" sz="1200" dirty="0" smtClean="0"/>
              <a:t>. (v12)</a:t>
            </a:r>
          </a:p>
        </p:txBody>
      </p:sp>
      <p:sp>
        <p:nvSpPr>
          <p:cNvPr id="13" name="Rectangle 12"/>
          <p:cNvSpPr/>
          <p:nvPr/>
        </p:nvSpPr>
        <p:spPr>
          <a:xfrm>
            <a:off x="3810000" y="3791707"/>
            <a:ext cx="5257800" cy="1015663"/>
          </a:xfrm>
          <a:prstGeom prst="rect">
            <a:avLst/>
          </a:prstGeom>
          <a:solidFill>
            <a:schemeClr val="accent6">
              <a:lumMod val="20000"/>
              <a:lumOff val="80000"/>
            </a:schemeClr>
          </a:solidFill>
          <a:ln>
            <a:solidFill>
              <a:schemeClr val="tx1"/>
            </a:solidFill>
          </a:ln>
        </p:spPr>
        <p:txBody>
          <a:bodyPr wrap="square">
            <a:spAutoFit/>
          </a:bodyPr>
          <a:lstStyle/>
          <a:p>
            <a:r>
              <a:rPr lang="en-US" sz="1200" dirty="0" smtClean="0"/>
              <a:t>“… you </a:t>
            </a:r>
            <a:r>
              <a:rPr lang="en-US" sz="1200" dirty="0"/>
              <a:t>are but a youth, and he has been a man of war from his youth</a:t>
            </a:r>
            <a:r>
              <a:rPr lang="en-US" sz="1200" dirty="0" smtClean="0"/>
              <a:t>.” (v33)</a:t>
            </a:r>
          </a:p>
          <a:p>
            <a:endParaRPr lang="en-US" sz="1200" dirty="0"/>
          </a:p>
          <a:p>
            <a:r>
              <a:rPr lang="en-US" sz="1200" dirty="0"/>
              <a:t>"I cannot go with these, for I have not tested them.” So David put them off</a:t>
            </a:r>
            <a:r>
              <a:rPr lang="en-US" sz="1200" dirty="0" smtClean="0"/>
              <a:t>. </a:t>
            </a:r>
            <a:r>
              <a:rPr lang="en-US" sz="1200" dirty="0"/>
              <a:t>(v39)</a:t>
            </a:r>
          </a:p>
          <a:p>
            <a:endParaRPr lang="en-US" sz="1200" dirty="0" smtClean="0"/>
          </a:p>
          <a:p>
            <a:r>
              <a:rPr lang="en-US" sz="1200" dirty="0" smtClean="0"/>
              <a:t>Then </a:t>
            </a:r>
            <a:r>
              <a:rPr lang="en-US" sz="1200" dirty="0"/>
              <a:t>he took his staff </a:t>
            </a:r>
            <a:r>
              <a:rPr lang="en-US" sz="1200" dirty="0" smtClean="0"/>
              <a:t>… five </a:t>
            </a:r>
            <a:r>
              <a:rPr lang="en-US" sz="1200" dirty="0"/>
              <a:t>smooth </a:t>
            </a:r>
            <a:r>
              <a:rPr lang="en-US" sz="1200" dirty="0" smtClean="0"/>
              <a:t>stones… his sling (v40)</a:t>
            </a:r>
          </a:p>
        </p:txBody>
      </p:sp>
      <p:cxnSp>
        <p:nvCxnSpPr>
          <p:cNvPr id="17" name="Straight Arrow Connector 16"/>
          <p:cNvCxnSpPr/>
          <p:nvPr/>
        </p:nvCxnSpPr>
        <p:spPr>
          <a:xfrm flipV="1">
            <a:off x="2743200" y="2438400"/>
            <a:ext cx="1524000" cy="609600"/>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00200" y="3486150"/>
            <a:ext cx="2667000" cy="1"/>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600200" y="3695819"/>
            <a:ext cx="2209800" cy="266581"/>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00200" y="4467522"/>
            <a:ext cx="0" cy="519856"/>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19300" y="4267200"/>
            <a:ext cx="0" cy="1458841"/>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1752600" y="3886200"/>
            <a:ext cx="1201372" cy="1047750"/>
          </a:xfrm>
          <a:custGeom>
            <a:avLst/>
            <a:gdLst>
              <a:gd name="connsiteX0" fmla="*/ 0 w 1153747"/>
              <a:gd name="connsiteY0" fmla="*/ 22205 h 1031855"/>
              <a:gd name="connsiteX1" fmla="*/ 657225 w 1153747"/>
              <a:gd name="connsiteY1" fmla="*/ 60305 h 1031855"/>
              <a:gd name="connsiteX2" fmla="*/ 1076325 w 1153747"/>
              <a:gd name="connsiteY2" fmla="*/ 536555 h 1031855"/>
              <a:gd name="connsiteX3" fmla="*/ 1152525 w 1153747"/>
              <a:gd name="connsiteY3" fmla="*/ 1031855 h 1031855"/>
            </a:gdLst>
            <a:ahLst/>
            <a:cxnLst>
              <a:cxn ang="0">
                <a:pos x="connsiteX0" y="connsiteY0"/>
              </a:cxn>
              <a:cxn ang="0">
                <a:pos x="connsiteX1" y="connsiteY1"/>
              </a:cxn>
              <a:cxn ang="0">
                <a:pos x="connsiteX2" y="connsiteY2"/>
              </a:cxn>
              <a:cxn ang="0">
                <a:pos x="connsiteX3" y="connsiteY3"/>
              </a:cxn>
            </a:cxnLst>
            <a:rect l="l" t="t" r="r" b="b"/>
            <a:pathLst>
              <a:path w="1153747" h="1031855">
                <a:moveTo>
                  <a:pt x="0" y="22205"/>
                </a:moveTo>
                <a:cubicBezTo>
                  <a:pt x="238919" y="-1608"/>
                  <a:pt x="477838" y="-25420"/>
                  <a:pt x="657225" y="60305"/>
                </a:cubicBezTo>
                <a:cubicBezTo>
                  <a:pt x="836613" y="146030"/>
                  <a:pt x="993775" y="374630"/>
                  <a:pt x="1076325" y="536555"/>
                </a:cubicBezTo>
                <a:cubicBezTo>
                  <a:pt x="1158875" y="698480"/>
                  <a:pt x="1155700" y="865167"/>
                  <a:pt x="1152525" y="1031855"/>
                </a:cubicBezTo>
              </a:path>
            </a:pathLst>
          </a:custGeom>
          <a:noFill/>
          <a:ln w="12700">
            <a:solidFill>
              <a:schemeClr val="tx1"/>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61062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17:55-56</a:t>
            </a:r>
            <a:endParaRPr lang="en-US" sz="1400" dirty="0"/>
          </a:p>
        </p:txBody>
      </p:sp>
      <p:sp>
        <p:nvSpPr>
          <p:cNvPr id="3" name="Content Placeholder 2"/>
          <p:cNvSpPr>
            <a:spLocks noGrp="1"/>
          </p:cNvSpPr>
          <p:nvPr>
            <p:ph idx="1"/>
          </p:nvPr>
        </p:nvSpPr>
        <p:spPr>
          <a:xfrm>
            <a:off x="2743200" y="381000"/>
            <a:ext cx="6248400" cy="6324600"/>
          </a:xfrm>
        </p:spPr>
        <p:txBody>
          <a:bodyPr>
            <a:normAutofit/>
          </a:bodyPr>
          <a:lstStyle/>
          <a:p>
            <a:pPr marL="0" indent="0" algn="r" defTabSz="457200" rtl="1">
              <a:buNone/>
            </a:pPr>
            <a:r>
              <a:rPr lang="he-IL" sz="2800" dirty="0" smtClean="0">
                <a:latin typeface="SBL Hebrew" pitchFamily="2" charset="-79"/>
                <a:cs typeface="SBL Hebrew" pitchFamily="2" charset="-79"/>
              </a:rPr>
              <a:t>	וְכִרְא֨וֹת </a:t>
            </a:r>
            <a:r>
              <a:rPr lang="he-IL" sz="2800" dirty="0">
                <a:latin typeface="SBL Hebrew" pitchFamily="2" charset="-79"/>
                <a:cs typeface="SBL Hebrew" pitchFamily="2" charset="-79"/>
              </a:rPr>
              <a:t>שָׁא֜וּל אֶת־דָּוִ֗ד יֹצֵא֙ לִקְרַ֣את הַפְּלִשְׁתִּ֔י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אָמַ֗ר </a:t>
            </a:r>
            <a:r>
              <a:rPr lang="he-IL" sz="2800" dirty="0">
                <a:latin typeface="SBL Hebrew" pitchFamily="2" charset="-79"/>
                <a:cs typeface="SBL Hebrew" pitchFamily="2" charset="-79"/>
              </a:rPr>
              <a:t>אֶל־אַבְנֵר֙ שַׂ֣ר הַצָּבָ֔א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בֶּן־מִי־זֶ֥ה </a:t>
            </a:r>
            <a:r>
              <a:rPr lang="he-IL" sz="2800" dirty="0">
                <a:latin typeface="SBL Hebrew" pitchFamily="2" charset="-79"/>
                <a:cs typeface="SBL Hebrew" pitchFamily="2" charset="-79"/>
              </a:rPr>
              <a:t>הַנַּ֖עַר אַבְנֵ֑ר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אַבְנֵ֔ר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חֵֽי־נַפְשְׁךָ֥ </a:t>
            </a:r>
            <a:r>
              <a:rPr lang="he-IL" sz="2800" dirty="0">
                <a:latin typeface="SBL Hebrew" pitchFamily="2" charset="-79"/>
                <a:cs typeface="SBL Hebrew" pitchFamily="2" charset="-79"/>
              </a:rPr>
              <a:t>הַמֶּ֖לֶךְ אִם־יָדָֽעְתִּי׃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הַמֶּ֑לֶךְ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שְׁאַ֣ל </a:t>
            </a:r>
            <a:r>
              <a:rPr lang="he-IL" sz="2800" dirty="0">
                <a:latin typeface="SBL Hebrew" pitchFamily="2" charset="-79"/>
                <a:cs typeface="SBL Hebrew" pitchFamily="2" charset="-79"/>
              </a:rPr>
              <a:t>אַתָּ֔ה בֶּן־מִי־זֶ֖ה הָעָֽלֶם׃ </a:t>
            </a:r>
            <a:r>
              <a:rPr lang="he-IL" sz="2800" dirty="0">
                <a:solidFill>
                  <a:srgbClr val="FF0000"/>
                </a:solidFill>
                <a:latin typeface="SBL Hebrew" pitchFamily="2" charset="-79"/>
                <a:cs typeface="SBL Hebrew" pitchFamily="2" charset="-79"/>
              </a:rPr>
              <a:t>ס</a:t>
            </a:r>
            <a:endParaRPr lang="he-IL" sz="2800" dirty="0" smtClean="0">
              <a:solidFill>
                <a:srgbClr val="FF0000"/>
              </a:solidFill>
              <a:latin typeface="SBL Hebrew" pitchFamily="2" charset="-79"/>
              <a:cs typeface="SBL Hebrew" pitchFamily="2" charset="-79"/>
            </a:endParaRPr>
          </a:p>
        </p:txBody>
      </p:sp>
      <p:sp>
        <p:nvSpPr>
          <p:cNvPr id="4" name="Rectangle 3"/>
          <p:cNvSpPr/>
          <p:nvPr/>
        </p:nvSpPr>
        <p:spPr>
          <a:xfrm>
            <a:off x="0" y="441603"/>
            <a:ext cx="4191000" cy="6340197"/>
          </a:xfrm>
          <a:prstGeom prst="rect">
            <a:avLst/>
          </a:prstGeom>
        </p:spPr>
        <p:txBody>
          <a:bodyPr wrap="square">
            <a:spAutoFit/>
          </a:bodyPr>
          <a:lstStyle/>
          <a:p>
            <a:r>
              <a:rPr lang="en-US" sz="1400" dirty="0" smtClean="0"/>
              <a:t>Review of 1 Samuel 16</a:t>
            </a:r>
          </a:p>
          <a:p>
            <a:endParaRPr lang="en-US" sz="1400" dirty="0" smtClean="0"/>
          </a:p>
          <a:p>
            <a:r>
              <a:rPr lang="en-US" sz="1400" dirty="0" smtClean="0"/>
              <a:t>17 </a:t>
            </a:r>
            <a:r>
              <a:rPr lang="en-US" sz="1400" dirty="0"/>
              <a:t>So Saul said to his servants, "Provide for me a man who can play well and bring him to me."</a:t>
            </a:r>
          </a:p>
          <a:p>
            <a:endParaRPr lang="en-US" sz="1400" dirty="0" smtClean="0"/>
          </a:p>
          <a:p>
            <a:r>
              <a:rPr lang="en-US" sz="1400" dirty="0" smtClean="0"/>
              <a:t>18 </a:t>
            </a:r>
            <a:r>
              <a:rPr lang="en-US" sz="1400" dirty="0"/>
              <a:t>One of the young men answered, "Behold, I have seen a </a:t>
            </a:r>
            <a:r>
              <a:rPr lang="en-US" sz="1400" dirty="0">
                <a:solidFill>
                  <a:srgbClr val="0000FF"/>
                </a:solidFill>
              </a:rPr>
              <a:t>son of Jesse </a:t>
            </a:r>
            <a:r>
              <a:rPr lang="en-US" sz="1400" dirty="0"/>
              <a:t>the </a:t>
            </a:r>
            <a:r>
              <a:rPr lang="en-US" sz="1400" dirty="0" err="1"/>
              <a:t>Bethlehemite</a:t>
            </a:r>
            <a:r>
              <a:rPr lang="en-US" sz="1400" dirty="0"/>
              <a:t>, who is skillful in playing, a man of valor, a man of war, prudent in speech, and a man of good presence, and the LORD is with him</a:t>
            </a:r>
            <a:r>
              <a:rPr lang="en-US" sz="1400" dirty="0" smtClean="0"/>
              <a:t>.”</a:t>
            </a:r>
          </a:p>
          <a:p>
            <a:endParaRPr lang="en-US" sz="1400" dirty="0"/>
          </a:p>
          <a:p>
            <a:r>
              <a:rPr lang="en-US" sz="1400" dirty="0" smtClean="0"/>
              <a:t>19 </a:t>
            </a:r>
            <a:r>
              <a:rPr lang="en-US" sz="1400" dirty="0"/>
              <a:t>Therefore Saul sent messengers to</a:t>
            </a:r>
            <a:r>
              <a:rPr lang="en-US" sz="1400" dirty="0">
                <a:solidFill>
                  <a:srgbClr val="0000FF"/>
                </a:solidFill>
              </a:rPr>
              <a:t> Jesse </a:t>
            </a:r>
            <a:r>
              <a:rPr lang="en-US" sz="1400" dirty="0"/>
              <a:t>and said, "Send me </a:t>
            </a:r>
            <a:r>
              <a:rPr lang="en-US" sz="1400" dirty="0">
                <a:solidFill>
                  <a:srgbClr val="0000FF"/>
                </a:solidFill>
              </a:rPr>
              <a:t>David your son</a:t>
            </a:r>
            <a:r>
              <a:rPr lang="en-US" sz="1400" dirty="0"/>
              <a:t>, who is with the sheep."</a:t>
            </a:r>
          </a:p>
          <a:p>
            <a:endParaRPr lang="en-US" sz="1400" dirty="0" smtClean="0"/>
          </a:p>
          <a:p>
            <a:r>
              <a:rPr lang="en-US" sz="1400" dirty="0" smtClean="0"/>
              <a:t>20 </a:t>
            </a:r>
            <a:r>
              <a:rPr lang="en-US" sz="1400" dirty="0"/>
              <a:t>And </a:t>
            </a:r>
            <a:r>
              <a:rPr lang="en-US" sz="1400" dirty="0">
                <a:solidFill>
                  <a:srgbClr val="0000FF"/>
                </a:solidFill>
              </a:rPr>
              <a:t>Jesse</a:t>
            </a:r>
            <a:r>
              <a:rPr lang="en-US" sz="1400" dirty="0"/>
              <a:t> took a donkey laden with bread and a skin of wine and a young goat and sent them </a:t>
            </a:r>
            <a:r>
              <a:rPr lang="en-US" sz="1400" dirty="0">
                <a:solidFill>
                  <a:srgbClr val="0000FF"/>
                </a:solidFill>
              </a:rPr>
              <a:t>by David his son</a:t>
            </a:r>
            <a:r>
              <a:rPr lang="en-US" sz="1400" dirty="0"/>
              <a:t> </a:t>
            </a:r>
            <a:r>
              <a:rPr lang="en-US" sz="1400" dirty="0">
                <a:solidFill>
                  <a:srgbClr val="FF0000"/>
                </a:solidFill>
              </a:rPr>
              <a:t>to Saul</a:t>
            </a:r>
            <a:r>
              <a:rPr lang="en-US" sz="1400" dirty="0"/>
              <a:t>.</a:t>
            </a:r>
          </a:p>
          <a:p>
            <a:endParaRPr lang="en-US" sz="1400" dirty="0" smtClean="0"/>
          </a:p>
          <a:p>
            <a:r>
              <a:rPr lang="en-US" sz="1400" dirty="0" smtClean="0"/>
              <a:t>21 </a:t>
            </a:r>
            <a:r>
              <a:rPr lang="en-US" sz="1400" dirty="0"/>
              <a:t>And </a:t>
            </a:r>
            <a:r>
              <a:rPr lang="en-US" sz="1400" dirty="0">
                <a:solidFill>
                  <a:srgbClr val="0000FF"/>
                </a:solidFill>
              </a:rPr>
              <a:t>David</a:t>
            </a:r>
            <a:r>
              <a:rPr lang="en-US" sz="1400" dirty="0"/>
              <a:t> came </a:t>
            </a:r>
            <a:r>
              <a:rPr lang="en-US" sz="1400" dirty="0">
                <a:solidFill>
                  <a:srgbClr val="FF0000"/>
                </a:solidFill>
              </a:rPr>
              <a:t>to Saul </a:t>
            </a:r>
            <a:r>
              <a:rPr lang="en-US" sz="1400" dirty="0"/>
              <a:t>and entered his service. And </a:t>
            </a:r>
            <a:r>
              <a:rPr lang="en-US" sz="1400" u="sng" dirty="0">
                <a:solidFill>
                  <a:srgbClr val="FF0000"/>
                </a:solidFill>
              </a:rPr>
              <a:t>Saul</a:t>
            </a:r>
            <a:r>
              <a:rPr lang="en-US" sz="1400" u="sng" dirty="0"/>
              <a:t> loved </a:t>
            </a:r>
            <a:r>
              <a:rPr lang="en-US" sz="1400" u="sng" dirty="0">
                <a:solidFill>
                  <a:srgbClr val="0000FF"/>
                </a:solidFill>
              </a:rPr>
              <a:t>him</a:t>
            </a:r>
            <a:r>
              <a:rPr lang="en-US" sz="1400" u="sng" dirty="0"/>
              <a:t> greatly</a:t>
            </a:r>
            <a:r>
              <a:rPr lang="en-US" sz="1400" dirty="0"/>
              <a:t>, and he became </a:t>
            </a:r>
            <a:r>
              <a:rPr lang="en-US" sz="1400" u="sng" dirty="0"/>
              <a:t>his armor-bearer</a:t>
            </a:r>
            <a:r>
              <a:rPr lang="en-US" sz="1400" dirty="0"/>
              <a:t>.</a:t>
            </a:r>
          </a:p>
          <a:p>
            <a:endParaRPr lang="en-US" sz="1400" dirty="0" smtClean="0"/>
          </a:p>
          <a:p>
            <a:r>
              <a:rPr lang="en-US" sz="1400" dirty="0" smtClean="0"/>
              <a:t>22 </a:t>
            </a:r>
            <a:r>
              <a:rPr lang="en-US" sz="1400" dirty="0"/>
              <a:t>And </a:t>
            </a:r>
            <a:r>
              <a:rPr lang="en-US" sz="1400" u="sng" dirty="0">
                <a:solidFill>
                  <a:srgbClr val="FF0000"/>
                </a:solidFill>
              </a:rPr>
              <a:t>Saul</a:t>
            </a:r>
            <a:r>
              <a:rPr lang="en-US" sz="1400" u="sng" dirty="0"/>
              <a:t> sent to </a:t>
            </a:r>
            <a:r>
              <a:rPr lang="en-US" sz="1400" u="sng" dirty="0">
                <a:solidFill>
                  <a:srgbClr val="0000FF"/>
                </a:solidFill>
              </a:rPr>
              <a:t>Jesse</a:t>
            </a:r>
            <a:r>
              <a:rPr lang="en-US" sz="1400" dirty="0"/>
              <a:t>, saying, "</a:t>
            </a:r>
            <a:r>
              <a:rPr lang="en-US" sz="1400" u="sng" dirty="0"/>
              <a:t>Let </a:t>
            </a:r>
            <a:r>
              <a:rPr lang="en-US" sz="1400" u="sng" dirty="0">
                <a:solidFill>
                  <a:srgbClr val="0000FF"/>
                </a:solidFill>
              </a:rPr>
              <a:t>David</a:t>
            </a:r>
            <a:r>
              <a:rPr lang="en-US" sz="1400" u="sng" dirty="0"/>
              <a:t> remain in my service, for he has found favor in my sight</a:t>
            </a:r>
            <a:r>
              <a:rPr lang="en-US" sz="1400" dirty="0"/>
              <a:t>."</a:t>
            </a:r>
          </a:p>
          <a:p>
            <a:endParaRPr lang="en-US" sz="1400" dirty="0" smtClean="0"/>
          </a:p>
          <a:p>
            <a:r>
              <a:rPr lang="en-US" sz="1400" dirty="0" smtClean="0"/>
              <a:t>23 </a:t>
            </a:r>
            <a:r>
              <a:rPr lang="en-US" sz="1400" dirty="0"/>
              <a:t>And whenever the harmful spirit from God was upon Saul, </a:t>
            </a:r>
            <a:r>
              <a:rPr lang="en-US" sz="1400" dirty="0">
                <a:solidFill>
                  <a:srgbClr val="0000FF"/>
                </a:solidFill>
              </a:rPr>
              <a:t>David</a:t>
            </a:r>
            <a:r>
              <a:rPr lang="en-US" sz="1400" dirty="0"/>
              <a:t> took the lyre and played it with his hand. So Saul was refreshed and was well, and the harmful spirit departed from him.</a:t>
            </a:r>
          </a:p>
        </p:txBody>
      </p:sp>
    </p:spTree>
    <p:extLst>
      <p:ext uri="{BB962C8B-B14F-4D97-AF65-F5344CB8AC3E}">
        <p14:creationId xmlns:p14="http://schemas.microsoft.com/office/powerpoint/2010/main" val="608989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17:55-56</a:t>
            </a:r>
            <a:endParaRPr lang="en-US" sz="1400" dirty="0"/>
          </a:p>
        </p:txBody>
      </p:sp>
      <p:sp>
        <p:nvSpPr>
          <p:cNvPr id="3" name="Content Placeholder 2"/>
          <p:cNvSpPr>
            <a:spLocks noGrp="1"/>
          </p:cNvSpPr>
          <p:nvPr>
            <p:ph idx="1"/>
          </p:nvPr>
        </p:nvSpPr>
        <p:spPr>
          <a:xfrm>
            <a:off x="2743200" y="381000"/>
            <a:ext cx="6248400" cy="6324600"/>
          </a:xfrm>
        </p:spPr>
        <p:txBody>
          <a:bodyPr>
            <a:normAutofit/>
          </a:bodyPr>
          <a:lstStyle/>
          <a:p>
            <a:pPr marL="0" indent="0" algn="r" defTabSz="457200" rtl="1">
              <a:buNone/>
            </a:pPr>
            <a:r>
              <a:rPr lang="he-IL" sz="2800" dirty="0" smtClean="0">
                <a:latin typeface="SBL Hebrew" pitchFamily="2" charset="-79"/>
                <a:cs typeface="SBL Hebrew" pitchFamily="2" charset="-79"/>
              </a:rPr>
              <a:t>	וְכִרְא֨וֹת </a:t>
            </a:r>
            <a:r>
              <a:rPr lang="he-IL" sz="2800" dirty="0">
                <a:latin typeface="SBL Hebrew" pitchFamily="2" charset="-79"/>
                <a:cs typeface="SBL Hebrew" pitchFamily="2" charset="-79"/>
              </a:rPr>
              <a:t>שָׁא֜וּל אֶת־דָּוִ֗ד יֹצֵא֙ לִקְרַ֣את הַפְּלִשְׁתִּ֔י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אָמַ֗ר </a:t>
            </a:r>
            <a:r>
              <a:rPr lang="he-IL" sz="2800" dirty="0">
                <a:latin typeface="SBL Hebrew" pitchFamily="2" charset="-79"/>
                <a:cs typeface="SBL Hebrew" pitchFamily="2" charset="-79"/>
              </a:rPr>
              <a:t>אֶל־אַבְנֵר֙ שַׂ֣ר הַצָּבָ֔א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a:t>
            </a:r>
            <a:r>
              <a:rPr lang="he-IL" sz="2800" dirty="0" smtClean="0">
                <a:solidFill>
                  <a:srgbClr val="FF0000"/>
                </a:solidFill>
                <a:latin typeface="SBL Hebrew" pitchFamily="2" charset="-79"/>
                <a:cs typeface="SBL Hebrew" pitchFamily="2" charset="-79"/>
              </a:rPr>
              <a:t>בֶּן־מִי־זֶ֥ה </a:t>
            </a:r>
            <a:r>
              <a:rPr lang="he-IL" sz="2800" dirty="0">
                <a:solidFill>
                  <a:srgbClr val="FF0000"/>
                </a:solidFill>
                <a:latin typeface="SBL Hebrew" pitchFamily="2" charset="-79"/>
                <a:cs typeface="SBL Hebrew" pitchFamily="2" charset="-79"/>
              </a:rPr>
              <a:t>הַנַּ֖עַר אַבְנֵ֑ר </a:t>
            </a:r>
            <a:endParaRPr lang="he-IL" sz="2800" dirty="0" smtClean="0">
              <a:solidFill>
                <a:srgbClr val="FF0000"/>
              </a:solidFill>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אַבְנֵ֔ר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חֵֽי־נַפְשְׁךָ֥ </a:t>
            </a:r>
            <a:r>
              <a:rPr lang="he-IL" sz="2800" dirty="0">
                <a:latin typeface="SBL Hebrew" pitchFamily="2" charset="-79"/>
                <a:cs typeface="SBL Hebrew" pitchFamily="2" charset="-79"/>
              </a:rPr>
              <a:t>הַמֶּ֖לֶךְ </a:t>
            </a:r>
            <a:r>
              <a:rPr lang="he-IL" sz="2800" dirty="0">
                <a:solidFill>
                  <a:srgbClr val="FF0000"/>
                </a:solidFill>
                <a:latin typeface="SBL Hebrew" pitchFamily="2" charset="-79"/>
                <a:cs typeface="SBL Hebrew" pitchFamily="2" charset="-79"/>
              </a:rPr>
              <a:t>אִם־יָדָֽעְתִּי</a:t>
            </a:r>
            <a:r>
              <a:rPr lang="he-IL" sz="2800" dirty="0">
                <a:latin typeface="SBL Hebrew" pitchFamily="2" charset="-79"/>
                <a:cs typeface="SBL Hebrew" pitchFamily="2" charset="-79"/>
              </a:rPr>
              <a:t>׃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הַמֶּ֑לֶךְ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a:t>
            </a:r>
            <a:r>
              <a:rPr lang="he-IL" sz="2800" dirty="0" smtClean="0">
                <a:solidFill>
                  <a:srgbClr val="FF0000"/>
                </a:solidFill>
                <a:latin typeface="SBL Hebrew" pitchFamily="2" charset="-79"/>
                <a:cs typeface="SBL Hebrew" pitchFamily="2" charset="-79"/>
              </a:rPr>
              <a:t>שְׁאַ֣ל</a:t>
            </a: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אַתָּ֔ה </a:t>
            </a:r>
            <a:r>
              <a:rPr lang="he-IL" sz="2800" dirty="0">
                <a:solidFill>
                  <a:srgbClr val="FF0000"/>
                </a:solidFill>
                <a:latin typeface="SBL Hebrew" pitchFamily="2" charset="-79"/>
                <a:cs typeface="SBL Hebrew" pitchFamily="2" charset="-79"/>
              </a:rPr>
              <a:t>בֶּן־מִי־זֶ֖ה הָעָֽלֶם</a:t>
            </a:r>
            <a:r>
              <a:rPr lang="he-IL" sz="2800" dirty="0">
                <a:latin typeface="SBL Hebrew" pitchFamily="2" charset="-79"/>
                <a:cs typeface="SBL Hebrew" pitchFamily="2" charset="-79"/>
              </a:rPr>
              <a:t>׃ </a:t>
            </a:r>
            <a:r>
              <a:rPr lang="he-IL" sz="2800" dirty="0">
                <a:solidFill>
                  <a:srgbClr val="FF0000"/>
                </a:solidFill>
                <a:latin typeface="SBL Hebrew" pitchFamily="2" charset="-79"/>
                <a:cs typeface="SBL Hebrew" pitchFamily="2" charset="-79"/>
              </a:rPr>
              <a:t>ס</a:t>
            </a:r>
            <a:endParaRPr lang="he-IL" sz="2800" dirty="0" smtClean="0">
              <a:solidFill>
                <a:srgbClr val="FF0000"/>
              </a:solidFill>
              <a:latin typeface="SBL Hebrew" pitchFamily="2" charset="-79"/>
              <a:cs typeface="SBL Hebrew" pitchFamily="2" charset="-79"/>
            </a:endParaRPr>
          </a:p>
        </p:txBody>
      </p:sp>
      <p:sp>
        <p:nvSpPr>
          <p:cNvPr id="4" name="Rectangle 3"/>
          <p:cNvSpPr/>
          <p:nvPr/>
        </p:nvSpPr>
        <p:spPr>
          <a:xfrm>
            <a:off x="0" y="441603"/>
            <a:ext cx="4191000" cy="6340197"/>
          </a:xfrm>
          <a:prstGeom prst="rect">
            <a:avLst/>
          </a:prstGeom>
        </p:spPr>
        <p:txBody>
          <a:bodyPr wrap="square">
            <a:spAutoFit/>
          </a:bodyPr>
          <a:lstStyle/>
          <a:p>
            <a:r>
              <a:rPr lang="en-US" sz="1400" dirty="0" smtClean="0"/>
              <a:t>Review of 1 Samuel 16</a:t>
            </a:r>
          </a:p>
          <a:p>
            <a:endParaRPr lang="en-US" sz="1400" dirty="0" smtClean="0"/>
          </a:p>
          <a:p>
            <a:r>
              <a:rPr lang="en-US" sz="1400" dirty="0" smtClean="0"/>
              <a:t>17 </a:t>
            </a:r>
            <a:r>
              <a:rPr lang="en-US" sz="1400" dirty="0"/>
              <a:t>So Saul said to his servants, "Provide for me a man who can play well and bring him to me."</a:t>
            </a:r>
          </a:p>
          <a:p>
            <a:endParaRPr lang="en-US" sz="1400" dirty="0" smtClean="0"/>
          </a:p>
          <a:p>
            <a:r>
              <a:rPr lang="en-US" sz="1400" dirty="0" smtClean="0"/>
              <a:t>18 </a:t>
            </a:r>
            <a:r>
              <a:rPr lang="en-US" sz="1400" dirty="0"/>
              <a:t>One of the young men answered, "Behold, I have seen a </a:t>
            </a:r>
            <a:r>
              <a:rPr lang="en-US" sz="1400" dirty="0">
                <a:solidFill>
                  <a:srgbClr val="0000FF"/>
                </a:solidFill>
              </a:rPr>
              <a:t>son of Jesse </a:t>
            </a:r>
            <a:r>
              <a:rPr lang="en-US" sz="1400" dirty="0"/>
              <a:t>the </a:t>
            </a:r>
            <a:r>
              <a:rPr lang="en-US" sz="1400" dirty="0" err="1"/>
              <a:t>Bethlehemite</a:t>
            </a:r>
            <a:r>
              <a:rPr lang="en-US" sz="1400" dirty="0"/>
              <a:t>, who is skillful in playing, a man of valor, a man of war, prudent in speech, and a man of good presence, and the LORD is with him</a:t>
            </a:r>
            <a:r>
              <a:rPr lang="en-US" sz="1400" dirty="0" smtClean="0"/>
              <a:t>.”</a:t>
            </a:r>
          </a:p>
          <a:p>
            <a:endParaRPr lang="en-US" sz="1400" dirty="0"/>
          </a:p>
          <a:p>
            <a:r>
              <a:rPr lang="en-US" sz="1400" dirty="0" smtClean="0"/>
              <a:t>19 </a:t>
            </a:r>
            <a:r>
              <a:rPr lang="en-US" sz="1400" dirty="0"/>
              <a:t>Therefore Saul sent messengers to</a:t>
            </a:r>
            <a:r>
              <a:rPr lang="en-US" sz="1400" dirty="0">
                <a:solidFill>
                  <a:srgbClr val="0000FF"/>
                </a:solidFill>
              </a:rPr>
              <a:t> Jesse </a:t>
            </a:r>
            <a:r>
              <a:rPr lang="en-US" sz="1400" dirty="0"/>
              <a:t>and said, "Send me </a:t>
            </a:r>
            <a:r>
              <a:rPr lang="en-US" sz="1400" dirty="0">
                <a:solidFill>
                  <a:srgbClr val="0000FF"/>
                </a:solidFill>
              </a:rPr>
              <a:t>David your son</a:t>
            </a:r>
            <a:r>
              <a:rPr lang="en-US" sz="1400" dirty="0"/>
              <a:t>, who is with the sheep."</a:t>
            </a:r>
          </a:p>
          <a:p>
            <a:endParaRPr lang="en-US" sz="1400" dirty="0" smtClean="0"/>
          </a:p>
          <a:p>
            <a:r>
              <a:rPr lang="en-US" sz="1400" dirty="0" smtClean="0"/>
              <a:t>20 </a:t>
            </a:r>
            <a:r>
              <a:rPr lang="en-US" sz="1400" dirty="0"/>
              <a:t>And </a:t>
            </a:r>
            <a:r>
              <a:rPr lang="en-US" sz="1400" dirty="0">
                <a:solidFill>
                  <a:srgbClr val="0000FF"/>
                </a:solidFill>
              </a:rPr>
              <a:t>Jesse</a:t>
            </a:r>
            <a:r>
              <a:rPr lang="en-US" sz="1400" dirty="0"/>
              <a:t> took a donkey laden with bread and a skin of wine and a young goat and sent them </a:t>
            </a:r>
            <a:r>
              <a:rPr lang="en-US" sz="1400" dirty="0">
                <a:solidFill>
                  <a:srgbClr val="0000FF"/>
                </a:solidFill>
              </a:rPr>
              <a:t>by David his son</a:t>
            </a:r>
            <a:r>
              <a:rPr lang="en-US" sz="1400" dirty="0"/>
              <a:t> </a:t>
            </a:r>
            <a:r>
              <a:rPr lang="en-US" sz="1400" dirty="0">
                <a:solidFill>
                  <a:srgbClr val="FF0000"/>
                </a:solidFill>
              </a:rPr>
              <a:t>to Saul</a:t>
            </a:r>
            <a:r>
              <a:rPr lang="en-US" sz="1400" dirty="0"/>
              <a:t>.</a:t>
            </a:r>
          </a:p>
          <a:p>
            <a:endParaRPr lang="en-US" sz="1400" dirty="0" smtClean="0"/>
          </a:p>
          <a:p>
            <a:r>
              <a:rPr lang="en-US" sz="1400" dirty="0" smtClean="0"/>
              <a:t>21 </a:t>
            </a:r>
            <a:r>
              <a:rPr lang="en-US" sz="1400" dirty="0"/>
              <a:t>And </a:t>
            </a:r>
            <a:r>
              <a:rPr lang="en-US" sz="1400" dirty="0">
                <a:solidFill>
                  <a:srgbClr val="0000FF"/>
                </a:solidFill>
              </a:rPr>
              <a:t>David</a:t>
            </a:r>
            <a:r>
              <a:rPr lang="en-US" sz="1400" dirty="0"/>
              <a:t> came </a:t>
            </a:r>
            <a:r>
              <a:rPr lang="en-US" sz="1400" dirty="0">
                <a:solidFill>
                  <a:srgbClr val="FF0000"/>
                </a:solidFill>
              </a:rPr>
              <a:t>to Saul </a:t>
            </a:r>
            <a:r>
              <a:rPr lang="en-US" sz="1400" dirty="0"/>
              <a:t>and entered his service. And </a:t>
            </a:r>
            <a:r>
              <a:rPr lang="en-US" sz="1400" u="sng" dirty="0">
                <a:solidFill>
                  <a:srgbClr val="FF0000"/>
                </a:solidFill>
              </a:rPr>
              <a:t>Saul</a:t>
            </a:r>
            <a:r>
              <a:rPr lang="en-US" sz="1400" u="sng" dirty="0"/>
              <a:t> loved </a:t>
            </a:r>
            <a:r>
              <a:rPr lang="en-US" sz="1400" u="sng" dirty="0">
                <a:solidFill>
                  <a:srgbClr val="0000FF"/>
                </a:solidFill>
              </a:rPr>
              <a:t>him</a:t>
            </a:r>
            <a:r>
              <a:rPr lang="en-US" sz="1400" u="sng" dirty="0"/>
              <a:t> greatly</a:t>
            </a:r>
            <a:r>
              <a:rPr lang="en-US" sz="1400" dirty="0"/>
              <a:t>, and he became </a:t>
            </a:r>
            <a:r>
              <a:rPr lang="en-US" sz="1400" u="sng" dirty="0"/>
              <a:t>his armor-bearer</a:t>
            </a:r>
            <a:r>
              <a:rPr lang="en-US" sz="1400" dirty="0"/>
              <a:t>.</a:t>
            </a:r>
          </a:p>
          <a:p>
            <a:endParaRPr lang="en-US" sz="1400" dirty="0" smtClean="0"/>
          </a:p>
          <a:p>
            <a:r>
              <a:rPr lang="en-US" sz="1400" dirty="0" smtClean="0"/>
              <a:t>22 </a:t>
            </a:r>
            <a:r>
              <a:rPr lang="en-US" sz="1400" dirty="0"/>
              <a:t>And </a:t>
            </a:r>
            <a:r>
              <a:rPr lang="en-US" sz="1400" u="sng" dirty="0">
                <a:solidFill>
                  <a:srgbClr val="FF0000"/>
                </a:solidFill>
              </a:rPr>
              <a:t>Saul</a:t>
            </a:r>
            <a:r>
              <a:rPr lang="en-US" sz="1400" u="sng" dirty="0"/>
              <a:t> sent to </a:t>
            </a:r>
            <a:r>
              <a:rPr lang="en-US" sz="1400" u="sng" dirty="0">
                <a:solidFill>
                  <a:srgbClr val="0000FF"/>
                </a:solidFill>
              </a:rPr>
              <a:t>Jesse</a:t>
            </a:r>
            <a:r>
              <a:rPr lang="en-US" sz="1400" dirty="0"/>
              <a:t>, saying, "</a:t>
            </a:r>
            <a:r>
              <a:rPr lang="en-US" sz="1400" u="sng" dirty="0"/>
              <a:t>Let </a:t>
            </a:r>
            <a:r>
              <a:rPr lang="en-US" sz="1400" u="sng" dirty="0">
                <a:solidFill>
                  <a:srgbClr val="0000FF"/>
                </a:solidFill>
              </a:rPr>
              <a:t>David</a:t>
            </a:r>
            <a:r>
              <a:rPr lang="en-US" sz="1400" u="sng" dirty="0"/>
              <a:t> remain in my service, for he has found favor in my sight</a:t>
            </a:r>
            <a:r>
              <a:rPr lang="en-US" sz="1400" dirty="0"/>
              <a:t>."</a:t>
            </a:r>
          </a:p>
          <a:p>
            <a:endParaRPr lang="en-US" sz="1400" dirty="0" smtClean="0"/>
          </a:p>
          <a:p>
            <a:r>
              <a:rPr lang="en-US" sz="1400" dirty="0" smtClean="0"/>
              <a:t>23 </a:t>
            </a:r>
            <a:r>
              <a:rPr lang="en-US" sz="1400" dirty="0"/>
              <a:t>And whenever the harmful spirit from God was upon Saul, </a:t>
            </a:r>
            <a:r>
              <a:rPr lang="en-US" sz="1400" dirty="0">
                <a:solidFill>
                  <a:srgbClr val="0000FF"/>
                </a:solidFill>
              </a:rPr>
              <a:t>David</a:t>
            </a:r>
            <a:r>
              <a:rPr lang="en-US" sz="1400" dirty="0"/>
              <a:t> took the lyre and played it with his hand. So Saul was refreshed and was well, and the harmful spirit departed from him.</a:t>
            </a:r>
          </a:p>
        </p:txBody>
      </p:sp>
    </p:spTree>
    <p:extLst>
      <p:ext uri="{BB962C8B-B14F-4D97-AF65-F5344CB8AC3E}">
        <p14:creationId xmlns:p14="http://schemas.microsoft.com/office/powerpoint/2010/main" val="3825064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17:57-58</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smtClean="0">
                <a:latin typeface="SBL Hebrew" pitchFamily="2" charset="-79"/>
                <a:cs typeface="SBL Hebrew" pitchFamily="2" charset="-79"/>
              </a:rPr>
              <a:t>	וּכְשׁ֣וּב </a:t>
            </a:r>
            <a:r>
              <a:rPr lang="he-IL" sz="2800" dirty="0">
                <a:latin typeface="SBL Hebrew" pitchFamily="2" charset="-79"/>
                <a:cs typeface="SBL Hebrew" pitchFamily="2" charset="-79"/>
              </a:rPr>
              <a:t>דָּוִ֗ד מֵֽהַכּוֹת֙ אֶת־הַפְּלִשְׁתִּ֔י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וַיִּקַּ֤ח </a:t>
            </a:r>
            <a:r>
              <a:rPr lang="he-IL" sz="2800" dirty="0">
                <a:latin typeface="SBL Hebrew" pitchFamily="2" charset="-79"/>
                <a:cs typeface="SBL Hebrew" pitchFamily="2" charset="-79"/>
              </a:rPr>
              <a:t>אֹתוֹ֙ אַבְנֵ֔ר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וַיְבִאֵ֖הוּ </a:t>
            </a:r>
            <a:r>
              <a:rPr lang="he-IL" sz="2800" dirty="0">
                <a:latin typeface="SBL Hebrew" pitchFamily="2" charset="-79"/>
                <a:cs typeface="SBL Hebrew" pitchFamily="2" charset="-79"/>
              </a:rPr>
              <a:t>לִפְנֵ֣י שָׁא֑וּל וְרֹ֥אשׁ הַפְּלִשְׁתִּ֖י בְּיָדֽוֹ׃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אֵלָיו֙ שָׁא֔וּל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בֶּן־מִ֥י </a:t>
            </a:r>
            <a:r>
              <a:rPr lang="he-IL" sz="2800" dirty="0">
                <a:latin typeface="SBL Hebrew" pitchFamily="2" charset="-79"/>
                <a:cs typeface="SBL Hebrew" pitchFamily="2" charset="-79"/>
              </a:rPr>
              <a:t>אַתָּ֖ה הַנָּ֑עַר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בֶּֽן־עַבְדְּךָ֥ </a:t>
            </a:r>
            <a:r>
              <a:rPr lang="he-IL" sz="2800" dirty="0">
                <a:latin typeface="SBL Hebrew" pitchFamily="2" charset="-79"/>
                <a:cs typeface="SBL Hebrew" pitchFamily="2" charset="-79"/>
              </a:rPr>
              <a:t>יִשַׁ֖י בֵּ֥ית הַלַּחְמִֽי׃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3477636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17:57-58</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smtClean="0">
                <a:latin typeface="SBL Hebrew" pitchFamily="2" charset="-79"/>
                <a:cs typeface="SBL Hebrew" pitchFamily="2" charset="-79"/>
              </a:rPr>
              <a:t>	וּכְשׁ֣וּב </a:t>
            </a:r>
            <a:r>
              <a:rPr lang="he-IL" sz="2800" dirty="0">
                <a:latin typeface="SBL Hebrew" pitchFamily="2" charset="-79"/>
                <a:cs typeface="SBL Hebrew" pitchFamily="2" charset="-79"/>
              </a:rPr>
              <a:t>דָּוִ֗ד מֵֽהַכּוֹת֙ אֶת־הַפְּלִשְׁתִּ֔י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וַיִּקַּ֤ח </a:t>
            </a:r>
            <a:r>
              <a:rPr lang="he-IL" sz="2800" dirty="0">
                <a:latin typeface="SBL Hebrew" pitchFamily="2" charset="-79"/>
                <a:cs typeface="SBL Hebrew" pitchFamily="2" charset="-79"/>
              </a:rPr>
              <a:t>אֹתוֹ֙ אַבְנֵ֔ר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וַיְבִאֵ֖הוּ </a:t>
            </a:r>
            <a:r>
              <a:rPr lang="he-IL" sz="2800" dirty="0">
                <a:latin typeface="SBL Hebrew" pitchFamily="2" charset="-79"/>
                <a:cs typeface="SBL Hebrew" pitchFamily="2" charset="-79"/>
              </a:rPr>
              <a:t>לִפְנֵ֣י שָׁא֑וּל וְרֹ֥אשׁ הַפְּלִשְׁתִּ֖י בְּיָדֽוֹ׃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אֵלָיו֙ שָׁא֔וּל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a:t>
            </a:r>
            <a:r>
              <a:rPr lang="he-IL" sz="2800" dirty="0" smtClean="0">
                <a:solidFill>
                  <a:srgbClr val="FF0000"/>
                </a:solidFill>
                <a:latin typeface="SBL Hebrew" pitchFamily="2" charset="-79"/>
                <a:cs typeface="SBL Hebrew" pitchFamily="2" charset="-79"/>
              </a:rPr>
              <a:t>בֶּן־מִ֥י </a:t>
            </a:r>
            <a:r>
              <a:rPr lang="he-IL" sz="2800" dirty="0">
                <a:solidFill>
                  <a:srgbClr val="FF0000"/>
                </a:solidFill>
                <a:latin typeface="SBL Hebrew" pitchFamily="2" charset="-79"/>
                <a:cs typeface="SBL Hebrew" pitchFamily="2" charset="-79"/>
              </a:rPr>
              <a:t>אַתָּ֖ה הַנָּ֑עַר </a:t>
            </a:r>
            <a:endParaRPr lang="he-IL" sz="2800" dirty="0" smtClean="0">
              <a:solidFill>
                <a:srgbClr val="FF0000"/>
              </a:solidFill>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r>
              <a:rPr lang="he-IL" sz="2800" dirty="0">
                <a:latin typeface="SBL Hebrew" pitchFamily="2" charset="-79"/>
                <a:cs typeface="SBL Hebrew" pitchFamily="2" charset="-79"/>
              </a:rPr>
              <a:t>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בֶּֽן־עַבְדְּךָ֥ </a:t>
            </a:r>
            <a:r>
              <a:rPr lang="he-IL" sz="2800" dirty="0">
                <a:latin typeface="SBL Hebrew" pitchFamily="2" charset="-79"/>
                <a:cs typeface="SBL Hebrew" pitchFamily="2" charset="-79"/>
              </a:rPr>
              <a:t>יִשַׁ֖י בֵּ֥ית הַלַּחְמִֽי׃ </a:t>
            </a:r>
            <a:endParaRPr lang="en-US" sz="2800" dirty="0" smtClean="0">
              <a:latin typeface="SBL Hebrew" pitchFamily="2" charset="-79"/>
              <a:cs typeface="SBL Hebrew" pitchFamily="2" charset="-79"/>
            </a:endParaRPr>
          </a:p>
        </p:txBody>
      </p:sp>
      <p:sp>
        <p:nvSpPr>
          <p:cNvPr id="4" name="TextBox 3"/>
          <p:cNvSpPr txBox="1"/>
          <p:nvPr/>
        </p:nvSpPr>
        <p:spPr>
          <a:xfrm>
            <a:off x="1519196" y="2514600"/>
            <a:ext cx="2060372" cy="1477328"/>
          </a:xfrm>
          <a:prstGeom prst="rect">
            <a:avLst/>
          </a:prstGeom>
          <a:noFill/>
        </p:spPr>
        <p:txBody>
          <a:bodyPr wrap="none" rtlCol="0">
            <a:spAutoFit/>
          </a:bodyPr>
          <a:lstStyle/>
          <a:p>
            <a:r>
              <a:rPr lang="en-US" dirty="0" smtClean="0"/>
              <a:t>Who is asking here?</a:t>
            </a:r>
          </a:p>
          <a:p>
            <a:r>
              <a:rPr lang="en-US" dirty="0" smtClean="0"/>
              <a:t>Contrast v56:</a:t>
            </a:r>
          </a:p>
          <a:p>
            <a:endParaRPr lang="en-US" dirty="0"/>
          </a:p>
          <a:p>
            <a:endParaRPr lang="en-US" dirty="0" smtClean="0"/>
          </a:p>
          <a:p>
            <a:endParaRPr lang="en-CA" dirty="0"/>
          </a:p>
        </p:txBody>
      </p:sp>
      <p:sp>
        <p:nvSpPr>
          <p:cNvPr id="5" name="Rectangle 4"/>
          <p:cNvSpPr/>
          <p:nvPr/>
        </p:nvSpPr>
        <p:spPr>
          <a:xfrm>
            <a:off x="1752600" y="3068598"/>
            <a:ext cx="2345514" cy="369332"/>
          </a:xfrm>
          <a:prstGeom prst="rect">
            <a:avLst/>
          </a:prstGeom>
        </p:spPr>
        <p:txBody>
          <a:bodyPr wrap="none">
            <a:spAutoFit/>
          </a:bodyPr>
          <a:lstStyle/>
          <a:p>
            <a:r>
              <a:rPr lang="he-IL" dirty="0">
                <a:solidFill>
                  <a:srgbClr val="FF0000"/>
                </a:solidFill>
                <a:latin typeface="SBL Hebrew" pitchFamily="2" charset="-79"/>
                <a:cs typeface="SBL Hebrew" pitchFamily="2" charset="-79"/>
              </a:rPr>
              <a:t>שְׁאַ֣ל</a:t>
            </a:r>
            <a:r>
              <a:rPr lang="he-IL" dirty="0">
                <a:latin typeface="SBL Hebrew" pitchFamily="2" charset="-79"/>
                <a:cs typeface="SBL Hebrew" pitchFamily="2" charset="-79"/>
              </a:rPr>
              <a:t> </a:t>
            </a:r>
            <a:r>
              <a:rPr lang="he-IL" dirty="0">
                <a:solidFill>
                  <a:srgbClr val="0000FF"/>
                </a:solidFill>
                <a:latin typeface="SBL Hebrew" pitchFamily="2" charset="-79"/>
                <a:cs typeface="SBL Hebrew" pitchFamily="2" charset="-79"/>
              </a:rPr>
              <a:t>אַתָּ֔ה</a:t>
            </a:r>
            <a:r>
              <a:rPr lang="he-IL" dirty="0">
                <a:latin typeface="SBL Hebrew" pitchFamily="2" charset="-79"/>
                <a:cs typeface="SBL Hebrew" pitchFamily="2" charset="-79"/>
              </a:rPr>
              <a:t> </a:t>
            </a:r>
            <a:r>
              <a:rPr lang="he-IL" dirty="0">
                <a:solidFill>
                  <a:srgbClr val="FF0000"/>
                </a:solidFill>
                <a:latin typeface="SBL Hebrew" pitchFamily="2" charset="-79"/>
                <a:cs typeface="SBL Hebrew" pitchFamily="2" charset="-79"/>
              </a:rPr>
              <a:t>בֶּן־מִי־זֶ֖ה הָעָֽלֶם</a:t>
            </a:r>
            <a:endParaRPr lang="en-CA" dirty="0"/>
          </a:p>
        </p:txBody>
      </p:sp>
    </p:spTree>
    <p:extLst>
      <p:ext uri="{BB962C8B-B14F-4D97-AF65-F5344CB8AC3E}">
        <p14:creationId xmlns:p14="http://schemas.microsoft.com/office/powerpoint/2010/main" val="1282167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17:8-9</a:t>
            </a:r>
            <a:endParaRPr lang="en-US" sz="1400" dirty="0"/>
          </a:p>
        </p:txBody>
      </p:sp>
      <p:sp>
        <p:nvSpPr>
          <p:cNvPr id="3" name="Content Placeholder 2"/>
          <p:cNvSpPr>
            <a:spLocks noGrp="1"/>
          </p:cNvSpPr>
          <p:nvPr>
            <p:ph idx="1"/>
          </p:nvPr>
        </p:nvSpPr>
        <p:spPr>
          <a:xfrm>
            <a:off x="457200" y="685800"/>
            <a:ext cx="8229600" cy="5440363"/>
          </a:xfrm>
        </p:spPr>
        <p:txBody>
          <a:bodyPr>
            <a:normAutofit/>
          </a:bodyPr>
          <a:lstStyle/>
          <a:p>
            <a:pPr marL="0" indent="0" algn="r" defTabSz="457200" rtl="1">
              <a:buNone/>
            </a:pPr>
            <a:r>
              <a:rPr lang="he-IL" sz="2800" dirty="0">
                <a:latin typeface="SBL Hebrew" pitchFamily="2" charset="-79"/>
                <a:cs typeface="SBL Hebrew" pitchFamily="2" charset="-79"/>
              </a:rPr>
              <a:t>וַֽיַּעֲמֹ֗ד וַיִּקְרָא֙ אֶל־מַעַרְכֹ֣ת יִשְׂרָאֵ֔ל וַיֹּ֣אמֶר לָהֶ֔ם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לָ֥מָּה </a:t>
            </a:r>
            <a:r>
              <a:rPr lang="he-IL" sz="2800" dirty="0">
                <a:latin typeface="SBL Hebrew" pitchFamily="2" charset="-79"/>
                <a:cs typeface="SBL Hebrew" pitchFamily="2" charset="-79"/>
              </a:rPr>
              <a:t>תֵצְא֖וּ לַעֲרֹ֣ךְ מִלְחָמָ֑ה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הֲל֧וֹא </a:t>
            </a:r>
            <a:r>
              <a:rPr lang="he-IL" sz="2800" dirty="0">
                <a:latin typeface="SBL Hebrew" pitchFamily="2" charset="-79"/>
                <a:cs typeface="SBL Hebrew" pitchFamily="2" charset="-79"/>
              </a:rPr>
              <a:t>אָנֹכִ֣י הַפְּלִשְׁתִּ֗י וְאַתֶּם֙ עֲבָדִ֣ים לְשָׁא֔וּל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בְּרוּ־לָכֶ֥ם </a:t>
            </a:r>
            <a:r>
              <a:rPr lang="he-IL" sz="2800" dirty="0">
                <a:latin typeface="SBL Hebrew" pitchFamily="2" charset="-79"/>
                <a:cs typeface="SBL Hebrew" pitchFamily="2" charset="-79"/>
              </a:rPr>
              <a:t>אִ֖ישׁ וְיֵרֵ֥ד אֵלָֽי׃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אִם־יוּכַ֞ל </a:t>
            </a:r>
            <a:r>
              <a:rPr lang="he-IL" sz="2800" dirty="0">
                <a:latin typeface="SBL Hebrew" pitchFamily="2" charset="-79"/>
                <a:cs typeface="SBL Hebrew" pitchFamily="2" charset="-79"/>
              </a:rPr>
              <a:t>לְהִלָּחֵ֤ם אִתִּי֙ וְהִכָּ֔נִי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וְהָיִ֥ינוּ </a:t>
            </a:r>
            <a:r>
              <a:rPr lang="he-IL" sz="2800" dirty="0">
                <a:latin typeface="SBL Hebrew" pitchFamily="2" charset="-79"/>
                <a:cs typeface="SBL Hebrew" pitchFamily="2" charset="-79"/>
              </a:rPr>
              <a:t>לָכֶ֖ם לַעֲבָדִ֑ים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וְאִם־אֲנִ֤י </a:t>
            </a:r>
            <a:r>
              <a:rPr lang="he-IL" sz="2800" dirty="0">
                <a:latin typeface="SBL Hebrew" pitchFamily="2" charset="-79"/>
                <a:cs typeface="SBL Hebrew" pitchFamily="2" charset="-79"/>
              </a:rPr>
              <a:t>אֽוּכַל־לוֹ֙ וְהִכִּיתִ֔יו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וִהְיִ֤יתֶם </a:t>
            </a:r>
            <a:r>
              <a:rPr lang="he-IL" sz="2800" dirty="0">
                <a:latin typeface="SBL Hebrew" pitchFamily="2" charset="-79"/>
                <a:cs typeface="SBL Hebrew" pitchFamily="2" charset="-79"/>
              </a:rPr>
              <a:t>לָ֙נוּ֙ לַעֲבָדִ֔ים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וַעֲבַדְתֶּ֖ם </a:t>
            </a:r>
            <a:r>
              <a:rPr lang="he-IL" sz="2800" dirty="0">
                <a:latin typeface="SBL Hebrew" pitchFamily="2" charset="-79"/>
                <a:cs typeface="SBL Hebrew" pitchFamily="2" charset="-79"/>
              </a:rPr>
              <a:t>אֹתָֽנוּ׃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585158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18:1-3</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וַיְהִ֗י כְּכַלֹּתוֹ֙ לְדַבֵּ֣ר אֶל־שָׁא֔וּל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וְנֶ֙פֶשׁ֙ </a:t>
            </a:r>
            <a:r>
              <a:rPr lang="he-IL" sz="2800" dirty="0">
                <a:latin typeface="SBL Hebrew" pitchFamily="2" charset="-79"/>
                <a:cs typeface="SBL Hebrew" pitchFamily="2" charset="-79"/>
              </a:rPr>
              <a:t>יְה֣וֹנָתָ֔ן נִקְשְׁרָ֖ה בְּנֶ֣פֶשׁ דָּוִ֑ד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ויאהבו </a:t>
            </a:r>
            <a:r>
              <a:rPr lang="he-IL" sz="2800" dirty="0">
                <a:latin typeface="SBL Hebrew" pitchFamily="2" charset="-79"/>
                <a:cs typeface="SBL Hebrew" pitchFamily="2" charset="-79"/>
              </a:rPr>
              <a:t>וַיֶּאֱהָבֵ֥הוּ יְהוֹנָתָ֖ן כְּנַפְשֽׁוֹ׃ </a:t>
            </a: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וַיִּקָּחֵ֥הוּ שָׁא֖וּל בַּיּ֣וֹם הַה֑וּא וְלֹ֣א נְתָנ֔וֹ לָשׁ֖וּב בֵּ֥ית אָבִֽיו׃ </a:t>
            </a: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וַיִּכְרֹ֧ת יְהוֹנָתָ֛ן וְדָוִ֖ד בְּרִ֑ית בְּאַהֲבָת֥וֹ אֹת֖וֹ כְּנַפְשֽׁוֹ׃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3091513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18:4-5</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וַיִּתְפַּשֵּׁ֣ט יְהוֹנָתָ֗ן אֶֽת־הַמְּעִיל֙ אֲשֶׁ֣ר עָלָ֔יו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וַֽיִּתְּנֵ֖הוּ </a:t>
            </a:r>
            <a:r>
              <a:rPr lang="he-IL" sz="2800" dirty="0">
                <a:latin typeface="SBL Hebrew" pitchFamily="2" charset="-79"/>
                <a:cs typeface="SBL Hebrew" pitchFamily="2" charset="-79"/>
              </a:rPr>
              <a:t>לְדָוִ֑ד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וּמַדָּ֕יו </a:t>
            </a:r>
            <a:r>
              <a:rPr lang="he-IL" sz="2800" dirty="0">
                <a:latin typeface="SBL Hebrew" pitchFamily="2" charset="-79"/>
                <a:cs typeface="SBL Hebrew" pitchFamily="2" charset="-79"/>
              </a:rPr>
              <a:t>וְעַד־חַרְבּ֥וֹ וְעַד־קַשְׁתּ֖וֹ וְעַד־חֲגֹרֽוֹ׃ </a:t>
            </a: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וַיֵּצֵ֨א דָוִ֜ד בְּכֹל֩ אֲשֶׁ֨ר יִשְׁלָחֶ֤נּוּ שָׁאוּל֙ יַשְׂכִּ֔יל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וַיְשִׂמֵ֣הוּ </a:t>
            </a:r>
            <a:r>
              <a:rPr lang="he-IL" sz="2800" dirty="0">
                <a:latin typeface="SBL Hebrew" pitchFamily="2" charset="-79"/>
                <a:cs typeface="SBL Hebrew" pitchFamily="2" charset="-79"/>
              </a:rPr>
              <a:t>שָׁא֔וּל עַ֖ל אַנְשֵׁ֣י הַמִּלְחָמָ֑ה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וַיִּיטַב֙ </a:t>
            </a:r>
            <a:r>
              <a:rPr lang="he-IL" sz="2800" dirty="0">
                <a:latin typeface="SBL Hebrew" pitchFamily="2" charset="-79"/>
                <a:cs typeface="SBL Hebrew" pitchFamily="2" charset="-79"/>
              </a:rPr>
              <a:t>בְּעֵינֵ֣י כָל־הָעָ֔ם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וְגַ֕ם </a:t>
            </a:r>
            <a:r>
              <a:rPr lang="he-IL" sz="2800" dirty="0">
                <a:latin typeface="SBL Hebrew" pitchFamily="2" charset="-79"/>
                <a:cs typeface="SBL Hebrew" pitchFamily="2" charset="-79"/>
              </a:rPr>
              <a:t>בְּעֵינֵ֖י עַבְדֵ֥י שָׁאֽוּל׃ פ</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896882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18:4-5</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וַיִּתְפַּשֵּׁ֣ט יְהוֹנָתָ֗ן אֶֽת־הַמְּעִיל֙ אֲשֶׁ֣ר עָלָ֔יו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וַֽיִּתְּנֵ֖הוּ </a:t>
            </a:r>
            <a:r>
              <a:rPr lang="he-IL" sz="2800" dirty="0">
                <a:latin typeface="SBL Hebrew" pitchFamily="2" charset="-79"/>
                <a:cs typeface="SBL Hebrew" pitchFamily="2" charset="-79"/>
              </a:rPr>
              <a:t>לְדָוִ֑ד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וּמַדָּ֕יו </a:t>
            </a:r>
            <a:r>
              <a:rPr lang="he-IL" sz="2800" dirty="0">
                <a:latin typeface="SBL Hebrew" pitchFamily="2" charset="-79"/>
                <a:cs typeface="SBL Hebrew" pitchFamily="2" charset="-79"/>
              </a:rPr>
              <a:t>וְעַד־חַרְבּ֥וֹ וְעַד־קַשְׁתּ֖וֹ וְעַד־חֲגֹרֽוֹ׃ </a:t>
            </a: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וַיֵּצֵ֨א דָוִ֜ד בְּכֹל֩ אֲשֶׁ֨ר יִשְׁלָחֶ֤נּוּ שָׁאוּל֙ יַשְׂכִּ֔יל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וַיְשִׂמֵ֣הוּ </a:t>
            </a:r>
            <a:r>
              <a:rPr lang="he-IL" sz="2800" dirty="0">
                <a:latin typeface="SBL Hebrew" pitchFamily="2" charset="-79"/>
                <a:cs typeface="SBL Hebrew" pitchFamily="2" charset="-79"/>
              </a:rPr>
              <a:t>שָׁא֔וּל עַ֖ל אַנְשֵׁ֣י הַמִּלְחָמָ֑ה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וַיִּיטַב֙ </a:t>
            </a:r>
            <a:r>
              <a:rPr lang="he-IL" sz="2800" dirty="0">
                <a:latin typeface="SBL Hebrew" pitchFamily="2" charset="-79"/>
                <a:cs typeface="SBL Hebrew" pitchFamily="2" charset="-79"/>
              </a:rPr>
              <a:t>בְּעֵינֵ֣י כָל־הָעָ֔ם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וְגַ֕ם </a:t>
            </a:r>
            <a:r>
              <a:rPr lang="he-IL" sz="2800" dirty="0">
                <a:latin typeface="SBL Hebrew" pitchFamily="2" charset="-79"/>
                <a:cs typeface="SBL Hebrew" pitchFamily="2" charset="-79"/>
              </a:rPr>
              <a:t>בְּעֵינֵ֖י עַבְדֵ֥י שָׁאֽוּל׃ פ</a:t>
            </a:r>
            <a:endParaRPr lang="en-US" sz="2800" dirty="0" smtClean="0">
              <a:latin typeface="SBL Hebrew" pitchFamily="2" charset="-79"/>
              <a:cs typeface="SBL Hebrew" pitchFamily="2" charset="-79"/>
            </a:endParaRPr>
          </a:p>
        </p:txBody>
      </p:sp>
      <p:sp>
        <p:nvSpPr>
          <p:cNvPr id="4" name="TextBox 3"/>
          <p:cNvSpPr txBox="1"/>
          <p:nvPr/>
        </p:nvSpPr>
        <p:spPr>
          <a:xfrm>
            <a:off x="228598" y="762000"/>
            <a:ext cx="1981201" cy="646331"/>
          </a:xfrm>
          <a:prstGeom prst="rect">
            <a:avLst/>
          </a:prstGeom>
          <a:noFill/>
        </p:spPr>
        <p:txBody>
          <a:bodyPr wrap="square" rtlCol="0">
            <a:spAutoFit/>
          </a:bodyPr>
          <a:lstStyle/>
          <a:p>
            <a:r>
              <a:rPr lang="en-US" dirty="0" smtClean="0"/>
              <a:t>Who’s </a:t>
            </a:r>
            <a:r>
              <a:rPr lang="en-US" dirty="0" err="1" smtClean="0"/>
              <a:t>armour</a:t>
            </a:r>
            <a:r>
              <a:rPr lang="en-US" dirty="0" smtClean="0"/>
              <a:t> will David not wear?</a:t>
            </a:r>
          </a:p>
        </p:txBody>
      </p:sp>
    </p:spTree>
    <p:extLst>
      <p:ext uri="{BB962C8B-B14F-4D97-AF65-F5344CB8AC3E}">
        <p14:creationId xmlns:p14="http://schemas.microsoft.com/office/powerpoint/2010/main" val="2211118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18:6-7</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a:latin typeface="SBL Hebrew" pitchFamily="2" charset="-79"/>
                <a:cs typeface="SBL Hebrew" pitchFamily="2" charset="-79"/>
              </a:rPr>
              <a:t>וַיְהִ֣י בְּבוֹאָ֗ם בְּשׁ֤וּב דָּוִד֙ מֵהַכּ֣וֹת אֶת־הַפְּלִשְׁתִּ֔י </a:t>
            </a:r>
            <a:endParaRPr lang="en-US"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וַתֵּצֶ֨אנָה </a:t>
            </a:r>
            <a:r>
              <a:rPr lang="he-IL" sz="2800" dirty="0">
                <a:latin typeface="SBL Hebrew" pitchFamily="2" charset="-79"/>
                <a:cs typeface="SBL Hebrew" pitchFamily="2" charset="-79"/>
              </a:rPr>
              <a:t>הַנָּשִׁ֜ים מִכָּל־עָרֵ֤י יִשְׂרָאֵל֙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he-IL" sz="2800" dirty="0" smtClean="0">
                <a:latin typeface="SBL Hebrew" pitchFamily="2" charset="-79"/>
                <a:cs typeface="SBL Hebrew" pitchFamily="2" charset="-79"/>
              </a:rPr>
              <a:t>לשור </a:t>
            </a:r>
            <a:r>
              <a:rPr lang="he-IL" sz="2800" dirty="0">
                <a:latin typeface="SBL Hebrew" pitchFamily="2" charset="-79"/>
                <a:cs typeface="SBL Hebrew" pitchFamily="2" charset="-79"/>
              </a:rPr>
              <a:t>לָשִׁ֣יר וְהַמְּחֹל֔וֹת לִקְרַ֖את שָׁא֣וּל הַמֶּ֑לֶךְ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he-IL" sz="2800" dirty="0" smtClean="0">
                <a:latin typeface="SBL Hebrew" pitchFamily="2" charset="-79"/>
                <a:cs typeface="SBL Hebrew" pitchFamily="2" charset="-79"/>
              </a:rPr>
              <a:t>בְּתֻפִּ֥ים </a:t>
            </a:r>
            <a:r>
              <a:rPr lang="he-IL" sz="2800" dirty="0">
                <a:latin typeface="SBL Hebrew" pitchFamily="2" charset="-79"/>
                <a:cs typeface="SBL Hebrew" pitchFamily="2" charset="-79"/>
              </a:rPr>
              <a:t>בְּשִׂמְחָ֖ה וּבְשָׁלִשִֽׁים׃ </a:t>
            </a: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וַֽתַּעֲנֶ֛ינָה הַנָּשִׁ֥ים הַֽמְשַׂחֲק֖וֹת וַתֹּאמַ֑רְןָ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הִכָּ֤ה </a:t>
            </a:r>
            <a:r>
              <a:rPr lang="he-IL" sz="2800" dirty="0">
                <a:latin typeface="SBL Hebrew" pitchFamily="2" charset="-79"/>
                <a:cs typeface="SBL Hebrew" pitchFamily="2" charset="-79"/>
              </a:rPr>
              <a:t>שָׁאוּל֙ באלפו בַּאֲלָפָ֔יו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וְדָוִ֖ד </a:t>
            </a:r>
            <a:r>
              <a:rPr lang="he-IL" sz="2800" dirty="0">
                <a:latin typeface="SBL Hebrew" pitchFamily="2" charset="-79"/>
                <a:cs typeface="SBL Hebrew" pitchFamily="2" charset="-79"/>
              </a:rPr>
              <a:t>בְּרִבְבֹתָֽיו׃ </a:t>
            </a:r>
          </a:p>
          <a:p>
            <a:pPr marL="0" indent="0" algn="r" defTabSz="457200" rtl="1">
              <a:buNone/>
            </a:pPr>
            <a:endParaRPr lang="he-IL" sz="2800" dirty="0">
              <a:latin typeface="SBL Hebrew" pitchFamily="2" charset="-79"/>
              <a:cs typeface="SBL Hebrew" pitchFamily="2" charset="-79"/>
            </a:endParaRPr>
          </a:p>
        </p:txBody>
      </p:sp>
    </p:spTree>
    <p:extLst>
      <p:ext uri="{BB962C8B-B14F-4D97-AF65-F5344CB8AC3E}">
        <p14:creationId xmlns:p14="http://schemas.microsoft.com/office/powerpoint/2010/main" val="3525798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D:\My Documents\HebrewCourseBriercrestFirstYear2014\Rocine Readings\05 1 Samuel 17_32-38\pics\sis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62533" cy="6400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My Documents\HebrewCourseBriercrestFirstYear2014\Rocine Readings\05 1 Samuel 17_32-38\pics\timbr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0"/>
            <a:ext cx="3806511"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00800"/>
            <a:ext cx="4572000" cy="430887"/>
          </a:xfrm>
          <a:prstGeom prst="rect">
            <a:avLst/>
          </a:prstGeom>
        </p:spPr>
        <p:txBody>
          <a:bodyPr>
            <a:spAutoFit/>
          </a:bodyPr>
          <a:lstStyle/>
          <a:p>
            <a:r>
              <a:rPr lang="en-CA" sz="1100" dirty="0">
                <a:solidFill>
                  <a:schemeClr val="bg1"/>
                </a:solidFill>
              </a:rPr>
              <a:t>https://makingmulticulturalmusic.wordpress.com/2012/02/17/the-sistrum-an-instrument-that-dates-back-to-ancient-egypt/</a:t>
            </a:r>
          </a:p>
        </p:txBody>
      </p:sp>
      <p:sp>
        <p:nvSpPr>
          <p:cNvPr id="5" name="Rectangle 4"/>
          <p:cNvSpPr/>
          <p:nvPr/>
        </p:nvSpPr>
        <p:spPr>
          <a:xfrm>
            <a:off x="5105398" y="4343400"/>
            <a:ext cx="3962402" cy="1292662"/>
          </a:xfrm>
          <a:prstGeom prst="rect">
            <a:avLst/>
          </a:prstGeom>
        </p:spPr>
        <p:txBody>
          <a:bodyPr wrap="square">
            <a:spAutoFit/>
          </a:bodyPr>
          <a:lstStyle/>
          <a:p>
            <a:r>
              <a:rPr lang="en-US" sz="1400" dirty="0">
                <a:solidFill>
                  <a:schemeClr val="bg1"/>
                </a:solidFill>
              </a:rPr>
              <a:t>Woman with </a:t>
            </a:r>
            <a:r>
              <a:rPr lang="en-US" sz="1400" dirty="0" err="1">
                <a:solidFill>
                  <a:schemeClr val="bg1"/>
                </a:solidFill>
              </a:rPr>
              <a:t>Timbrel</a:t>
            </a:r>
            <a:r>
              <a:rPr lang="en-US" sz="1400" dirty="0">
                <a:solidFill>
                  <a:schemeClr val="bg1"/>
                </a:solidFill>
              </a:rPr>
              <a:t>. </a:t>
            </a:r>
            <a:endParaRPr lang="en-US" sz="1400" dirty="0" smtClean="0">
              <a:solidFill>
                <a:schemeClr val="bg1"/>
              </a:solidFill>
            </a:endParaRPr>
          </a:p>
          <a:p>
            <a:r>
              <a:rPr lang="en-US" sz="1400" dirty="0" smtClean="0">
                <a:solidFill>
                  <a:schemeClr val="bg1"/>
                </a:solidFill>
              </a:rPr>
              <a:t>Pottery </a:t>
            </a:r>
            <a:r>
              <a:rPr lang="en-US" sz="1400" dirty="0">
                <a:solidFill>
                  <a:schemeClr val="bg1"/>
                </a:solidFill>
              </a:rPr>
              <a:t>figurine, </a:t>
            </a:r>
            <a:r>
              <a:rPr lang="en-US" sz="1400" dirty="0" smtClean="0">
                <a:solidFill>
                  <a:schemeClr val="bg1"/>
                </a:solidFill>
              </a:rPr>
              <a:t>height 10.5 </a:t>
            </a:r>
            <a:r>
              <a:rPr lang="en-US" sz="1400" dirty="0">
                <a:solidFill>
                  <a:schemeClr val="bg1"/>
                </a:solidFill>
              </a:rPr>
              <a:t>cm. </a:t>
            </a:r>
            <a:endParaRPr lang="en-US" sz="1400" dirty="0" smtClean="0">
              <a:solidFill>
                <a:schemeClr val="bg1"/>
              </a:solidFill>
            </a:endParaRPr>
          </a:p>
          <a:p>
            <a:r>
              <a:rPr lang="en-US" sz="1400" dirty="0" smtClean="0">
                <a:solidFill>
                  <a:schemeClr val="bg1"/>
                </a:solidFill>
              </a:rPr>
              <a:t>Cyprus </a:t>
            </a:r>
            <a:r>
              <a:rPr lang="en-US" sz="1400" dirty="0">
                <a:solidFill>
                  <a:schemeClr val="bg1"/>
                </a:solidFill>
              </a:rPr>
              <a:t>6th century BCE.  </a:t>
            </a:r>
            <a:endParaRPr lang="en-US" sz="1400" dirty="0" smtClean="0">
              <a:solidFill>
                <a:schemeClr val="bg1"/>
              </a:solidFill>
            </a:endParaRPr>
          </a:p>
          <a:p>
            <a:r>
              <a:rPr lang="en-US" sz="1400" dirty="0" smtClean="0">
                <a:solidFill>
                  <a:schemeClr val="bg1"/>
                </a:solidFill>
              </a:rPr>
              <a:t>Haifa </a:t>
            </a:r>
            <a:r>
              <a:rPr lang="en-US" sz="1400" dirty="0">
                <a:solidFill>
                  <a:schemeClr val="bg1"/>
                </a:solidFill>
              </a:rPr>
              <a:t>Museum</a:t>
            </a:r>
            <a:r>
              <a:rPr lang="en-US" sz="1400" dirty="0" smtClean="0">
                <a:solidFill>
                  <a:schemeClr val="bg1"/>
                </a:solidFill>
              </a:rPr>
              <a:t>.</a:t>
            </a:r>
          </a:p>
          <a:p>
            <a:endParaRPr lang="en-US" sz="1100" dirty="0">
              <a:solidFill>
                <a:schemeClr val="bg1"/>
              </a:solidFill>
            </a:endParaRPr>
          </a:p>
          <a:p>
            <a:r>
              <a:rPr lang="en-US" sz="1100" dirty="0">
                <a:solidFill>
                  <a:schemeClr val="bg1"/>
                </a:solidFill>
              </a:rPr>
              <a:t>http://www.bibarch.com/music/music-ancient-instruments.htm</a:t>
            </a:r>
          </a:p>
        </p:txBody>
      </p:sp>
    </p:spTree>
    <p:extLst>
      <p:ext uri="{BB962C8B-B14F-4D97-AF65-F5344CB8AC3E}">
        <p14:creationId xmlns:p14="http://schemas.microsoft.com/office/powerpoint/2010/main" val="2317737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18:8-9</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smtClean="0">
                <a:latin typeface="SBL Hebrew" pitchFamily="2" charset="-79"/>
                <a:cs typeface="SBL Hebrew" pitchFamily="2" charset="-79"/>
              </a:rPr>
              <a:t>וַיִּ֨חַר </a:t>
            </a:r>
            <a:r>
              <a:rPr lang="he-IL" sz="2800" dirty="0">
                <a:latin typeface="SBL Hebrew" pitchFamily="2" charset="-79"/>
                <a:cs typeface="SBL Hebrew" pitchFamily="2" charset="-79"/>
              </a:rPr>
              <a:t>לְשָׁא֜וּל מְאֹ֗ד </a:t>
            </a:r>
            <a:endParaRPr lang="en-US"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וַיֵּ֤רַע </a:t>
            </a:r>
            <a:r>
              <a:rPr lang="he-IL" sz="2800" dirty="0">
                <a:latin typeface="SBL Hebrew" pitchFamily="2" charset="-79"/>
                <a:cs typeface="SBL Hebrew" pitchFamily="2" charset="-79"/>
              </a:rPr>
              <a:t>בְּעֵינָיו֙ הַדָּבָ֣ר הַזֶּ֔ה </a:t>
            </a:r>
            <a:endParaRPr lang="en-US"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נָתְנ֤וּ </a:t>
            </a:r>
            <a:r>
              <a:rPr lang="he-IL" sz="2800" dirty="0">
                <a:latin typeface="SBL Hebrew" pitchFamily="2" charset="-79"/>
                <a:cs typeface="SBL Hebrew" pitchFamily="2" charset="-79"/>
              </a:rPr>
              <a:t>לְדָוִד֙ רְבָב֔וֹת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וְלִ֥י </a:t>
            </a:r>
            <a:r>
              <a:rPr lang="he-IL" sz="2800" dirty="0">
                <a:latin typeface="SBL Hebrew" pitchFamily="2" charset="-79"/>
                <a:cs typeface="SBL Hebrew" pitchFamily="2" charset="-79"/>
              </a:rPr>
              <a:t>נָתְנ֖וּ הָאֲלָפִ֑ים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וְע֥וֹד </a:t>
            </a:r>
            <a:r>
              <a:rPr lang="he-IL" sz="2800" dirty="0">
                <a:latin typeface="SBL Hebrew" pitchFamily="2" charset="-79"/>
                <a:cs typeface="SBL Hebrew" pitchFamily="2" charset="-79"/>
              </a:rPr>
              <a:t>ל֖וֹ אַ֥ךְ הַמְּלוּכָֽה׃ </a:t>
            </a: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וַיְהִ֥י שָׁא֖וּל עון עוֹיֵ֣ן אֶת־דָּוִ֑ד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he-IL" sz="2800" dirty="0" smtClean="0">
                <a:latin typeface="SBL Hebrew" pitchFamily="2" charset="-79"/>
                <a:cs typeface="SBL Hebrew" pitchFamily="2" charset="-79"/>
              </a:rPr>
              <a:t>מֵהַיּ֥וֹם </a:t>
            </a:r>
            <a:r>
              <a:rPr lang="he-IL" sz="2800" dirty="0">
                <a:latin typeface="SBL Hebrew" pitchFamily="2" charset="-79"/>
                <a:cs typeface="SBL Hebrew" pitchFamily="2" charset="-79"/>
              </a:rPr>
              <a:t>הַה֖וּא וָהָֽלְאָה׃ ס</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8070332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18:8-9</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smtClean="0">
                <a:solidFill>
                  <a:srgbClr val="FF0000"/>
                </a:solidFill>
                <a:latin typeface="SBL Hebrew" pitchFamily="2" charset="-79"/>
                <a:cs typeface="SBL Hebrew" pitchFamily="2" charset="-79"/>
              </a:rPr>
              <a:t>וַיִּ֨חַר</a:t>
            </a: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לְשָׁא֜וּל מְאֹ֗ד </a:t>
            </a:r>
            <a:endParaRPr lang="en-US" sz="2800" dirty="0" smtClean="0">
              <a:latin typeface="SBL Hebrew" pitchFamily="2" charset="-79"/>
              <a:cs typeface="SBL Hebrew" pitchFamily="2" charset="-79"/>
            </a:endParaRPr>
          </a:p>
          <a:p>
            <a:pPr marL="0" indent="0" algn="r" defTabSz="457200" rtl="1">
              <a:buNone/>
            </a:pPr>
            <a:r>
              <a:rPr lang="he-IL" sz="2800" dirty="0" smtClean="0">
                <a:solidFill>
                  <a:srgbClr val="FF0000"/>
                </a:solidFill>
                <a:latin typeface="SBL Hebrew" pitchFamily="2" charset="-79"/>
                <a:cs typeface="SBL Hebrew" pitchFamily="2" charset="-79"/>
              </a:rPr>
              <a:t>וַיֵּ֤רַע</a:t>
            </a: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בְּעֵינָיו֙ הַדָּבָ֣ר הַזֶּ֔ה </a:t>
            </a:r>
            <a:endParaRPr lang="en-US"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נָתְנ֤וּ </a:t>
            </a:r>
            <a:r>
              <a:rPr lang="he-IL" sz="2800" dirty="0">
                <a:latin typeface="SBL Hebrew" pitchFamily="2" charset="-79"/>
                <a:cs typeface="SBL Hebrew" pitchFamily="2" charset="-79"/>
              </a:rPr>
              <a:t>לְדָוִד֙ רְבָב֔וֹת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וְלִ֥י </a:t>
            </a:r>
            <a:r>
              <a:rPr lang="he-IL" sz="2800" dirty="0">
                <a:latin typeface="SBL Hebrew" pitchFamily="2" charset="-79"/>
                <a:cs typeface="SBL Hebrew" pitchFamily="2" charset="-79"/>
              </a:rPr>
              <a:t>נָתְנ֖וּ הָאֲלָפִ֑ים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וְע֥וֹד </a:t>
            </a:r>
            <a:r>
              <a:rPr lang="he-IL" sz="2800" dirty="0">
                <a:latin typeface="SBL Hebrew" pitchFamily="2" charset="-79"/>
                <a:cs typeface="SBL Hebrew" pitchFamily="2" charset="-79"/>
              </a:rPr>
              <a:t>ל֖וֹ אַ֥ךְ הַמְּלוּכָֽה׃ </a:t>
            </a: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וַיְהִ֥י שָׁא֖וּל עון </a:t>
            </a:r>
            <a:r>
              <a:rPr lang="he-IL" sz="2800" dirty="0">
                <a:solidFill>
                  <a:srgbClr val="FF0000"/>
                </a:solidFill>
                <a:latin typeface="SBL Hebrew" pitchFamily="2" charset="-79"/>
                <a:cs typeface="SBL Hebrew" pitchFamily="2" charset="-79"/>
              </a:rPr>
              <a:t>עוֹיֵ֣ן</a:t>
            </a:r>
            <a:r>
              <a:rPr lang="he-IL" sz="2800" dirty="0">
                <a:latin typeface="SBL Hebrew" pitchFamily="2" charset="-79"/>
                <a:cs typeface="SBL Hebrew" pitchFamily="2" charset="-79"/>
              </a:rPr>
              <a:t> אֶת־דָּוִ֑ד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he-IL" sz="2800" dirty="0" smtClean="0">
                <a:solidFill>
                  <a:srgbClr val="FF0000"/>
                </a:solidFill>
                <a:latin typeface="SBL Hebrew" pitchFamily="2" charset="-79"/>
                <a:cs typeface="SBL Hebrew" pitchFamily="2" charset="-79"/>
              </a:rPr>
              <a:t>מֵהַיּ֥וֹם </a:t>
            </a:r>
            <a:r>
              <a:rPr lang="he-IL" sz="2800" dirty="0">
                <a:solidFill>
                  <a:srgbClr val="FF0000"/>
                </a:solidFill>
                <a:latin typeface="SBL Hebrew" pitchFamily="2" charset="-79"/>
                <a:cs typeface="SBL Hebrew" pitchFamily="2" charset="-79"/>
              </a:rPr>
              <a:t>הַה֖וּא וָהָֽלְאָה</a:t>
            </a:r>
            <a:r>
              <a:rPr lang="he-IL" sz="2800" dirty="0">
                <a:latin typeface="SBL Hebrew" pitchFamily="2" charset="-79"/>
                <a:cs typeface="SBL Hebrew" pitchFamily="2" charset="-79"/>
              </a:rPr>
              <a:t>׃ ס</a:t>
            </a:r>
            <a:endParaRPr lang="en-US" sz="2800" dirty="0" smtClean="0">
              <a:latin typeface="SBL Hebrew" pitchFamily="2" charset="-79"/>
              <a:cs typeface="SBL Hebrew" pitchFamily="2" charset="-79"/>
            </a:endParaRPr>
          </a:p>
        </p:txBody>
      </p:sp>
      <p:sp>
        <p:nvSpPr>
          <p:cNvPr id="4" name="Rectangle 3"/>
          <p:cNvSpPr/>
          <p:nvPr/>
        </p:nvSpPr>
        <p:spPr>
          <a:xfrm>
            <a:off x="228600" y="990600"/>
            <a:ext cx="4191000" cy="1815882"/>
          </a:xfrm>
          <a:prstGeom prst="rect">
            <a:avLst/>
          </a:prstGeom>
          <a:ln>
            <a:solidFill>
              <a:schemeClr val="tx1"/>
            </a:solidFill>
          </a:ln>
        </p:spPr>
        <p:txBody>
          <a:bodyPr wrap="square">
            <a:spAutoFit/>
          </a:bodyPr>
          <a:lstStyle/>
          <a:p>
            <a:r>
              <a:rPr lang="en-US" sz="1400" dirty="0" smtClean="0"/>
              <a:t>Review of 1 Samuel 16</a:t>
            </a:r>
          </a:p>
          <a:p>
            <a:endParaRPr lang="en-US" sz="1400" dirty="0" smtClean="0"/>
          </a:p>
          <a:p>
            <a:r>
              <a:rPr lang="en-US" sz="1400" dirty="0" smtClean="0"/>
              <a:t>21 </a:t>
            </a:r>
            <a:r>
              <a:rPr lang="en-US" sz="1400" dirty="0"/>
              <a:t>And David came to Saul and entered his service. And Saul </a:t>
            </a:r>
            <a:r>
              <a:rPr lang="en-US" sz="1400" b="1" dirty="0">
                <a:solidFill>
                  <a:srgbClr val="0000FF"/>
                </a:solidFill>
              </a:rPr>
              <a:t>loved him greatly</a:t>
            </a:r>
            <a:r>
              <a:rPr lang="en-US" sz="1400" dirty="0"/>
              <a:t>, and he became his armor-bearer.</a:t>
            </a:r>
          </a:p>
          <a:p>
            <a:endParaRPr lang="en-US" sz="1400" dirty="0" smtClean="0"/>
          </a:p>
          <a:p>
            <a:r>
              <a:rPr lang="en-US" sz="1400" dirty="0" smtClean="0"/>
              <a:t>22 </a:t>
            </a:r>
            <a:r>
              <a:rPr lang="en-US" sz="1400" dirty="0"/>
              <a:t>And Saul sent to Jesse, saying, "Let David remain in my service, for he has </a:t>
            </a:r>
            <a:r>
              <a:rPr lang="en-US" sz="1400" b="1" dirty="0">
                <a:solidFill>
                  <a:srgbClr val="0000FF"/>
                </a:solidFill>
              </a:rPr>
              <a:t>found favor in my sight</a:t>
            </a:r>
            <a:r>
              <a:rPr lang="en-US" sz="1400" dirty="0" smtClean="0"/>
              <a:t>.“</a:t>
            </a:r>
          </a:p>
        </p:txBody>
      </p:sp>
    </p:spTree>
    <p:extLst>
      <p:ext uri="{BB962C8B-B14F-4D97-AF65-F5344CB8AC3E}">
        <p14:creationId xmlns:p14="http://schemas.microsoft.com/office/powerpoint/2010/main" val="1154007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a:bodyPr>
          <a:lstStyle/>
          <a:p>
            <a:pPr algn="r"/>
            <a:r>
              <a:rPr lang="en-US" sz="1400" dirty="0" smtClean="0"/>
              <a:t>1 Samuel 18:8-9</a:t>
            </a:r>
            <a:endParaRPr lang="en-US" sz="1400" dirty="0"/>
          </a:p>
        </p:txBody>
      </p:sp>
      <p:sp>
        <p:nvSpPr>
          <p:cNvPr id="3" name="Content Placeholder 2"/>
          <p:cNvSpPr>
            <a:spLocks noGrp="1"/>
          </p:cNvSpPr>
          <p:nvPr>
            <p:ph idx="1"/>
          </p:nvPr>
        </p:nvSpPr>
        <p:spPr>
          <a:xfrm>
            <a:off x="76200" y="381000"/>
            <a:ext cx="8915400" cy="6324600"/>
          </a:xfrm>
        </p:spPr>
        <p:txBody>
          <a:bodyPr>
            <a:normAutofit/>
          </a:bodyPr>
          <a:lstStyle/>
          <a:p>
            <a:pPr marL="0" indent="0" algn="r" defTabSz="457200" rtl="1">
              <a:buNone/>
            </a:pPr>
            <a:r>
              <a:rPr lang="he-IL" sz="2800" dirty="0" smtClean="0">
                <a:solidFill>
                  <a:srgbClr val="FF0000"/>
                </a:solidFill>
                <a:latin typeface="SBL Hebrew" pitchFamily="2" charset="-79"/>
                <a:cs typeface="SBL Hebrew" pitchFamily="2" charset="-79"/>
              </a:rPr>
              <a:t>וַיִּ֨חַר</a:t>
            </a: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לְשָׁא֜וּל מְאֹ֗ד </a:t>
            </a:r>
            <a:endParaRPr lang="en-US" sz="2800" dirty="0" smtClean="0">
              <a:latin typeface="SBL Hebrew" pitchFamily="2" charset="-79"/>
              <a:cs typeface="SBL Hebrew" pitchFamily="2" charset="-79"/>
            </a:endParaRPr>
          </a:p>
          <a:p>
            <a:pPr marL="0" indent="0" algn="r" defTabSz="457200" rtl="1">
              <a:buNone/>
            </a:pPr>
            <a:r>
              <a:rPr lang="he-IL" sz="2800" dirty="0" smtClean="0">
                <a:solidFill>
                  <a:srgbClr val="FF0000"/>
                </a:solidFill>
                <a:latin typeface="SBL Hebrew" pitchFamily="2" charset="-79"/>
                <a:cs typeface="SBL Hebrew" pitchFamily="2" charset="-79"/>
              </a:rPr>
              <a:t>וַיֵּ֤רַע</a:t>
            </a: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בְּעֵינָיו֙ הַדָּבָ֣ר הַזֶּ֔ה </a:t>
            </a:r>
            <a:endParaRPr lang="en-US"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וַיֹּ֗אמֶר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נָתְנ֤וּ </a:t>
            </a:r>
            <a:r>
              <a:rPr lang="he-IL" sz="2800" dirty="0">
                <a:latin typeface="SBL Hebrew" pitchFamily="2" charset="-79"/>
                <a:cs typeface="SBL Hebrew" pitchFamily="2" charset="-79"/>
              </a:rPr>
              <a:t>לְדָוִד֙ רְבָב֔וֹת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וְלִ֥י </a:t>
            </a:r>
            <a:r>
              <a:rPr lang="he-IL" sz="2800" dirty="0">
                <a:latin typeface="SBL Hebrew" pitchFamily="2" charset="-79"/>
                <a:cs typeface="SBL Hebrew" pitchFamily="2" charset="-79"/>
              </a:rPr>
              <a:t>נָתְנ֖וּ הָאֲלָפִ֑ים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וְע֥וֹד </a:t>
            </a:r>
            <a:r>
              <a:rPr lang="he-IL" sz="2800" dirty="0">
                <a:latin typeface="SBL Hebrew" pitchFamily="2" charset="-79"/>
                <a:cs typeface="SBL Hebrew" pitchFamily="2" charset="-79"/>
              </a:rPr>
              <a:t>ל֖וֹ אַ֥ךְ הַמְּלוּכָֽה׃ </a:t>
            </a: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וַיְהִ֥י שָׁא֖וּל עון </a:t>
            </a:r>
            <a:r>
              <a:rPr lang="he-IL" sz="2800" dirty="0">
                <a:solidFill>
                  <a:srgbClr val="FF0000"/>
                </a:solidFill>
                <a:latin typeface="SBL Hebrew" pitchFamily="2" charset="-79"/>
                <a:cs typeface="SBL Hebrew" pitchFamily="2" charset="-79"/>
              </a:rPr>
              <a:t>עוֹיֵ֣ן</a:t>
            </a:r>
            <a:r>
              <a:rPr lang="he-IL" sz="2800" dirty="0">
                <a:latin typeface="SBL Hebrew" pitchFamily="2" charset="-79"/>
                <a:cs typeface="SBL Hebrew" pitchFamily="2" charset="-79"/>
              </a:rPr>
              <a:t> אֶת־דָּוִ֑ד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he-IL" sz="2800" dirty="0" smtClean="0">
                <a:solidFill>
                  <a:srgbClr val="FF0000"/>
                </a:solidFill>
                <a:latin typeface="SBL Hebrew" pitchFamily="2" charset="-79"/>
                <a:cs typeface="SBL Hebrew" pitchFamily="2" charset="-79"/>
              </a:rPr>
              <a:t>מֵהַיּ֥וֹם </a:t>
            </a:r>
            <a:r>
              <a:rPr lang="he-IL" sz="2800" dirty="0">
                <a:solidFill>
                  <a:srgbClr val="FF0000"/>
                </a:solidFill>
                <a:latin typeface="SBL Hebrew" pitchFamily="2" charset="-79"/>
                <a:cs typeface="SBL Hebrew" pitchFamily="2" charset="-79"/>
              </a:rPr>
              <a:t>הַה֖וּא וָהָֽלְאָה</a:t>
            </a:r>
            <a:r>
              <a:rPr lang="he-IL" sz="2800" dirty="0">
                <a:latin typeface="SBL Hebrew" pitchFamily="2" charset="-79"/>
                <a:cs typeface="SBL Hebrew" pitchFamily="2" charset="-79"/>
              </a:rPr>
              <a:t>׃ ס</a:t>
            </a:r>
            <a:endParaRPr lang="en-US" sz="2800" dirty="0" smtClean="0">
              <a:latin typeface="SBL Hebrew" pitchFamily="2" charset="-79"/>
              <a:cs typeface="SBL Hebrew" pitchFamily="2" charset="-79"/>
            </a:endParaRPr>
          </a:p>
        </p:txBody>
      </p:sp>
      <p:sp>
        <p:nvSpPr>
          <p:cNvPr id="4" name="Rectangle 3"/>
          <p:cNvSpPr/>
          <p:nvPr/>
        </p:nvSpPr>
        <p:spPr>
          <a:xfrm>
            <a:off x="228600" y="990600"/>
            <a:ext cx="4191000" cy="1815882"/>
          </a:xfrm>
          <a:prstGeom prst="rect">
            <a:avLst/>
          </a:prstGeom>
          <a:ln>
            <a:solidFill>
              <a:schemeClr val="tx1"/>
            </a:solidFill>
          </a:ln>
        </p:spPr>
        <p:txBody>
          <a:bodyPr wrap="square">
            <a:spAutoFit/>
          </a:bodyPr>
          <a:lstStyle/>
          <a:p>
            <a:r>
              <a:rPr lang="en-US" sz="1400" dirty="0" smtClean="0"/>
              <a:t>Review of 1 Samuel 16</a:t>
            </a:r>
          </a:p>
          <a:p>
            <a:endParaRPr lang="en-US" sz="1400" dirty="0" smtClean="0"/>
          </a:p>
          <a:p>
            <a:r>
              <a:rPr lang="en-US" sz="1400" dirty="0" smtClean="0"/>
              <a:t>21 </a:t>
            </a:r>
            <a:r>
              <a:rPr lang="en-US" sz="1400" dirty="0"/>
              <a:t>And David came to Saul and entered his service. And Saul </a:t>
            </a:r>
            <a:r>
              <a:rPr lang="en-US" sz="1400" b="1" dirty="0">
                <a:solidFill>
                  <a:srgbClr val="0000FF"/>
                </a:solidFill>
              </a:rPr>
              <a:t>loved him greatly</a:t>
            </a:r>
            <a:r>
              <a:rPr lang="en-US" sz="1400" dirty="0"/>
              <a:t>, and he became his armor-bearer.</a:t>
            </a:r>
          </a:p>
          <a:p>
            <a:endParaRPr lang="en-US" sz="1400" dirty="0" smtClean="0"/>
          </a:p>
          <a:p>
            <a:r>
              <a:rPr lang="en-US" sz="1400" dirty="0" smtClean="0"/>
              <a:t>22 </a:t>
            </a:r>
            <a:r>
              <a:rPr lang="en-US" sz="1400" dirty="0"/>
              <a:t>And Saul sent to Jesse, saying, "Let David remain in my service, for he has </a:t>
            </a:r>
            <a:r>
              <a:rPr lang="en-US" sz="1400" b="1" dirty="0">
                <a:solidFill>
                  <a:srgbClr val="0000FF"/>
                </a:solidFill>
              </a:rPr>
              <a:t>found favor in my sight</a:t>
            </a:r>
            <a:r>
              <a:rPr lang="en-US" sz="1400" dirty="0" smtClean="0"/>
              <a:t>.“</a:t>
            </a:r>
          </a:p>
        </p:txBody>
      </p:sp>
      <p:sp>
        <p:nvSpPr>
          <p:cNvPr id="5" name="Rectangle 4"/>
          <p:cNvSpPr/>
          <p:nvPr/>
        </p:nvSpPr>
        <p:spPr>
          <a:xfrm>
            <a:off x="228600" y="3505200"/>
            <a:ext cx="4191000" cy="523220"/>
          </a:xfrm>
          <a:prstGeom prst="rect">
            <a:avLst/>
          </a:prstGeom>
          <a:ln>
            <a:solidFill>
              <a:schemeClr val="tx1"/>
            </a:solidFill>
          </a:ln>
        </p:spPr>
        <p:txBody>
          <a:bodyPr wrap="square">
            <a:spAutoFit/>
          </a:bodyPr>
          <a:lstStyle/>
          <a:p>
            <a:r>
              <a:rPr lang="en-US" sz="1400" dirty="0" smtClean="0"/>
              <a:t>Does it make sense to say the events of chapter 16</a:t>
            </a:r>
          </a:p>
          <a:p>
            <a:r>
              <a:rPr lang="en-US" sz="1400" dirty="0" smtClean="0"/>
              <a:t>could have followed the events of chapter 17?</a:t>
            </a:r>
            <a:endParaRPr lang="en-US" sz="1400" dirty="0"/>
          </a:p>
        </p:txBody>
      </p:sp>
    </p:spTree>
    <p:extLst>
      <p:ext uri="{BB962C8B-B14F-4D97-AF65-F5344CB8AC3E}">
        <p14:creationId xmlns:p14="http://schemas.microsoft.com/office/powerpoint/2010/main" val="2574867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17:10-11</a:t>
            </a:r>
            <a:endParaRPr lang="en-US" sz="1400" dirty="0"/>
          </a:p>
        </p:txBody>
      </p:sp>
      <p:sp>
        <p:nvSpPr>
          <p:cNvPr id="3" name="Content Placeholder 2"/>
          <p:cNvSpPr>
            <a:spLocks noGrp="1"/>
          </p:cNvSpPr>
          <p:nvPr>
            <p:ph idx="1"/>
          </p:nvPr>
        </p:nvSpPr>
        <p:spPr>
          <a:xfrm>
            <a:off x="457200" y="685800"/>
            <a:ext cx="8229600" cy="5440363"/>
          </a:xfrm>
        </p:spPr>
        <p:txBody>
          <a:bodyPr>
            <a:normAutofit/>
          </a:bodyPr>
          <a:lstStyle/>
          <a:p>
            <a:pPr marL="0" indent="0" algn="r" defTabSz="457200" rtl="1">
              <a:buNone/>
            </a:pPr>
            <a:r>
              <a:rPr lang="he-IL" sz="2800" dirty="0">
                <a:latin typeface="SBL Hebrew" pitchFamily="2" charset="-79"/>
                <a:cs typeface="SBL Hebrew" pitchFamily="2" charset="-79"/>
              </a:rPr>
              <a:t>וַיֹּ֙אמֶר֙ הַפְּלִשְׁתִּ֔י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אֲנִ֗י </a:t>
            </a:r>
            <a:r>
              <a:rPr lang="he-IL" sz="2800" dirty="0">
                <a:latin typeface="SBL Hebrew" pitchFamily="2" charset="-79"/>
                <a:cs typeface="SBL Hebrew" pitchFamily="2" charset="-79"/>
              </a:rPr>
              <a:t>חֵרַ֛פְתִּי אֶת־מַעַרְכ֥וֹת יִשְׂרָאֵ֖ל הַיּ֣וֹם הַזֶּ֑ה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תְּנוּ־לִ֣י </a:t>
            </a:r>
            <a:r>
              <a:rPr lang="he-IL" sz="2800" dirty="0">
                <a:latin typeface="SBL Hebrew" pitchFamily="2" charset="-79"/>
                <a:cs typeface="SBL Hebrew" pitchFamily="2" charset="-79"/>
              </a:rPr>
              <a:t>אִ֔ישׁ וְנִֽלָּחֲמָ֖ה יָֽחַד׃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וַיִּשְׁמַ֤ע שָׁאוּל֙ וְכָל־יִשְׂרָאֵ֔ל אֶת־דִּבְרֵ֥י הַפְּלִשְׁתִּ֖י הָאֵ֑לֶּה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וַיֵּחַ֥תּוּ </a:t>
            </a:r>
          </a:p>
          <a:p>
            <a:pPr marL="0" indent="0" algn="r" defTabSz="457200" rtl="1">
              <a:buNone/>
            </a:pPr>
            <a:r>
              <a:rPr lang="he-IL" sz="2800" dirty="0" smtClean="0">
                <a:latin typeface="SBL Hebrew" pitchFamily="2" charset="-79"/>
                <a:cs typeface="SBL Hebrew" pitchFamily="2" charset="-79"/>
              </a:rPr>
              <a:t>וַיִּֽרְא֖וּ </a:t>
            </a:r>
            <a:r>
              <a:rPr lang="he-IL" sz="2800" dirty="0">
                <a:latin typeface="SBL Hebrew" pitchFamily="2" charset="-79"/>
                <a:cs typeface="SBL Hebrew" pitchFamily="2" charset="-79"/>
              </a:rPr>
              <a:t>מְאֹֽד׃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p:txBody>
      </p:sp>
    </p:spTree>
    <p:extLst>
      <p:ext uri="{BB962C8B-B14F-4D97-AF65-F5344CB8AC3E}">
        <p14:creationId xmlns:p14="http://schemas.microsoft.com/office/powerpoint/2010/main" val="711373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17:12-13</a:t>
            </a:r>
            <a:endParaRPr lang="en-US" sz="1400" dirty="0"/>
          </a:p>
        </p:txBody>
      </p:sp>
      <p:sp>
        <p:nvSpPr>
          <p:cNvPr id="3" name="Content Placeholder 2"/>
          <p:cNvSpPr>
            <a:spLocks noGrp="1"/>
          </p:cNvSpPr>
          <p:nvPr>
            <p:ph idx="1"/>
          </p:nvPr>
        </p:nvSpPr>
        <p:spPr>
          <a:xfrm>
            <a:off x="457200" y="685800"/>
            <a:ext cx="8229600" cy="6019800"/>
          </a:xfrm>
        </p:spPr>
        <p:txBody>
          <a:bodyPr>
            <a:normAutofit/>
          </a:bodyPr>
          <a:lstStyle/>
          <a:p>
            <a:pPr marL="0" indent="0" algn="r" defTabSz="457200" rtl="1">
              <a:buNone/>
            </a:pPr>
            <a:r>
              <a:rPr lang="he-IL" sz="2800" dirty="0" smtClean="0">
                <a:latin typeface="SBL Hebrew" pitchFamily="2" charset="-79"/>
                <a:cs typeface="SBL Hebrew" pitchFamily="2" charset="-79"/>
              </a:rPr>
              <a:t>	וְדָוִד֩ </a:t>
            </a:r>
            <a:r>
              <a:rPr lang="he-IL" sz="2800" dirty="0">
                <a:latin typeface="SBL Hebrew" pitchFamily="2" charset="-79"/>
                <a:cs typeface="SBL Hebrew" pitchFamily="2" charset="-79"/>
              </a:rPr>
              <a:t>בֶּן־אִ֨ישׁ אֶפְרָתִ֜י הַזֶּ֗ה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מִבֵּ֥ית </a:t>
            </a:r>
            <a:r>
              <a:rPr lang="he-IL" sz="2800" dirty="0">
                <a:latin typeface="SBL Hebrew" pitchFamily="2" charset="-79"/>
                <a:cs typeface="SBL Hebrew" pitchFamily="2" charset="-79"/>
              </a:rPr>
              <a:t>לֶ֙חֶם֙ יְהוּדָ֔ה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וּשְׁמ֣וֹ </a:t>
            </a:r>
            <a:r>
              <a:rPr lang="he-IL" sz="2800" dirty="0">
                <a:latin typeface="SBL Hebrew" pitchFamily="2" charset="-79"/>
                <a:cs typeface="SBL Hebrew" pitchFamily="2" charset="-79"/>
              </a:rPr>
              <a:t>יִשַׁ֔י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וְל֖וֹ </a:t>
            </a:r>
            <a:r>
              <a:rPr lang="he-IL" sz="2800" dirty="0">
                <a:latin typeface="SBL Hebrew" pitchFamily="2" charset="-79"/>
                <a:cs typeface="SBL Hebrew" pitchFamily="2" charset="-79"/>
              </a:rPr>
              <a:t>שְׁמֹנָ֣ה בָנִ֑ים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וְהָאִישׁ֙ </a:t>
            </a:r>
            <a:r>
              <a:rPr lang="he-IL" sz="2800" dirty="0">
                <a:latin typeface="SBL Hebrew" pitchFamily="2" charset="-79"/>
                <a:cs typeface="SBL Hebrew" pitchFamily="2" charset="-79"/>
              </a:rPr>
              <a:t>בִּימֵ֣י שָׁא֔וּל זָקֵ֖ן בָּ֥א בַאֲנָשִֽׁים׃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וַיֵּ֨לְכ֜וּ שְׁלֹ֤שֶׁת בְּנֵֽי־יִשַׁי֙ הַגְּדֹלִ֔ים הָלְכ֥וּ אַחֲרֵי־שָׁא֖וּל לַמִּלְחָמָ֑ה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וְשֵׁ֣ם </a:t>
            </a:r>
            <a:r>
              <a:rPr lang="he-IL" sz="2800" dirty="0">
                <a:latin typeface="SBL Hebrew" pitchFamily="2" charset="-79"/>
                <a:cs typeface="SBL Hebrew" pitchFamily="2" charset="-79"/>
              </a:rPr>
              <a:t>׀ שְׁלֹ֣שֶׁת בָּנָ֗יו אֲשֶׁ֤ר הָלְכוּ֙ בַּמִּלְחָמָ֔ה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אֱלִיאָ֣ב </a:t>
            </a:r>
            <a:r>
              <a:rPr lang="he-IL" sz="2800" dirty="0">
                <a:latin typeface="SBL Hebrew" pitchFamily="2" charset="-79"/>
                <a:cs typeface="SBL Hebrew" pitchFamily="2" charset="-79"/>
              </a:rPr>
              <a:t>הַבְּכ֗וֹר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וּמִשְׁנֵ֙הוּ֙ </a:t>
            </a:r>
            <a:r>
              <a:rPr lang="he-IL" sz="2800" dirty="0">
                <a:latin typeface="SBL Hebrew" pitchFamily="2" charset="-79"/>
                <a:cs typeface="SBL Hebrew" pitchFamily="2" charset="-79"/>
              </a:rPr>
              <a:t>אֲבִ֣ינָדָ֔ב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וְהַשְּׁלִשִׁ֖י </a:t>
            </a:r>
            <a:r>
              <a:rPr lang="he-IL" sz="2800" dirty="0">
                <a:latin typeface="SBL Hebrew" pitchFamily="2" charset="-79"/>
                <a:cs typeface="SBL Hebrew" pitchFamily="2" charset="-79"/>
              </a:rPr>
              <a:t>שַׁמָּֽה׃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344926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17:12-13</a:t>
            </a:r>
            <a:endParaRPr lang="en-US" sz="1400" dirty="0"/>
          </a:p>
        </p:txBody>
      </p:sp>
      <p:sp>
        <p:nvSpPr>
          <p:cNvPr id="3" name="Content Placeholder 2"/>
          <p:cNvSpPr>
            <a:spLocks noGrp="1"/>
          </p:cNvSpPr>
          <p:nvPr>
            <p:ph idx="1"/>
          </p:nvPr>
        </p:nvSpPr>
        <p:spPr>
          <a:xfrm>
            <a:off x="457200" y="685800"/>
            <a:ext cx="8229600" cy="6019800"/>
          </a:xfrm>
        </p:spPr>
        <p:txBody>
          <a:bodyPr>
            <a:normAutofit/>
          </a:bodyPr>
          <a:lstStyle/>
          <a:p>
            <a:pPr marL="0" indent="0" algn="r" defTabSz="457200" rtl="1">
              <a:buNone/>
            </a:pPr>
            <a:r>
              <a:rPr lang="he-IL" sz="2800" dirty="0" smtClean="0">
                <a:latin typeface="SBL Hebrew" pitchFamily="2" charset="-79"/>
                <a:cs typeface="SBL Hebrew" pitchFamily="2" charset="-79"/>
              </a:rPr>
              <a:t>	וְדָוִד֩ </a:t>
            </a:r>
            <a:r>
              <a:rPr lang="he-IL" sz="2800" dirty="0">
                <a:latin typeface="SBL Hebrew" pitchFamily="2" charset="-79"/>
                <a:cs typeface="SBL Hebrew" pitchFamily="2" charset="-79"/>
              </a:rPr>
              <a:t>בֶּן־אִ֨ישׁ אֶפְרָתִ֜י הַזֶּ֗ה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מִבֵּ֥ית </a:t>
            </a:r>
            <a:r>
              <a:rPr lang="he-IL" sz="2800" dirty="0">
                <a:latin typeface="SBL Hebrew" pitchFamily="2" charset="-79"/>
                <a:cs typeface="SBL Hebrew" pitchFamily="2" charset="-79"/>
              </a:rPr>
              <a:t>לֶ֙חֶם֙ יְהוּדָ֔ה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וּשְׁמ֣וֹ </a:t>
            </a:r>
            <a:r>
              <a:rPr lang="he-IL" sz="2800" dirty="0">
                <a:latin typeface="SBL Hebrew" pitchFamily="2" charset="-79"/>
                <a:cs typeface="SBL Hebrew" pitchFamily="2" charset="-79"/>
              </a:rPr>
              <a:t>יִשַׁ֔י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וְל֖וֹ </a:t>
            </a:r>
            <a:r>
              <a:rPr lang="he-IL" sz="2800" dirty="0">
                <a:latin typeface="SBL Hebrew" pitchFamily="2" charset="-79"/>
                <a:cs typeface="SBL Hebrew" pitchFamily="2" charset="-79"/>
              </a:rPr>
              <a:t>שְׁמֹנָ֣ה בָנִ֑ים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a:t>
            </a: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וְהָאִישׁ֙ </a:t>
            </a:r>
            <a:r>
              <a:rPr lang="he-IL" sz="2800" dirty="0">
                <a:latin typeface="SBL Hebrew" pitchFamily="2" charset="-79"/>
                <a:cs typeface="SBL Hebrew" pitchFamily="2" charset="-79"/>
              </a:rPr>
              <a:t>בִּימֵ֣י שָׁא֔וּל זָקֵ֖ן בָּ֥א בַאֲנָשִֽׁים׃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וַיֵּ֨לְכ֜וּ שְׁלֹ֤שֶׁת בְּנֵֽי־יִשַׁי֙ הַגְּדֹלִ֔ים </a:t>
            </a:r>
            <a:r>
              <a:rPr lang="he-IL" sz="2800" dirty="0">
                <a:solidFill>
                  <a:srgbClr val="FF0000"/>
                </a:solidFill>
                <a:latin typeface="SBL Hebrew" pitchFamily="2" charset="-79"/>
                <a:cs typeface="SBL Hebrew" pitchFamily="2" charset="-79"/>
              </a:rPr>
              <a:t>הָלְכ֥וּ</a:t>
            </a:r>
            <a:r>
              <a:rPr lang="he-IL" sz="2800" dirty="0">
                <a:latin typeface="SBL Hebrew" pitchFamily="2" charset="-79"/>
                <a:cs typeface="SBL Hebrew" pitchFamily="2" charset="-79"/>
              </a:rPr>
              <a:t> אַחֲרֵי־שָׁא֖וּל לַמִּלְחָמָ֑ה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וְשֵׁ֣ם </a:t>
            </a:r>
            <a:r>
              <a:rPr lang="he-IL" sz="2800" dirty="0">
                <a:latin typeface="SBL Hebrew" pitchFamily="2" charset="-79"/>
                <a:cs typeface="SBL Hebrew" pitchFamily="2" charset="-79"/>
              </a:rPr>
              <a:t>׀ שְׁלֹ֣שֶׁת בָּנָ֗יו אֲשֶׁ֤ר הָלְכוּ֙ בַּמִּלְחָמָ֔ה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אֱלִיאָ֣ב </a:t>
            </a:r>
            <a:r>
              <a:rPr lang="he-IL" sz="2800" dirty="0">
                <a:latin typeface="SBL Hebrew" pitchFamily="2" charset="-79"/>
                <a:cs typeface="SBL Hebrew" pitchFamily="2" charset="-79"/>
              </a:rPr>
              <a:t>הַבְּכ֗וֹר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וּמִשְׁנֵ֙הוּ֙ </a:t>
            </a:r>
            <a:r>
              <a:rPr lang="he-IL" sz="2800" dirty="0">
                <a:latin typeface="SBL Hebrew" pitchFamily="2" charset="-79"/>
                <a:cs typeface="SBL Hebrew" pitchFamily="2" charset="-79"/>
              </a:rPr>
              <a:t>אֲבִ֣ינָדָ֔ב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וְהַשְּׁלִשִׁ֖י </a:t>
            </a:r>
            <a:r>
              <a:rPr lang="he-IL" sz="2800" dirty="0">
                <a:latin typeface="SBL Hebrew" pitchFamily="2" charset="-79"/>
                <a:cs typeface="SBL Hebrew" pitchFamily="2" charset="-79"/>
              </a:rPr>
              <a:t>שַׁמָּֽה׃ </a:t>
            </a:r>
            <a:endParaRPr lang="en-US" sz="2800" dirty="0" smtClean="0">
              <a:latin typeface="SBL Hebrew" pitchFamily="2" charset="-79"/>
              <a:cs typeface="SBL Hebrew" pitchFamily="2" charset="-79"/>
            </a:endParaRPr>
          </a:p>
        </p:txBody>
      </p:sp>
      <p:sp>
        <p:nvSpPr>
          <p:cNvPr id="8" name="TextBox 7"/>
          <p:cNvSpPr txBox="1"/>
          <p:nvPr/>
        </p:nvSpPr>
        <p:spPr>
          <a:xfrm>
            <a:off x="152400" y="257889"/>
            <a:ext cx="4661854" cy="2200602"/>
          </a:xfrm>
          <a:prstGeom prst="rect">
            <a:avLst/>
          </a:prstGeom>
          <a:noFill/>
          <a:ln w="28575">
            <a:solidFill>
              <a:schemeClr val="tx1"/>
            </a:solidFill>
          </a:ln>
        </p:spPr>
        <p:txBody>
          <a:bodyPr wrap="none" rtlCol="0">
            <a:spAutoFit/>
          </a:bodyPr>
          <a:lstStyle/>
          <a:p>
            <a:r>
              <a:rPr lang="en-US" sz="1600" dirty="0" smtClean="0"/>
              <a:t>“</a:t>
            </a:r>
            <a:r>
              <a:rPr lang="en-US" sz="1600" dirty="0" smtClean="0">
                <a:solidFill>
                  <a:srgbClr val="FF0000"/>
                </a:solidFill>
              </a:rPr>
              <a:t>Naked Qatal</a:t>
            </a:r>
            <a:r>
              <a:rPr lang="en-US" sz="1600" dirty="0" smtClean="0"/>
              <a:t>”</a:t>
            </a:r>
          </a:p>
          <a:p>
            <a:endParaRPr lang="en-US" sz="1100" dirty="0"/>
          </a:p>
          <a:p>
            <a:r>
              <a:rPr lang="en-US" sz="1100" dirty="0"/>
              <a:t>The proposal:</a:t>
            </a:r>
          </a:p>
          <a:p>
            <a:r>
              <a:rPr lang="en-US" sz="1100" dirty="0"/>
              <a:t>A qatal following a </a:t>
            </a:r>
            <a:r>
              <a:rPr lang="en-US" sz="1100" dirty="0" err="1"/>
              <a:t>wayyqitol</a:t>
            </a:r>
            <a:r>
              <a:rPr lang="en-US" sz="1100" dirty="0"/>
              <a:t>, </a:t>
            </a:r>
          </a:p>
          <a:p>
            <a:r>
              <a:rPr lang="en-US" sz="1100" dirty="0"/>
              <a:t>- in historical narrative (i.e. narrator speaking, not direct speech), </a:t>
            </a:r>
          </a:p>
          <a:p>
            <a:r>
              <a:rPr lang="en-US" sz="1100" dirty="0"/>
              <a:t>- with no </a:t>
            </a:r>
            <a:r>
              <a:rPr lang="en-US" sz="1100" dirty="0" err="1"/>
              <a:t>waw</a:t>
            </a:r>
            <a:r>
              <a:rPr lang="en-US" sz="1100" dirty="0"/>
              <a:t> before the qatal </a:t>
            </a:r>
          </a:p>
          <a:p>
            <a:r>
              <a:rPr lang="en-US" sz="1100" dirty="0"/>
              <a:t>- and no fronted “X” component, </a:t>
            </a:r>
          </a:p>
          <a:p>
            <a:r>
              <a:rPr lang="en-US" sz="1100" b="1" dirty="0"/>
              <a:t>restates</a:t>
            </a:r>
            <a:r>
              <a:rPr lang="en-US" sz="1100" dirty="0"/>
              <a:t> or </a:t>
            </a:r>
            <a:r>
              <a:rPr lang="en-US" sz="1100" b="1" dirty="0"/>
              <a:t>expands</a:t>
            </a:r>
            <a:r>
              <a:rPr lang="en-US" sz="1100" dirty="0"/>
              <a:t> on the action described by the wayyiqtol</a:t>
            </a:r>
            <a:r>
              <a:rPr lang="en-US" sz="1100" dirty="0" smtClean="0"/>
              <a:t>.</a:t>
            </a:r>
          </a:p>
          <a:p>
            <a:endParaRPr lang="en-US" sz="1100" dirty="0" smtClean="0"/>
          </a:p>
          <a:p>
            <a:r>
              <a:rPr lang="en-US" sz="1100" dirty="0" smtClean="0"/>
              <a:t>7 other examples in HB</a:t>
            </a:r>
          </a:p>
          <a:p>
            <a:r>
              <a:rPr lang="en-US" sz="1100" dirty="0" smtClean="0"/>
              <a:t>See</a:t>
            </a:r>
            <a:endParaRPr lang="en-US" sz="1100" dirty="0"/>
          </a:p>
          <a:p>
            <a:r>
              <a:rPr lang="en-US" sz="1100" dirty="0" smtClean="0"/>
              <a:t>http</a:t>
            </a:r>
            <a:r>
              <a:rPr lang="en-US" sz="1100" dirty="0"/>
              <a:t>://biblicalhumanities.org/bhebrew/viewtopic.php?f=6&amp;t=744&amp;hilit=grebe</a:t>
            </a:r>
            <a:endParaRPr lang="en-CA" sz="1100" dirty="0"/>
          </a:p>
        </p:txBody>
      </p:sp>
      <p:sp>
        <p:nvSpPr>
          <p:cNvPr id="9" name="Freeform 8"/>
          <p:cNvSpPr/>
          <p:nvPr/>
        </p:nvSpPr>
        <p:spPr>
          <a:xfrm>
            <a:off x="609600" y="2458491"/>
            <a:ext cx="3807110" cy="1351509"/>
          </a:xfrm>
          <a:custGeom>
            <a:avLst/>
            <a:gdLst>
              <a:gd name="connsiteX0" fmla="*/ 11096 w 3623429"/>
              <a:gd name="connsiteY0" fmla="*/ 0 h 1557196"/>
              <a:gd name="connsiteX1" fmla="*/ 128791 w 3623429"/>
              <a:gd name="connsiteY1" fmla="*/ 624689 h 1557196"/>
              <a:gd name="connsiteX2" fmla="*/ 925496 w 3623429"/>
              <a:gd name="connsiteY2" fmla="*/ 1004935 h 1557196"/>
              <a:gd name="connsiteX3" fmla="*/ 3098328 w 3623429"/>
              <a:gd name="connsiteY3" fmla="*/ 1285592 h 1557196"/>
              <a:gd name="connsiteX4" fmla="*/ 3623429 w 3623429"/>
              <a:gd name="connsiteY4" fmla="*/ 1557196 h 15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429" h="1557196">
                <a:moveTo>
                  <a:pt x="11096" y="0"/>
                </a:moveTo>
                <a:cubicBezTo>
                  <a:pt x="-6257" y="228600"/>
                  <a:pt x="-23609" y="457200"/>
                  <a:pt x="128791" y="624689"/>
                </a:cubicBezTo>
                <a:cubicBezTo>
                  <a:pt x="281191" y="792178"/>
                  <a:pt x="430573" y="894785"/>
                  <a:pt x="925496" y="1004935"/>
                </a:cubicBezTo>
                <a:cubicBezTo>
                  <a:pt x="1420419" y="1115085"/>
                  <a:pt x="2648673" y="1193549"/>
                  <a:pt x="3098328" y="1285592"/>
                </a:cubicBezTo>
                <a:cubicBezTo>
                  <a:pt x="3547983" y="1377635"/>
                  <a:pt x="3585706" y="1467415"/>
                  <a:pt x="3623429" y="1557196"/>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9493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17:14-17</a:t>
            </a:r>
            <a:endParaRPr lang="en-US" sz="1400" dirty="0"/>
          </a:p>
        </p:txBody>
      </p:sp>
      <p:sp>
        <p:nvSpPr>
          <p:cNvPr id="3" name="Content Placeholder 2"/>
          <p:cNvSpPr>
            <a:spLocks noGrp="1"/>
          </p:cNvSpPr>
          <p:nvPr>
            <p:ph idx="1"/>
          </p:nvPr>
        </p:nvSpPr>
        <p:spPr>
          <a:xfrm>
            <a:off x="457200" y="685800"/>
            <a:ext cx="8229600" cy="6019800"/>
          </a:xfrm>
        </p:spPr>
        <p:txBody>
          <a:bodyPr>
            <a:normAutofit lnSpcReduction="10000"/>
          </a:bodyPr>
          <a:lstStyle/>
          <a:p>
            <a:pPr marL="0" indent="0" algn="r" defTabSz="457200" rtl="1">
              <a:buNone/>
            </a:pPr>
            <a:r>
              <a:rPr lang="en-US" sz="2800" dirty="0" smtClean="0">
                <a:latin typeface="SBL Hebrew" pitchFamily="2" charset="-79"/>
                <a:cs typeface="SBL Hebrew" pitchFamily="2" charset="-79"/>
              </a:rPr>
              <a:t>	</a:t>
            </a:r>
            <a:r>
              <a:rPr lang="he-IL" sz="2800" dirty="0" smtClean="0">
                <a:latin typeface="SBL Hebrew" pitchFamily="2" charset="-79"/>
                <a:cs typeface="SBL Hebrew" pitchFamily="2" charset="-79"/>
              </a:rPr>
              <a:t>וְדָוִ֖ד </a:t>
            </a:r>
            <a:r>
              <a:rPr lang="he-IL" sz="2800" dirty="0">
                <a:latin typeface="SBL Hebrew" pitchFamily="2" charset="-79"/>
                <a:cs typeface="SBL Hebrew" pitchFamily="2" charset="-79"/>
              </a:rPr>
              <a:t>ה֣וּא הַקָּטָ֑ן </a:t>
            </a:r>
            <a:endParaRPr lang="en-US" sz="2800" dirty="0" smtClean="0">
              <a:latin typeface="SBL Hebrew" pitchFamily="2" charset="-79"/>
              <a:cs typeface="SBL Hebrew" pitchFamily="2" charset="-79"/>
            </a:endParaRPr>
          </a:p>
          <a:p>
            <a:pPr marL="0" indent="0" algn="r" defTabSz="457200" rtl="1">
              <a:buNone/>
            </a:pPr>
            <a:r>
              <a:rPr lang="en-US" sz="2800" dirty="0">
                <a:latin typeface="SBL Hebrew" pitchFamily="2" charset="-79"/>
                <a:cs typeface="SBL Hebrew" pitchFamily="2" charset="-79"/>
              </a:rPr>
              <a:t>	</a:t>
            </a:r>
            <a:r>
              <a:rPr lang="he-IL" sz="2800" dirty="0" smtClean="0">
                <a:latin typeface="SBL Hebrew" pitchFamily="2" charset="-79"/>
                <a:cs typeface="SBL Hebrew" pitchFamily="2" charset="-79"/>
              </a:rPr>
              <a:t>וּשְׁלֹשָׁה֙ </a:t>
            </a:r>
            <a:r>
              <a:rPr lang="he-IL" sz="2800" dirty="0">
                <a:latin typeface="SBL Hebrew" pitchFamily="2" charset="-79"/>
                <a:cs typeface="SBL Hebrew" pitchFamily="2" charset="-79"/>
              </a:rPr>
              <a:t>הַגְּדֹלִ֔ים הָלְכ֖וּ אַחֲרֵ֥י שָׁאֽוּל׃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וְדָוִ֛ד </a:t>
            </a:r>
            <a:r>
              <a:rPr lang="he-IL" sz="2800" dirty="0">
                <a:latin typeface="SBL Hebrew" pitchFamily="2" charset="-79"/>
                <a:cs typeface="SBL Hebrew" pitchFamily="2" charset="-79"/>
              </a:rPr>
              <a:t>הֹלֵ֥ךְ וָשָׁ֖ב מֵעַ֣ל שָׁא֑וּל לִרְע֛וֹת אֶת־צֹ֥אן אָבִ֖יו בֵּֽית־לָֽחֶם׃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וַיִּגַּ֥שׁ </a:t>
            </a:r>
            <a:r>
              <a:rPr lang="he-IL" sz="2800" dirty="0">
                <a:latin typeface="SBL Hebrew" pitchFamily="2" charset="-79"/>
                <a:cs typeface="SBL Hebrew" pitchFamily="2" charset="-79"/>
              </a:rPr>
              <a:t>הַפְּלִשְׁתִּ֖י הַשְׁכֵּ֣ם וְהַעֲרֵ֑ב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וַיִּתְיַצֵּ֖ב </a:t>
            </a:r>
            <a:r>
              <a:rPr lang="he-IL" sz="2800" dirty="0">
                <a:latin typeface="SBL Hebrew" pitchFamily="2" charset="-79"/>
                <a:cs typeface="SBL Hebrew" pitchFamily="2" charset="-79"/>
              </a:rPr>
              <a:t>אַרְבָּעִ֥ים יֽוֹם׃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וַיֹּ֨אמֶר יִשַׁ֜י לְדָוִ֣ד בְּנ֗וֹ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קַח־נָ֤א </a:t>
            </a:r>
            <a:r>
              <a:rPr lang="he-IL" sz="2800" dirty="0">
                <a:latin typeface="SBL Hebrew" pitchFamily="2" charset="-79"/>
                <a:cs typeface="SBL Hebrew" pitchFamily="2" charset="-79"/>
              </a:rPr>
              <a:t>לְאַחֶ֙יךָ֙ אֵיפַ֤ת הַקָּלִיא֙ הַזֶּ֔ה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וַעֲשָׂרָ֥ה </a:t>
            </a:r>
            <a:r>
              <a:rPr lang="he-IL" sz="2800" dirty="0">
                <a:latin typeface="SBL Hebrew" pitchFamily="2" charset="-79"/>
                <a:cs typeface="SBL Hebrew" pitchFamily="2" charset="-79"/>
              </a:rPr>
              <a:t>לֶ֖חֶם הַזֶּ֑ה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	וְהָרֵ֥ץ </a:t>
            </a:r>
            <a:r>
              <a:rPr lang="he-IL" sz="2800" dirty="0">
                <a:latin typeface="SBL Hebrew" pitchFamily="2" charset="-79"/>
                <a:cs typeface="SBL Hebrew" pitchFamily="2" charset="-79"/>
              </a:rPr>
              <a:t>הַֽמַּחֲנֶ֖ה לְאַחֶֽיךָ׃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2692334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pPr algn="r"/>
            <a:r>
              <a:rPr lang="en-US" sz="1400" dirty="0" smtClean="0"/>
              <a:t>1 Samuel 17:18-20</a:t>
            </a:r>
            <a:endParaRPr lang="en-US" sz="1400" dirty="0"/>
          </a:p>
        </p:txBody>
      </p:sp>
      <p:sp>
        <p:nvSpPr>
          <p:cNvPr id="3" name="Content Placeholder 2"/>
          <p:cNvSpPr>
            <a:spLocks noGrp="1"/>
          </p:cNvSpPr>
          <p:nvPr>
            <p:ph idx="1"/>
          </p:nvPr>
        </p:nvSpPr>
        <p:spPr>
          <a:xfrm>
            <a:off x="76200" y="685800"/>
            <a:ext cx="8915400" cy="6019800"/>
          </a:xfrm>
        </p:spPr>
        <p:txBody>
          <a:bodyPr>
            <a:normAutofit/>
          </a:bodyPr>
          <a:lstStyle/>
          <a:p>
            <a:pPr marL="0" indent="0" algn="r" defTabSz="457200" rtl="1">
              <a:buNone/>
            </a:pPr>
            <a:r>
              <a:rPr lang="he-IL" sz="2800" dirty="0" smtClean="0">
                <a:latin typeface="SBL Hebrew" pitchFamily="2" charset="-79"/>
                <a:cs typeface="SBL Hebrew" pitchFamily="2" charset="-79"/>
              </a:rPr>
              <a:t>	וְ֠אֵת </a:t>
            </a:r>
            <a:r>
              <a:rPr lang="he-IL" sz="2800" dirty="0">
                <a:latin typeface="SBL Hebrew" pitchFamily="2" charset="-79"/>
                <a:cs typeface="SBL Hebrew" pitchFamily="2" charset="-79"/>
              </a:rPr>
              <a:t>עֲשֶׂ֜רֶת חֲרִצֵ֤י הֶֽחָלָב֙ הָאֵ֔לֶּה תָּבִ֖יא לְשַׂר־הָאָ֑לֶף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וְאֶת־אַחֶ֙יךָ֙ </a:t>
            </a:r>
            <a:r>
              <a:rPr lang="he-IL" sz="2800" dirty="0">
                <a:latin typeface="SBL Hebrew" pitchFamily="2" charset="-79"/>
                <a:cs typeface="SBL Hebrew" pitchFamily="2" charset="-79"/>
              </a:rPr>
              <a:t>תִּפְקֹ֣ד לְשָׁל֔וֹם וְאֶת־עֲרֻבָּתָ֖ם תִּקָּֽח׃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	וְשָׁא֤וּל </a:t>
            </a:r>
            <a:r>
              <a:rPr lang="he-IL" sz="2800" dirty="0">
                <a:latin typeface="SBL Hebrew" pitchFamily="2" charset="-79"/>
                <a:cs typeface="SBL Hebrew" pitchFamily="2" charset="-79"/>
              </a:rPr>
              <a:t>וְהֵ֙מָּה֙ וְכָל־אִ֣ישׁ יִשְׂרָאֵ֔ל בְּעֵ֖מֶק הָֽאֵלָ֑ה נִלְחָמִ֖ים עִם־פְּלִשְׁתִּֽים׃ </a:t>
            </a:r>
            <a:endParaRPr lang="he-IL" sz="2800" dirty="0" smtClean="0">
              <a:latin typeface="SBL Hebrew" pitchFamily="2" charset="-79"/>
              <a:cs typeface="SBL Hebrew" pitchFamily="2" charset="-79"/>
            </a:endParaRPr>
          </a:p>
          <a:p>
            <a:pPr marL="0" indent="0" algn="r" defTabSz="457200" rtl="1">
              <a:buNone/>
            </a:pPr>
            <a:endParaRPr lang="he-IL" sz="2800" dirty="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וַיַּשְׁכֵּ֨ם דָּוִ֜ד בַּבֹּ֗קֶר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וַיִּטֹּ֤שׁ </a:t>
            </a:r>
            <a:r>
              <a:rPr lang="he-IL" sz="2800" dirty="0">
                <a:latin typeface="SBL Hebrew" pitchFamily="2" charset="-79"/>
                <a:cs typeface="SBL Hebrew" pitchFamily="2" charset="-79"/>
              </a:rPr>
              <a:t>אֶת־הַצֹּאן֙ עַל־שֹׁמֵ֔ר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וַיִּשָּׂ֣א </a:t>
            </a:r>
            <a:r>
              <a:rPr lang="he-IL" sz="2800" dirty="0">
                <a:latin typeface="SBL Hebrew" pitchFamily="2" charset="-79"/>
                <a:cs typeface="SBL Hebrew" pitchFamily="2" charset="-79"/>
              </a:rPr>
              <a:t>וַיֵּ֔לֶךְ כַּאֲשֶׁ֥ר צִוָּ֖הוּ יִשָׁ֑י </a:t>
            </a:r>
            <a:endParaRPr lang="he-IL" sz="2800" dirty="0" smtClean="0">
              <a:latin typeface="SBL Hebrew" pitchFamily="2" charset="-79"/>
              <a:cs typeface="SBL Hebrew" pitchFamily="2" charset="-79"/>
            </a:endParaRPr>
          </a:p>
          <a:p>
            <a:pPr marL="0" indent="0" algn="r" defTabSz="457200" rtl="1">
              <a:buNone/>
            </a:pPr>
            <a:r>
              <a:rPr lang="he-IL" sz="2800" dirty="0" smtClean="0">
                <a:latin typeface="SBL Hebrew" pitchFamily="2" charset="-79"/>
                <a:cs typeface="SBL Hebrew" pitchFamily="2" charset="-79"/>
              </a:rPr>
              <a:t>וַיָּבֹא֙ </a:t>
            </a:r>
            <a:r>
              <a:rPr lang="he-IL" sz="2800" dirty="0">
                <a:latin typeface="SBL Hebrew" pitchFamily="2" charset="-79"/>
                <a:cs typeface="SBL Hebrew" pitchFamily="2" charset="-79"/>
              </a:rPr>
              <a:t>הַמַּעְגָּ֔לָה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וְהַחַ֗יִל </a:t>
            </a:r>
            <a:r>
              <a:rPr lang="he-IL" sz="2800" dirty="0">
                <a:latin typeface="SBL Hebrew" pitchFamily="2" charset="-79"/>
                <a:cs typeface="SBL Hebrew" pitchFamily="2" charset="-79"/>
              </a:rPr>
              <a:t>הַיֹּצֵא֙ אֶל־הַמַּ֣עֲרָכָ֔ה </a:t>
            </a:r>
            <a:endParaRPr lang="he-IL" sz="2800" dirty="0" smtClean="0">
              <a:latin typeface="SBL Hebrew" pitchFamily="2" charset="-79"/>
              <a:cs typeface="SBL Hebrew" pitchFamily="2" charset="-79"/>
            </a:endParaRPr>
          </a:p>
          <a:p>
            <a:pPr marL="0" indent="0" algn="r" defTabSz="457200" rtl="1">
              <a:buNone/>
            </a:pPr>
            <a:r>
              <a:rPr lang="he-IL" sz="2800" dirty="0">
                <a:latin typeface="SBL Hebrew" pitchFamily="2" charset="-79"/>
                <a:cs typeface="SBL Hebrew" pitchFamily="2" charset="-79"/>
              </a:rPr>
              <a:t>	</a:t>
            </a:r>
            <a:r>
              <a:rPr lang="he-IL" sz="2800" dirty="0" smtClean="0">
                <a:latin typeface="SBL Hebrew" pitchFamily="2" charset="-79"/>
                <a:cs typeface="SBL Hebrew" pitchFamily="2" charset="-79"/>
              </a:rPr>
              <a:t>וְהֵרֵ֖עוּ </a:t>
            </a:r>
            <a:r>
              <a:rPr lang="he-IL" sz="2800" dirty="0">
                <a:latin typeface="SBL Hebrew" pitchFamily="2" charset="-79"/>
                <a:cs typeface="SBL Hebrew" pitchFamily="2" charset="-79"/>
              </a:rPr>
              <a:t>בַּמִּלְחָמָֽה׃ </a:t>
            </a:r>
            <a:endParaRPr lang="en-US" sz="2800" dirty="0" smtClean="0">
              <a:latin typeface="SBL Hebrew" pitchFamily="2" charset="-79"/>
              <a:cs typeface="SBL Hebrew" pitchFamily="2" charset="-79"/>
            </a:endParaRPr>
          </a:p>
        </p:txBody>
      </p:sp>
    </p:spTree>
    <p:extLst>
      <p:ext uri="{BB962C8B-B14F-4D97-AF65-F5344CB8AC3E}">
        <p14:creationId xmlns:p14="http://schemas.microsoft.com/office/powerpoint/2010/main" val="983241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5238</TotalTime>
  <Words>2224</Words>
  <Application>Microsoft Office PowerPoint</Application>
  <PresentationFormat>On-screen Show (4:3)</PresentationFormat>
  <Paragraphs>623</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1 Samuel 17:1-3</vt:lpstr>
      <vt:lpstr>1 Samuel 17:4-7</vt:lpstr>
      <vt:lpstr>1 Samuel 17:8-9</vt:lpstr>
      <vt:lpstr>1 Samuel 17:10-11</vt:lpstr>
      <vt:lpstr>1 Samuel 17:12-13</vt:lpstr>
      <vt:lpstr>1 Samuel 17:12-13</vt:lpstr>
      <vt:lpstr>1 Samuel 17:14-17</vt:lpstr>
      <vt:lpstr>1 Samuel 17:18-20</vt:lpstr>
      <vt:lpstr>1 Samuel 17:21-23</vt:lpstr>
      <vt:lpstr>1 Samuel 17:24-25</vt:lpstr>
      <vt:lpstr>1 Samuel 17:26-27</vt:lpstr>
      <vt:lpstr>1 Samuel 17:28-29</vt:lpstr>
      <vt:lpstr>1 Samuel 17:28-29</vt:lpstr>
      <vt:lpstr>1 Samuel 17:28</vt:lpstr>
      <vt:lpstr>1 Samuel 17:30-32</vt:lpstr>
      <vt:lpstr>1 Samuel 17:33-35</vt:lpstr>
      <vt:lpstr>1 Samuel 17:33-35</vt:lpstr>
      <vt:lpstr>1 Samuel 17:36-37</vt:lpstr>
      <vt:lpstr>1 Samuel 17:33-35</vt:lpstr>
      <vt:lpstr>1 Samuel 17:36-37</vt:lpstr>
      <vt:lpstr>1 Samuel 17:38-39</vt:lpstr>
      <vt:lpstr>1 Samuel 17:38-39</vt:lpstr>
      <vt:lpstr>1 Samuel 17:40-42</vt:lpstr>
      <vt:lpstr>1 Samuel 17:43-45</vt:lpstr>
      <vt:lpstr>1 Samuel 17:46-47</vt:lpstr>
      <vt:lpstr>1 Samuel 17:48-49</vt:lpstr>
      <vt:lpstr>1 Samuel 17:50-51</vt:lpstr>
      <vt:lpstr>1 Samuel 17:52-54</vt:lpstr>
      <vt:lpstr>1 Samuel 17:55-56</vt:lpstr>
      <vt:lpstr>1 Samuel 17:55-56</vt:lpstr>
      <vt:lpstr>1 Samuel 17:55-56</vt:lpstr>
      <vt:lpstr>1 Samuel 17:55-56</vt:lpstr>
      <vt:lpstr>1 Samuel 17:55-56</vt:lpstr>
      <vt:lpstr>1 Samuel 17:55-56</vt:lpstr>
      <vt:lpstr>1 Samuel 17:55-56</vt:lpstr>
      <vt:lpstr>1 Samuel 17:55-56</vt:lpstr>
      <vt:lpstr>1 Samuel 17:57-58</vt:lpstr>
      <vt:lpstr>1 Samuel 17:57-58</vt:lpstr>
      <vt:lpstr>1 Samuel 18:1-3</vt:lpstr>
      <vt:lpstr>1 Samuel 18:4-5</vt:lpstr>
      <vt:lpstr>1 Samuel 18:4-5</vt:lpstr>
      <vt:lpstr>1 Samuel 18:6-7</vt:lpstr>
      <vt:lpstr>PowerPoint Presentation</vt:lpstr>
      <vt:lpstr>1 Samuel 18:8-9</vt:lpstr>
      <vt:lpstr>1 Samuel 18:8-9</vt:lpstr>
      <vt:lpstr>1 Samuel 18:8-9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Samuel 1</dc:title>
  <dc:creator>Charles Grebe</dc:creator>
  <cp:lastModifiedBy>Carlos</cp:lastModifiedBy>
  <cp:revision>364</cp:revision>
  <dcterms:created xsi:type="dcterms:W3CDTF">2006-08-16T00:00:00Z</dcterms:created>
  <dcterms:modified xsi:type="dcterms:W3CDTF">2016-04-22T11:14:15Z</dcterms:modified>
</cp:coreProperties>
</file>