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9"/>
  </p:notesMasterIdLst>
  <p:sldIdLst>
    <p:sldId id="287" r:id="rId2"/>
    <p:sldId id="291" r:id="rId3"/>
    <p:sldId id="292" r:id="rId4"/>
    <p:sldId id="293" r:id="rId5"/>
    <p:sldId id="294" r:id="rId6"/>
    <p:sldId id="307" r:id="rId7"/>
    <p:sldId id="312" r:id="rId8"/>
    <p:sldId id="309" r:id="rId9"/>
    <p:sldId id="313" r:id="rId10"/>
    <p:sldId id="314" r:id="rId11"/>
    <p:sldId id="315" r:id="rId12"/>
    <p:sldId id="319" r:id="rId13"/>
    <p:sldId id="320" r:id="rId14"/>
    <p:sldId id="321" r:id="rId15"/>
    <p:sldId id="322" r:id="rId16"/>
    <p:sldId id="325" r:id="rId17"/>
    <p:sldId id="323" r:id="rId18"/>
    <p:sldId id="326" r:id="rId19"/>
    <p:sldId id="327" r:id="rId20"/>
    <p:sldId id="328" r:id="rId21"/>
    <p:sldId id="329" r:id="rId22"/>
    <p:sldId id="330" r:id="rId23"/>
    <p:sldId id="331" r:id="rId24"/>
    <p:sldId id="332" r:id="rId25"/>
    <p:sldId id="333" r:id="rId26"/>
    <p:sldId id="338" r:id="rId27"/>
    <p:sldId id="337" r:id="rId28"/>
    <p:sldId id="336" r:id="rId29"/>
    <p:sldId id="339" r:id="rId30"/>
    <p:sldId id="340" r:id="rId31"/>
    <p:sldId id="341" r:id="rId32"/>
    <p:sldId id="343" r:id="rId33"/>
    <p:sldId id="342" r:id="rId34"/>
    <p:sldId id="344" r:id="rId35"/>
    <p:sldId id="345" r:id="rId36"/>
    <p:sldId id="347" r:id="rId37"/>
    <p:sldId id="349" r:id="rId38"/>
    <p:sldId id="350" r:id="rId39"/>
    <p:sldId id="351" r:id="rId40"/>
    <p:sldId id="352" r:id="rId41"/>
    <p:sldId id="353" r:id="rId42"/>
    <p:sldId id="354" r:id="rId43"/>
    <p:sldId id="358" r:id="rId44"/>
    <p:sldId id="355" r:id="rId45"/>
    <p:sldId id="359" r:id="rId46"/>
    <p:sldId id="356" r:id="rId47"/>
    <p:sldId id="357" r:id="rId48"/>
    <p:sldId id="360" r:id="rId49"/>
    <p:sldId id="361" r:id="rId50"/>
    <p:sldId id="362" r:id="rId51"/>
    <p:sldId id="363" r:id="rId52"/>
    <p:sldId id="364" r:id="rId53"/>
    <p:sldId id="365" r:id="rId54"/>
    <p:sldId id="366" r:id="rId55"/>
    <p:sldId id="367" r:id="rId56"/>
    <p:sldId id="368" r:id="rId57"/>
    <p:sldId id="369" r:id="rId5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FF"/>
    <a:srgbClr val="008000"/>
    <a:srgbClr val="FF0066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570" autoAdjust="0"/>
  </p:normalViewPr>
  <p:slideViewPr>
    <p:cSldViewPr>
      <p:cViewPr varScale="1">
        <p:scale>
          <a:sx n="98" d="100"/>
          <a:sy n="98" d="100"/>
        </p:scale>
        <p:origin x="-108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610378-4DCA-47DF-8076-C529ACDFBB54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8F8993-2BD4-460C-8981-073F9878E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618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My Documents\HebrewCourseBriercrestFirstYear2014\_lessons\Rocine Readings\pics\Abraham 320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3825" y="279400"/>
            <a:ext cx="6356350" cy="566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685800" y="6016625"/>
            <a:ext cx="7772400" cy="84137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</a:rPr>
              <a:t>Genesis 22:1-19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3818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6394231" y="381000"/>
            <a:ext cx="2673569" cy="2743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וַיְהִ֗י אַחַר֙ הַדְּבָרִ֣ים הָאֵ֔לֶּה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וְהָ֣אֱלֹהִ֔ים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נִסָּ֖ה אֶת־אַבְרָהָ֑ם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וַיֹּ֣אמֶר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אֵלָ֔יו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אַבְרָהָ֖ם </a:t>
            </a: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וַיֹּ֥אמֶר </a:t>
            </a: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הִנֵּֽנִי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וַיֹּ֡אמֶר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קַח־נָ֠א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אֶת־בִּנְךָ֨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1089025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		אֶת־יְחִֽידְךָ֤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אֲשֶׁר־אָהַ֙בְתָּ֙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1089025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	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אֶת־יִצְחָ֔ק </a:t>
            </a: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וְלֶךְ־לְךָ֔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אֶל־אֶ֖רֶץ הַמֹּרִיָּ֑ה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וְהַעֲלֵ֤הוּ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שָׁם֙ לְעֹלָ֔ה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	עַ֚ל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אַחַ֣ד הֶֽהָרִ֔ים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אֲשֶׁ֖ר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אֹמַ֥ר אֵלֶֽיךָ׃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89356" y="381000"/>
            <a:ext cx="1763844" cy="2743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וַיַּשְׁכֵּ֨ם אַבְרָהָ֜ם בַּבֹּ֗קֶר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וַֽיַּחֲבֹשׁ֙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אֶת־חֲמֹר֔וֹ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וַיִּקַּ֞ח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אֶת־שְׁנֵ֤י נְעָרָיו֙ אִתּ֔וֹ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515938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	וְאֵ֖ת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יִצְחָ֣ק בְּנ֑וֹ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וַיְבַקַּע֙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עֲצֵ֣י עֹלָ֔ה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וַיָּ֣קָם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וַיֵּ֔לֶךְ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אֶל־הַמָּק֖וֹם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אֲשֶׁר־אָֽמַר־ל֥וֹ הָאֱלֹהִֽים׃ </a:t>
            </a:r>
            <a:endParaRPr lang="en-US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endParaRPr lang="en-US" sz="1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075357" y="3429000"/>
            <a:ext cx="1992443" cy="26670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בַּיּ֣וֹם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הַשְּׁלִישִׁ֗י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וַיִּשָּׂ֨א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אַבְרָהָ֧ם אֶת־עֵינָ֛יו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וַיַּ֥רְא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אֶת־הַמָּק֖וֹם מֵרָחֹֽק׃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וַיֹּ֨אמֶר אַבְרָהָ֜ם אֶל־נְעָרָ֗יו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שְׁבוּ־לָכֶ֥ם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פֹּה֙ עִֽם־הַחֲמ֔וֹר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וַאֲנִ֣י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וְהַנַּ֔עַר נֵלְכָ֖ה עַד־כֹּ֑ה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וְנִֽשְׁתַּחֲוֶ֖ה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וְנָשׁ֥וּבָה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אֲלֵיכֶֽם׃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וַיִּקַּ֨ח אַבְרָהָ֜ם אֶת־עֲצֵ֣י הָעֹלָ֗ה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וַיָּ֙שֶׂם֙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עַל־יִצְחָ֣ק בְּנ֔וֹ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וַיִּקַּ֣ח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בְּיָד֔וֹ אֶת־הָאֵ֖שׁ וְאֶת־הַֽמַּאֲכֶ֑לֶת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וַיֵּלְכ֥וּ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שְׁנֵיהֶ֖ם יַחְדָּֽו׃ 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648200" y="3429000"/>
            <a:ext cx="2209800" cy="26670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וַיֹּ֨אמֶר יִצְחָ֜ק אֶל־אַבְרָהָ֤ם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אָבִיו֙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וַיֹּ֣אמֶר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אָבִ֔י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וַיֹּ֖אמֶר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הִנֶּ֣נִּֽי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בְנִ֑י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וַיֹּ֗אמֶר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הִנֵּ֤ה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הָאֵשׁ֙ וְהָ֣עֵצִ֔ים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וְאַיֵּ֥ה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הַשֶּׂ֖ה לְעֹלָֽה׃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וַיֹּ֙אמֶר֙ אַבְרָהָ֔ם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אֱלֹהִ֞ים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יִרְאֶה־לּ֥וֹ הַשֶּׂ֛ה לְעֹלָ֖ה בְּנִ֑י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וַיֵּלְכ֥וּ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שְׁנֵיהֶ֖ם יַחְדָּֽו׃ </a:t>
            </a:r>
            <a:endParaRPr lang="en-US" sz="1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372876" y="381000"/>
            <a:ext cx="2095500" cy="2743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וַיָּבֹ֗אוּ אֶֽל־הַמָּקוֹם֮ אֲשֶׁ֣ר אָֽמַר־ל֣וֹ הָאֱלֹהִים֒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וַיִּ֨בֶן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שָׁ֤ם אַבְרָהָם֙ אֶת־הַמִּזְבֵּ֔חַ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וַֽיַּעֲרֹ֖ךְ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אֶת־הָעֵצִ֑ים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וַֽיַּעֲקֹד֙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אֶת־יִצְחָ֣ק בְּנ֔וֹ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וַיָּ֤שֶׂם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אֹתוֹ֙ עַל־הַמִּזְבֵּ֔חַ מִמַּ֖עַל לָעֵצִֽים׃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וַיִּשְׁלַ֤ח אַבְרָהָם֙ אֶת־יָד֔וֹ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וַיִּקַּ֖ח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אֶת־הַֽמַּאֲכֶ֑לֶת לִשְׁחֹ֖ט אֶת־בְּנֽוֹ׃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וַיִּקְרָ֨א אֵלָ֜יו מַלְאַ֤ךְ יְהוָה֙ מִן־הַשָּׁמַ֔יִם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וַיֹּ֖אמֶר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אַבְרָהָ֣ם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׀ אַבְרָהָ֑ם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וַיֹּ֖אמֶר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הִנֵּֽנִי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׃ 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7699" y="381000"/>
            <a:ext cx="2324100" cy="2743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וַיֹּ֗אמֶר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אַל־תִּשְׁלַ֤ח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יָֽדְךָ֙ אֶל־הַנַּ֔עַר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וְאַל־תַּ֥עַשׂ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ל֖וֹ מְא֑וּמָּה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כִּ֣י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׀ עַתָּ֣ה יָדַ֗עְתִּי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כִּֽי־יְרֵ֤א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אֱלֹהִים֙ אַ֔תָּה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וְלֹ֥א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חָשַׂ֛כְתָּ אֶת־בִּנְךָ֥ אֶת־יְחִידְךָ֖ מִמֶּֽנִּי׃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וַיִּשָּׂ֨א אַבְרָהָ֜ם אֶת־עֵינָ֗יו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וַיַּרְא֙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וְהִנֵּה־אַ֔יִל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אַחַ֕ר נֶאֱחַ֥ז בַּסְּבַ֖ךְ בְּקַרְנָ֑יו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וַיֵּ֤לֶךְ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אַבְרָהָם֙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וַיִּקַּ֣ח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אֶת־הָאַ֔יִל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וַיַּעֲלֵ֥הוּ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לְעֹלָ֖ה תַּ֥חַת בְּנֽוֹ׃ </a:t>
            </a:r>
            <a:endParaRPr lang="en-US" sz="1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82176" y="3429000"/>
            <a:ext cx="3886200" cy="34290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וַיִּקְרָ֧א אַבְרָהָ֛ם שֵֽׁם־הַמָּק֥וֹם הַה֖וּא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יְהוָ֣ה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׀ יִרְאֶ֑ה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אֲשֶׁר֙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יֵאָמֵ֣ר הַיּ֔וֹם בְּהַ֥ר יְהוָ֖ה יֵרָאֶֽה׃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וַיִּקְרָ֛א מַלְאַ֥ךְ יְהוָ֖ה אֶל־אַבְרָהָ֑ם שֵׁנִ֖ית מִן־הַשָּׁמָֽיִם׃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וַיֹּ֕אמֶר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בִּ֥י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נִשְׁבַּ֖עְתִּי נְאֻם־יְהוָ֑ה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כִּ֗י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יַ֚עַן אֲשֶׁ֤ר עָשִׂ֙יתָ֙ אֶת־הַדָּבָ֣ר הַזֶּ֔ה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וְלֹ֥א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חָשַׂ֖כְתָּ אֶת־בִּנְךָ֥ אֶת־יְחִידֶֽךָ׃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כִּֽי־בָרֵ֣ךְ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אֲבָרֶכְךָ֗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וְהַרְבָּ֨ה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אַרְבֶּ֤ה אֶֽת־זַרְעֲךָ֙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כְּכוֹכְבֵ֣י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הַשָּׁמַ֔יִם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וְכַח֕וֹל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אֲשֶׁ֖ר עַל־שְׂפַ֣ת הַיָּ֑ם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וְיִרַ֣שׁ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זַרְעֲךָ֔ אֵ֖ת שַׁ֥עַר אֹיְבָֽיו׃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וְהִתְבָּרֲכ֣וּ בְזַרְעֲךָ֔ כֹּ֖ל גּוֹיֵ֣י הָאָ֑רֶץ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עֵ֕קֶב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אֲשֶׁ֥ר שָׁמַ֖עְתָּ בְּקֹלִֽי׃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וַיָּ֤שָׁב אַבְרָהָם֙ אֶל־נְעָרָ֔יו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וַיָּקֻ֛מוּ וַיֵּלְכ֥וּ יַחְדָּ֖ו אֶל־בְּאֵ֣ר שָׁ֑בַע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וַיֵּ֥שֶׁב אַבְרָהָ֖ם בִּבְאֵ֥ר שָֽׁבַע׃ </a:t>
            </a:r>
            <a:endParaRPr lang="en-US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4648200" y="363379"/>
            <a:ext cx="0" cy="64700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90500" y="3200400"/>
            <a:ext cx="8763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0" y="287179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Gen 22:9-13</a:t>
            </a:r>
            <a:endParaRPr lang="en-US" sz="1000" dirty="0"/>
          </a:p>
        </p:txBody>
      </p:sp>
      <p:sp>
        <p:nvSpPr>
          <p:cNvPr id="17" name="TextBox 16"/>
          <p:cNvSpPr txBox="1"/>
          <p:nvPr/>
        </p:nvSpPr>
        <p:spPr>
          <a:xfrm>
            <a:off x="4648200" y="287179"/>
            <a:ext cx="7601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Gen 22:1-3</a:t>
            </a:r>
            <a:endParaRPr lang="en-US" sz="1000" dirty="0"/>
          </a:p>
        </p:txBody>
      </p:sp>
      <p:sp>
        <p:nvSpPr>
          <p:cNvPr id="20" name="TextBox 19"/>
          <p:cNvSpPr txBox="1"/>
          <p:nvPr/>
        </p:nvSpPr>
        <p:spPr>
          <a:xfrm>
            <a:off x="0" y="3200400"/>
            <a:ext cx="8915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Gen 22:14-19</a:t>
            </a:r>
            <a:endParaRPr lang="en-US" sz="1000" dirty="0"/>
          </a:p>
        </p:txBody>
      </p:sp>
      <p:sp>
        <p:nvSpPr>
          <p:cNvPr id="21" name="TextBox 20"/>
          <p:cNvSpPr txBox="1"/>
          <p:nvPr/>
        </p:nvSpPr>
        <p:spPr>
          <a:xfrm>
            <a:off x="4648200" y="3200400"/>
            <a:ext cx="7601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Gen 22:4-8</a:t>
            </a:r>
            <a:endParaRPr lang="en-US" sz="1000" dirty="0"/>
          </a:p>
        </p:txBody>
      </p:sp>
      <p:sp>
        <p:nvSpPr>
          <p:cNvPr id="32" name="TextBox 31"/>
          <p:cNvSpPr txBox="1"/>
          <p:nvPr/>
        </p:nvSpPr>
        <p:spPr>
          <a:xfrm>
            <a:off x="3070204" y="-1"/>
            <a:ext cx="31559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Genesis 22:1-19 The Testing of Abraham</a:t>
            </a:r>
            <a:endParaRPr lang="en-US" sz="1400" b="1" dirty="0"/>
          </a:p>
        </p:txBody>
      </p:sp>
      <p:sp>
        <p:nvSpPr>
          <p:cNvPr id="18" name="Rectangle 17"/>
          <p:cNvSpPr/>
          <p:nvPr/>
        </p:nvSpPr>
        <p:spPr>
          <a:xfrm>
            <a:off x="6629400" y="37795"/>
            <a:ext cx="1981200" cy="338554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r" defTabSz="457200" rtl="1"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600" dirty="0">
                <a:latin typeface="SBL Hebrew" pitchFamily="2" charset="-79"/>
                <a:cs typeface="SBL Hebrew" pitchFamily="2" charset="-79"/>
              </a:rPr>
              <a:t>וַיְהִ֗י אַחַר֙ הַדְּבָרִ֣ים הָאֵ֔לֶּה 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8610600" y="209943"/>
            <a:ext cx="175908" cy="171057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8721120" y="94034"/>
            <a:ext cx="33695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FF0000"/>
                </a:solidFill>
              </a:rPr>
              <a:t>v 1</a:t>
            </a:r>
            <a:endParaRPr lang="en-US" sz="1000" dirty="0">
              <a:solidFill>
                <a:srgbClr val="FF00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343401" y="1339629"/>
            <a:ext cx="4267200" cy="2308324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/>
              <a:t>This phrase marks </a:t>
            </a:r>
            <a:r>
              <a:rPr lang="en-US" dirty="0"/>
              <a:t>or </a:t>
            </a:r>
            <a:r>
              <a:rPr lang="en-US" dirty="0" smtClean="0"/>
              <a:t>signals the </a:t>
            </a:r>
            <a:r>
              <a:rPr lang="en-US" dirty="0"/>
              <a:t>beginning of a small, distinct </a:t>
            </a:r>
            <a:r>
              <a:rPr lang="en-US" dirty="0" smtClean="0"/>
              <a:t>discourse (the testing of Abraham) </a:t>
            </a:r>
            <a:r>
              <a:rPr lang="en-US" dirty="0"/>
              <a:t>in the larger Historical Narrative discourse of Abraham’s </a:t>
            </a:r>
            <a:r>
              <a:rPr lang="en-US" dirty="0" smtClean="0"/>
              <a:t>life (Genesis 12-25).</a:t>
            </a:r>
          </a:p>
          <a:p>
            <a:endParaRPr lang="en-US" dirty="0" smtClean="0"/>
          </a:p>
          <a:p>
            <a:r>
              <a:rPr lang="en-US" dirty="0" smtClean="0"/>
              <a:t>Discourses </a:t>
            </a:r>
            <a:r>
              <a:rPr lang="en-US" dirty="0"/>
              <a:t>are often arranged in a hierarchy in which one large discourse is made of several smaller, embedded </a:t>
            </a:r>
            <a:r>
              <a:rPr lang="en-US" dirty="0" smtClean="0"/>
              <a:t>discourses.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7075357" y="533400"/>
            <a:ext cx="0" cy="80622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82892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6394231" y="381000"/>
            <a:ext cx="2673569" cy="2743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וַיְהִ֗י אַחַר֙ הַדְּבָרִ֣ים הָאֵ֔לֶּה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וְהָ֣אֱלֹהִ֔ים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נִסָּ֖ה אֶת־אַבְרָהָ֑ם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וַיֹּ֣אמֶר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אֵלָ֔יו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אַבְרָהָ֖ם </a:t>
            </a: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וַיֹּ֥אמֶר </a:t>
            </a: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הִנֵּֽנִי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וַיֹּ֡אמֶר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קַח־נָ֠א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אֶת־בִּנְךָ֨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1089025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		אֶת־יְחִֽידְךָ֤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אֲשֶׁר־אָהַ֙בְתָּ֙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1089025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	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אֶת־יִצְחָ֔ק </a:t>
            </a: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וְלֶךְ־לְךָ֔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אֶל־אֶ֖רֶץ הַמֹּרִיָּ֑ה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וְהַעֲלֵ֤הוּ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שָׁם֙ לְעֹלָ֔ה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	עַ֚ל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אַחַ֣ד הֶֽהָרִ֔ים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אֲשֶׁ֖ר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אֹמַ֥ר אֵלֶֽיךָ׃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89356" y="381000"/>
            <a:ext cx="1763844" cy="2743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וַיַּשְׁכֵּ֨ם אַבְרָהָ֜ם בַּבֹּ֗קֶר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וַֽיַּחֲבֹשׁ֙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אֶת־חֲמֹר֔וֹ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וַיִּקַּ֞ח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אֶת־שְׁנֵ֤י נְעָרָיו֙ אִתּ֔וֹ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515938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	וְאֵ֖ת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יִצְחָ֣ק בְּנ֑וֹ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וַיְבַקַּע֙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עֲצֵ֣י עֹלָ֔ה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וַיָּ֣קָם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וַיֵּ֔לֶךְ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אֶל־הַמָּק֖וֹם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אֲשֶׁר־אָֽמַר־ל֥וֹ הָאֱלֹהִֽים׃ </a:t>
            </a:r>
            <a:endParaRPr lang="en-US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endParaRPr lang="en-US" sz="1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075357" y="3429000"/>
            <a:ext cx="1992443" cy="26670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בַּיּ֣וֹם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הַשְּׁלִישִׁ֗י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וַיִּשָּׂ֨א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אַבְרָהָ֧ם אֶת־עֵינָ֛יו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וַיַּ֥רְא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אֶת־הַמָּק֖וֹם מֵרָחֹֽק׃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וַיֹּ֨אמֶר אַבְרָהָ֜ם אֶל־נְעָרָ֗יו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שְׁבוּ־לָכֶ֥ם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פֹּה֙ עִֽם־הַחֲמ֔וֹר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וַאֲנִ֣י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וְהַנַּ֔עַר נֵלְכָ֖ה עַד־כֹּ֑ה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וְנִֽשְׁתַּחֲוֶ֖ה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וְנָשׁ֥וּבָה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אֲלֵיכֶֽם׃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וַיִּקַּ֨ח אַבְרָהָ֜ם אֶת־עֲצֵ֣י הָעֹלָ֗ה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וַיָּ֙שֶׂם֙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עַל־יִצְחָ֣ק בְּנ֔וֹ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וַיִּקַּ֣ח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בְּיָד֔וֹ אֶת־הָאֵ֖שׁ וְאֶת־הַֽמַּאֲכֶ֑לֶת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וַיֵּלְכ֥וּ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שְׁנֵיהֶ֖ם יַחְדָּֽו׃ 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648200" y="3429000"/>
            <a:ext cx="2209800" cy="26670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וַיֹּ֨אמֶר יִצְחָ֜ק אֶל־אַבְרָהָ֤ם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אָבִיו֙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וַיֹּ֣אמֶר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אָבִ֔י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וַיֹּ֖אמֶר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הִנֶּ֣נִּֽי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בְנִ֑י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וַיֹּ֗אמֶר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הִנֵּ֤ה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הָאֵשׁ֙ וְהָ֣עֵצִ֔ים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וְאַיֵּ֥ה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הַשֶּׂ֖ה לְעֹלָֽה׃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וַיֹּ֙אמֶר֙ אַבְרָהָ֔ם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אֱלֹהִ֞ים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יִרְאֶה־לּ֥וֹ הַשֶּׂ֛ה לְעֹלָ֖ה בְּנִ֑י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וַיֵּלְכ֥וּ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שְׁנֵיהֶ֖ם יַחְדָּֽו׃ </a:t>
            </a:r>
            <a:endParaRPr lang="en-US" sz="1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372876" y="381000"/>
            <a:ext cx="2095500" cy="2743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וַיָּבֹ֗אוּ אֶֽל־הַמָּקוֹם֮ אֲשֶׁ֣ר אָֽמַר־ל֣וֹ הָאֱלֹהִים֒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וַיִּ֨בֶן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שָׁ֤ם אַבְרָהָם֙ אֶת־הַמִּזְבֵּ֔חַ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וַֽיַּעֲרֹ֖ךְ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אֶת־הָעֵצִ֑ים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וַֽיַּעֲקֹד֙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אֶת־יִצְחָ֣ק בְּנ֔וֹ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וַיָּ֤שֶׂם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אֹתוֹ֙ עַל־הַמִּזְבֵּ֔חַ מִמַּ֖עַל לָעֵצִֽים׃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וַיִּשְׁלַ֤ח אַבְרָהָם֙ אֶת־יָד֔וֹ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וַיִּקַּ֖ח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אֶת־הַֽמַּאֲכֶ֑לֶת לִשְׁחֹ֖ט אֶת־בְּנֽוֹ׃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וַיִּקְרָ֨א אֵלָ֜יו מַלְאַ֤ךְ יְהוָה֙ מִן־הַשָּׁמַ֔יִם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וַיֹּ֖אמֶר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אַבְרָהָ֣ם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׀ אַבְרָהָ֑ם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וַיֹּ֖אמֶר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הִנֵּֽנִי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׃ 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7699" y="381000"/>
            <a:ext cx="2324100" cy="2743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וַיֹּ֗אמֶר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אַל־תִּשְׁלַ֤ח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יָֽדְךָ֙ אֶל־הַנַּ֔עַר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וְאַל־תַּ֥עַשׂ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ל֖וֹ מְא֑וּמָּה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כִּ֣י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׀ עַתָּ֣ה יָדַ֗עְתִּי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כִּֽי־יְרֵ֤א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אֱלֹהִים֙ אַ֔תָּה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וְלֹ֥א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חָשַׂ֛כְתָּ אֶת־בִּנְךָ֥ אֶת־יְחִידְךָ֖ מִמֶּֽנִּי׃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וַיִּשָּׂ֨א אַבְרָהָ֜ם אֶת־עֵינָ֗יו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וַיַּרְא֙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וְהִנֵּה־אַ֔יִל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אַחַ֕ר נֶאֱחַ֥ז בַּסְּבַ֖ךְ בְּקַרְנָ֑יו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וַיֵּ֤לֶךְ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אַבְרָהָם֙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וַיִּקַּ֣ח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אֶת־הָאַ֔יִל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וַיַּעֲלֵ֥הוּ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לְעֹלָ֖ה תַּ֥חַת בְּנֽוֹ׃ </a:t>
            </a:r>
            <a:endParaRPr lang="en-US" sz="1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82176" y="3429000"/>
            <a:ext cx="3886200" cy="34290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וַיִּקְרָ֧א אַבְרָהָ֛ם שֵֽׁם־הַמָּק֥וֹם הַה֖וּא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יְהוָ֣ה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׀ יִרְאֶ֑ה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אֲשֶׁר֙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יֵאָמֵ֣ר הַיּ֔וֹם בְּהַ֥ר יְהוָ֖ה יֵרָאֶֽה׃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וַיִּקְרָ֛א מַלְאַ֥ךְ יְהוָ֖ה אֶל־אַבְרָהָ֑ם שֵׁנִ֖ית מִן־הַשָּׁמָֽיִם׃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וַיֹּ֕אמֶר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בִּ֥י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נִשְׁבַּ֖עְתִּי נְאֻם־יְהוָ֑ה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כִּ֗י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יַ֚עַן אֲשֶׁ֤ר עָשִׂ֙יתָ֙ אֶת־הַדָּבָ֣ר הַזֶּ֔ה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וְלֹ֥א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חָשַׂ֖כְתָּ אֶת־בִּנְךָ֥ אֶת־יְחִידֶֽךָ׃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כִּֽי־בָרֵ֣ךְ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אֲבָרֶכְךָ֗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וְהַרְבָּ֨ה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אַרְבֶּ֤ה אֶֽת־זַרְעֲךָ֙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כְּכוֹכְבֵ֣י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הַשָּׁמַ֔יִם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וְכַח֕וֹל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אֲשֶׁ֖ר עַל־שְׂפַ֣ת הַיָּ֑ם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וְיִרַ֣שׁ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זַרְעֲךָ֔ אֵ֖ת שַׁ֥עַר אֹיְבָֽיו׃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וְהִתְבָּרֲכ֣וּ בְזַרְעֲךָ֔ כֹּ֖ל גּוֹיֵ֣י הָאָ֑רֶץ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עֵ֕קֶב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אֲשֶׁ֥ר שָׁמַ֖עְתָּ בְּקֹלִֽי׃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וַיָּ֤שָׁב אַבְרָהָם֙ אֶל־נְעָרָ֔יו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וַיָּקֻ֛מוּ וַיֵּלְכ֥וּ יַחְדָּ֖ו אֶל־בְּאֵ֣ר שָׁ֑בַע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וַיֵּ֥שֶׁב אַבְרָהָ֖ם בִּבְאֵ֥ר שָֽׁבַע׃ </a:t>
            </a:r>
            <a:endParaRPr lang="en-US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4648200" y="363379"/>
            <a:ext cx="0" cy="64700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90500" y="3200400"/>
            <a:ext cx="8763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0" y="287179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Gen 22:9-13</a:t>
            </a:r>
            <a:endParaRPr lang="en-US" sz="1000" dirty="0"/>
          </a:p>
        </p:txBody>
      </p:sp>
      <p:sp>
        <p:nvSpPr>
          <p:cNvPr id="17" name="TextBox 16"/>
          <p:cNvSpPr txBox="1"/>
          <p:nvPr/>
        </p:nvSpPr>
        <p:spPr>
          <a:xfrm>
            <a:off x="4648200" y="287179"/>
            <a:ext cx="7601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Gen 22:1-3</a:t>
            </a:r>
            <a:endParaRPr lang="en-US" sz="1000" dirty="0"/>
          </a:p>
        </p:txBody>
      </p:sp>
      <p:sp>
        <p:nvSpPr>
          <p:cNvPr id="20" name="TextBox 19"/>
          <p:cNvSpPr txBox="1"/>
          <p:nvPr/>
        </p:nvSpPr>
        <p:spPr>
          <a:xfrm>
            <a:off x="0" y="3200400"/>
            <a:ext cx="8915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Gen 22:14-19</a:t>
            </a:r>
            <a:endParaRPr lang="en-US" sz="1000" dirty="0"/>
          </a:p>
        </p:txBody>
      </p:sp>
      <p:sp>
        <p:nvSpPr>
          <p:cNvPr id="21" name="TextBox 20"/>
          <p:cNvSpPr txBox="1"/>
          <p:nvPr/>
        </p:nvSpPr>
        <p:spPr>
          <a:xfrm>
            <a:off x="4648200" y="3200400"/>
            <a:ext cx="7601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Gen 22:4-8</a:t>
            </a:r>
            <a:endParaRPr lang="en-US" sz="1000" dirty="0"/>
          </a:p>
        </p:txBody>
      </p:sp>
      <p:sp>
        <p:nvSpPr>
          <p:cNvPr id="32" name="TextBox 31"/>
          <p:cNvSpPr txBox="1"/>
          <p:nvPr/>
        </p:nvSpPr>
        <p:spPr>
          <a:xfrm>
            <a:off x="3070204" y="-1"/>
            <a:ext cx="31559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Genesis 22:1-19 The Testing of Abraham</a:t>
            </a:r>
            <a:endParaRPr lang="en-US" sz="1400" b="1" dirty="0"/>
          </a:p>
        </p:txBody>
      </p:sp>
      <p:sp>
        <p:nvSpPr>
          <p:cNvPr id="18" name="Rectangle 17"/>
          <p:cNvSpPr/>
          <p:nvPr/>
        </p:nvSpPr>
        <p:spPr>
          <a:xfrm>
            <a:off x="6629400" y="37795"/>
            <a:ext cx="1981200" cy="338554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r" defTabSz="457200" rtl="1"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600" dirty="0">
                <a:latin typeface="SBL Hebrew" pitchFamily="2" charset="-79"/>
                <a:cs typeface="SBL Hebrew" pitchFamily="2" charset="-79"/>
              </a:rPr>
              <a:t>וַיְהִ֗י אַחַר֙ הַדְּבָרִ֣ים הָאֵ֔לֶּה 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8610600" y="209943"/>
            <a:ext cx="175908" cy="171057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8721120" y="94034"/>
            <a:ext cx="33695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FF0000"/>
                </a:solidFill>
              </a:rPr>
              <a:t>v 1</a:t>
            </a:r>
            <a:endParaRPr lang="en-US" sz="1000" dirty="0">
              <a:solidFill>
                <a:srgbClr val="FF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295400" y="1676400"/>
            <a:ext cx="3039629" cy="92333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/>
              <a:t>The testing of Abraham is </a:t>
            </a:r>
            <a:r>
              <a:rPr lang="en-US" dirty="0"/>
              <a:t>finished </a:t>
            </a:r>
            <a:r>
              <a:rPr lang="en-US" dirty="0" smtClean="0"/>
              <a:t>in verse 12, but there is still the resolution to follow.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2133600" y="767237"/>
            <a:ext cx="1981200" cy="338554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r" defTabSz="457200" rtl="1"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600" dirty="0">
                <a:latin typeface="SBL Hebrew" pitchFamily="2" charset="-79"/>
                <a:cs typeface="SBL Hebrew" pitchFamily="2" charset="-79"/>
              </a:rPr>
              <a:t>אַל־תִּשְׁלַ֤ח יָֽדְךָ֙ אֶל־הַנַּ֔עַר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949125" y="222619"/>
            <a:ext cx="40267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FF0000"/>
                </a:solidFill>
              </a:rPr>
              <a:t>v 12</a:t>
            </a:r>
            <a:endParaRPr lang="en-US" sz="1000" dirty="0">
              <a:solidFill>
                <a:srgbClr val="FF0000"/>
              </a:solidFill>
            </a:endParaRPr>
          </a:p>
        </p:txBody>
      </p:sp>
      <p:cxnSp>
        <p:nvCxnSpPr>
          <p:cNvPr id="27" name="Straight Arrow Connector 26"/>
          <p:cNvCxnSpPr>
            <a:stCxn id="25" idx="1"/>
          </p:cNvCxnSpPr>
          <p:nvPr/>
        </p:nvCxnSpPr>
        <p:spPr>
          <a:xfrm flipH="1" flipV="1">
            <a:off x="1828800" y="700391"/>
            <a:ext cx="304800" cy="236123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2345420" y="1258962"/>
            <a:ext cx="0" cy="41743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51597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6394231" y="381000"/>
            <a:ext cx="2673569" cy="2743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וַיְהִ֗י אַחַר֙ הַדְּבָרִ֣ים הָאֵ֔לֶּה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וְהָ֣אֱלֹהִ֔ים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נִסָּ֖ה אֶת־אַבְרָהָ֑ם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וַיֹּ֣אמֶר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אֵלָ֔יו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אַבְרָהָ֖ם </a:t>
            </a: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וַיֹּ֥אמֶר </a:t>
            </a: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הִנֵּֽנִי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וַיֹּ֡אמֶר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קַח־נָ֠א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אֶת־בִּנְךָ֨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1089025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		אֶת־יְחִֽידְךָ֤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אֲשֶׁר־אָהַ֙בְתָּ֙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1089025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	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אֶת־יִצְחָ֔ק </a:t>
            </a: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וְלֶךְ־לְךָ֔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אֶל־אֶ֖רֶץ הַמֹּרִיָּ֑ה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וְהַעֲלֵ֤הוּ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שָׁם֙ לְעֹלָ֔ה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	עַ֚ל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אַחַ֣ד הֶֽהָרִ֔ים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אֲשֶׁ֖ר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אֹמַ֥ר אֵלֶֽיךָ׃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89356" y="381000"/>
            <a:ext cx="1763844" cy="2743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וַיַּשְׁכֵּ֨ם אַבְרָהָ֜ם בַּבֹּ֗קֶר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וַֽיַּחֲבֹשׁ֙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אֶת־חֲמֹר֔וֹ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וַיִּקַּ֞ח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אֶת־שְׁנֵ֤י נְעָרָיו֙ אִתּ֔וֹ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515938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	וְאֵ֖ת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יִצְחָ֣ק בְּנ֑וֹ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וַיְבַקַּע֙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עֲצֵ֣י עֹלָ֔ה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וַיָּ֣קָם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וַיֵּ֔לֶךְ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אֶל־הַמָּק֖וֹם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אֲשֶׁר־אָֽמַר־ל֥וֹ הָאֱלֹהִֽים׃ </a:t>
            </a:r>
            <a:endParaRPr lang="en-US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endParaRPr lang="en-US" sz="1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075357" y="3429000"/>
            <a:ext cx="1992443" cy="26670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בַּיּ֣וֹם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הַשְּׁלִישִׁ֗י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וַיִּשָּׂ֨א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אַבְרָהָ֧ם אֶת־עֵינָ֛יו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וַיַּ֥רְא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אֶת־הַמָּק֖וֹם מֵרָחֹֽק׃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וַיֹּ֨אמֶר אַבְרָהָ֜ם אֶל־נְעָרָ֗יו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שְׁבוּ־לָכֶ֥ם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פֹּה֙ עִֽם־הַחֲמ֔וֹר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וַאֲנִ֣י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וְהַנַּ֔עַר נֵלְכָ֖ה עַד־כֹּ֑ה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וְנִֽשְׁתַּחֲוֶ֖ה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וְנָשׁ֥וּבָה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אֲלֵיכֶֽם׃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וַיִּקַּ֨ח אַבְרָהָ֜ם אֶת־עֲצֵ֣י הָעֹלָ֗ה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וַיָּ֙שֶׂם֙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עַל־יִצְחָ֣ק בְּנ֔וֹ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וַיִּקַּ֣ח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בְּיָד֔וֹ אֶת־הָאֵ֖שׁ וְאֶת־הַֽמַּאֲכֶ֑לֶת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וַיֵּלְכ֥וּ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שְׁנֵיהֶ֖ם יַחְדָּֽו׃ 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648200" y="3429000"/>
            <a:ext cx="2209800" cy="26670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וַיֹּ֨אמֶר יִצְחָ֜ק אֶל־אַבְרָהָ֤ם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אָבִיו֙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וַיֹּ֣אמֶר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אָבִ֔י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וַיֹּ֖אמֶר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הִנֶּ֣נִּֽי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בְנִ֑י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וַיֹּ֗אמֶר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הִנֵּ֤ה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הָאֵשׁ֙ וְהָ֣עֵצִ֔ים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וְאַיֵּ֥ה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הַשֶּׂ֖ה לְעֹלָֽה׃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וַיֹּ֙אמֶר֙ אַבְרָהָ֔ם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אֱלֹהִ֞ים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יִרְאֶה־לּ֥וֹ הַשֶּׂ֛ה לְעֹלָ֖ה בְּנִ֑י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וַיֵּלְכ֥וּ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שְׁנֵיהֶ֖ם יַחְדָּֽו׃ </a:t>
            </a:r>
            <a:endParaRPr lang="en-US" sz="1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372876" y="381000"/>
            <a:ext cx="2095500" cy="2743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וַיָּבֹ֗אוּ אֶֽל־הַמָּקוֹם֮ אֲשֶׁ֣ר אָֽמַר־ל֣וֹ הָאֱלֹהִים֒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וַיִּ֨בֶן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שָׁ֤ם אַבְרָהָם֙ אֶת־הַמִּזְבֵּ֔חַ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וַֽיַּעֲרֹ֖ךְ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אֶת־הָעֵצִ֑ים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וַֽיַּעֲקֹד֙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אֶת־יִצְחָ֣ק בְּנ֔וֹ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וַיָּ֤שֶׂם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אֹתוֹ֙ עַל־הַמִּזְבֵּ֔חַ מִמַּ֖עַל לָעֵצִֽים׃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וַיִּשְׁלַ֤ח אַבְרָהָם֙ אֶת־יָד֔וֹ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וַיִּקַּ֖ח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אֶת־הַֽמַּאֲכֶ֑לֶת לִשְׁחֹ֖ט אֶת־בְּנֽוֹ׃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וַיִּקְרָ֨א אֵלָ֜יו מַלְאַ֤ךְ יְהוָה֙ מִן־הַשָּׁמַ֔יִם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וַיֹּ֖אמֶר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אַבְרָהָ֣ם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׀ אַבְרָהָ֑ם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וַיֹּ֖אמֶר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הִנֵּֽנִי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׃ 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7699" y="381000"/>
            <a:ext cx="2324100" cy="2743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וַיֹּ֗אמֶר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אַל־תִּשְׁלַ֤ח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יָֽדְךָ֙ אֶל־הַנַּ֔עַר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וְאַל־תַּ֥עַשׂ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ל֖וֹ מְא֑וּמָּה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כִּ֣י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׀ עַתָּ֣ה יָדַ֗עְתִּי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כִּֽי־יְרֵ֤א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אֱלֹהִים֙ אַ֔תָּה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וְלֹ֥א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חָשַׂ֛כְתָּ אֶת־בִּנְךָ֥ אֶת־יְחִידְךָ֖ מִמֶּֽנִּי׃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וַיִּשָּׂ֨א אַבְרָהָ֜ם אֶת־עֵינָ֗יו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וַיַּרְא֙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וְהִנֵּה־אַ֔יִל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אַחַ֕ר נֶאֱחַ֥ז בַּסְּבַ֖ךְ בְּקַרְנָ֑יו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וַיֵּ֤לֶךְ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אַבְרָהָם֙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וַיִּקַּ֣ח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אֶת־הָאַ֔יִל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וַיַּעֲלֵ֥הוּ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לְעֹלָ֖ה תַּ֥חַת בְּנֽוֹ׃ </a:t>
            </a:r>
            <a:endParaRPr lang="en-US" sz="1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82176" y="3429000"/>
            <a:ext cx="3886200" cy="34290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וַיִּקְרָ֧א אַבְרָהָ֛ם שֵֽׁם־הַמָּק֥וֹם הַה֖וּא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יְהוָ֣ה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׀ יִרְאֶ֑ה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אֲשֶׁר֙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יֵאָמֵ֣ר הַיּ֔וֹם בְּהַ֥ר יְהוָ֖ה יֵרָאֶֽה׃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וַיִּקְרָ֛א מַלְאַ֥ךְ יְהוָ֖ה אֶל־אַבְרָהָ֑ם שֵׁנִ֖ית מִן־הַשָּׁמָֽיִם׃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וַיֹּ֕אמֶר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בִּ֥י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נִשְׁבַּ֖עְתִּי נְאֻם־יְהוָ֑ה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כִּ֗י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יַ֚עַן אֲשֶׁ֤ר עָשִׂ֙יתָ֙ אֶת־הַדָּבָ֣ר הַזֶּ֔ה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וְלֹ֥א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חָשַׂ֖כְתָּ אֶת־בִּנְךָ֥ אֶת־יְחִידֶֽךָ׃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כִּֽי־בָרֵ֣ךְ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אֲבָרֶכְךָ֗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וְהַרְבָּ֨ה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אַרְבֶּ֤ה אֶֽת־זַרְעֲךָ֙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כְּכוֹכְבֵ֣י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הַשָּׁמַ֔יִם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וְכַח֕וֹל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אֲשֶׁ֖ר עַל־שְׂפַ֣ת הַיָּ֑ם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וְיִרַ֣שׁ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זַרְעֲךָ֔ אֵ֖ת שַׁ֥עַר אֹיְבָֽיו׃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וְהִתְבָּרֲכ֣וּ בְזַרְעֲךָ֔ כֹּ֖ל גּוֹיֵ֣י הָאָ֑רֶץ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עֵ֕קֶב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אֲשֶׁ֥ר שָׁמַ֖עְתָּ בְּקֹלִֽי׃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וַיָּ֤שָׁב אַבְרָהָם֙ אֶל־נְעָרָ֔יו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וַיָּקֻ֛מוּ וַיֵּלְכ֥וּ יַחְדָּ֖ו אֶל־בְּאֵ֣ר שָׁ֑בַע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וַיֵּ֥שֶׁב אַבְרָהָ֖ם בִּבְאֵ֥ר שָֽׁבַע׃ </a:t>
            </a:r>
            <a:endParaRPr lang="en-US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4648200" y="363379"/>
            <a:ext cx="0" cy="64700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90500" y="3200400"/>
            <a:ext cx="8763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0" y="287179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Gen 22:9-13</a:t>
            </a:r>
            <a:endParaRPr lang="en-US" sz="1000" dirty="0"/>
          </a:p>
        </p:txBody>
      </p:sp>
      <p:sp>
        <p:nvSpPr>
          <p:cNvPr id="17" name="TextBox 16"/>
          <p:cNvSpPr txBox="1"/>
          <p:nvPr/>
        </p:nvSpPr>
        <p:spPr>
          <a:xfrm>
            <a:off x="4648200" y="287179"/>
            <a:ext cx="7601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Gen 22:1-3</a:t>
            </a:r>
            <a:endParaRPr lang="en-US" sz="1000" dirty="0"/>
          </a:p>
        </p:txBody>
      </p:sp>
      <p:sp>
        <p:nvSpPr>
          <p:cNvPr id="20" name="TextBox 19"/>
          <p:cNvSpPr txBox="1"/>
          <p:nvPr/>
        </p:nvSpPr>
        <p:spPr>
          <a:xfrm>
            <a:off x="0" y="3200400"/>
            <a:ext cx="8915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Gen 22:14-19</a:t>
            </a:r>
            <a:endParaRPr lang="en-US" sz="1000" dirty="0"/>
          </a:p>
        </p:txBody>
      </p:sp>
      <p:sp>
        <p:nvSpPr>
          <p:cNvPr id="21" name="TextBox 20"/>
          <p:cNvSpPr txBox="1"/>
          <p:nvPr/>
        </p:nvSpPr>
        <p:spPr>
          <a:xfrm>
            <a:off x="4648200" y="3200400"/>
            <a:ext cx="7601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Gen 22:4-8</a:t>
            </a:r>
            <a:endParaRPr lang="en-US" sz="1000" dirty="0"/>
          </a:p>
        </p:txBody>
      </p:sp>
      <p:sp>
        <p:nvSpPr>
          <p:cNvPr id="32" name="TextBox 31"/>
          <p:cNvSpPr txBox="1"/>
          <p:nvPr/>
        </p:nvSpPr>
        <p:spPr>
          <a:xfrm>
            <a:off x="3070204" y="-1"/>
            <a:ext cx="31559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Genesis 22:1-19 The Testing of Abraham</a:t>
            </a:r>
            <a:endParaRPr lang="en-US" sz="1400" b="1" dirty="0"/>
          </a:p>
        </p:txBody>
      </p:sp>
      <p:sp>
        <p:nvSpPr>
          <p:cNvPr id="18" name="Rectangle 17"/>
          <p:cNvSpPr/>
          <p:nvPr/>
        </p:nvSpPr>
        <p:spPr>
          <a:xfrm>
            <a:off x="6629400" y="37795"/>
            <a:ext cx="1981200" cy="338554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r" defTabSz="457200" rtl="1"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600" dirty="0">
                <a:latin typeface="SBL Hebrew" pitchFamily="2" charset="-79"/>
                <a:cs typeface="SBL Hebrew" pitchFamily="2" charset="-79"/>
              </a:rPr>
              <a:t>וַיְהִ֗י אַחַר֙ הַדְּבָרִ֣ים הָאֵ֔לֶּה 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8610600" y="209943"/>
            <a:ext cx="175908" cy="171057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8721120" y="94034"/>
            <a:ext cx="33695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FF0000"/>
                </a:solidFill>
              </a:rPr>
              <a:t>v 1</a:t>
            </a:r>
            <a:endParaRPr lang="en-US" sz="1000" dirty="0">
              <a:solidFill>
                <a:srgbClr val="FF00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133600" y="767237"/>
            <a:ext cx="1981200" cy="338554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r" defTabSz="457200" rtl="1"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600" dirty="0">
                <a:latin typeface="SBL Hebrew" pitchFamily="2" charset="-79"/>
                <a:cs typeface="SBL Hebrew" pitchFamily="2" charset="-79"/>
              </a:rPr>
              <a:t>אַל־תִּשְׁלַ֤ח יָֽדְךָ֙ אֶל־הַנַּ֔עַר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949125" y="222619"/>
            <a:ext cx="40267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FF0000"/>
                </a:solidFill>
              </a:rPr>
              <a:t>v 12</a:t>
            </a:r>
            <a:endParaRPr lang="en-US" sz="1000" dirty="0">
              <a:solidFill>
                <a:srgbClr val="FF0000"/>
              </a:solidFill>
            </a:endParaRPr>
          </a:p>
        </p:txBody>
      </p:sp>
      <p:cxnSp>
        <p:nvCxnSpPr>
          <p:cNvPr id="27" name="Straight Arrow Connector 26"/>
          <p:cNvCxnSpPr>
            <a:stCxn id="25" idx="1"/>
          </p:cNvCxnSpPr>
          <p:nvPr/>
        </p:nvCxnSpPr>
        <p:spPr>
          <a:xfrm flipH="1" flipV="1">
            <a:off x="1828800" y="700391"/>
            <a:ext cx="304800" cy="236123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4724544" y="1295400"/>
            <a:ext cx="4266911" cy="258532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/>
              <a:t>The Resolution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An </a:t>
            </a:r>
            <a:r>
              <a:rPr lang="en-US" dirty="0"/>
              <a:t>important part of many stories takes place immediately after the story’s climax, after the tension within a story is </a:t>
            </a:r>
            <a:r>
              <a:rPr lang="en-US" dirty="0" smtClean="0"/>
              <a:t>released.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This is especially evident in the Gospel of John where events are often followed by commentary making more explicit the message </a:t>
            </a:r>
            <a:r>
              <a:rPr lang="en-US" dirty="0"/>
              <a:t>(</a:t>
            </a:r>
            <a:r>
              <a:rPr lang="en-US" dirty="0" smtClean="0"/>
              <a:t>theology) of the narrative.</a:t>
            </a:r>
          </a:p>
        </p:txBody>
      </p:sp>
    </p:spTree>
    <p:extLst>
      <p:ext uri="{BB962C8B-B14F-4D97-AF65-F5344CB8AC3E}">
        <p14:creationId xmlns:p14="http://schemas.microsoft.com/office/powerpoint/2010/main" val="16885777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6394231" y="381000"/>
            <a:ext cx="2673569" cy="2743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וַיְהִ֗י אַחַר֙ הַדְּבָרִ֣ים הָאֵ֔לֶּה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וְהָ֣אֱלֹהִ֔ים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נִסָּ֖ה אֶת־אַבְרָהָ֑ם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וַיֹּ֣אמֶר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אֵלָ֔יו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אַבְרָהָ֖ם </a:t>
            </a: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וַיֹּ֥אמֶר </a:t>
            </a: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הִנֵּֽנִי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וַיֹּ֡אמֶר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קַח־נָ֠א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אֶת־בִּנְךָ֨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1089025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		אֶת־יְחִֽידְךָ֤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אֲשֶׁר־אָהַ֙בְתָּ֙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1089025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	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אֶת־יִצְחָ֔ק </a:t>
            </a: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וְלֶךְ־לְךָ֔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אֶל־אֶ֖רֶץ הַמֹּרִיָּ֑ה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וְהַעֲלֵ֤הוּ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שָׁם֙ לְעֹלָ֔ה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	עַ֚ל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אַחַ֣ד הֶֽהָרִ֔ים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אֲשֶׁ֖ר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אֹמַ֥ר אֵלֶֽיךָ׃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89356" y="381000"/>
            <a:ext cx="1763844" cy="2743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וַיַּשְׁכֵּ֨ם אַבְרָהָ֜ם בַּבֹּ֗קֶר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וַֽיַּחֲבֹשׁ֙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אֶת־חֲמֹר֔וֹ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וַיִּקַּ֞ח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אֶת־שְׁנֵ֤י נְעָרָיו֙ אִתּ֔וֹ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515938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	וְאֵ֖ת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יִצְחָ֣ק בְּנ֑וֹ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וַיְבַקַּע֙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עֲצֵ֣י עֹלָ֔ה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וַיָּ֣קָם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וַיֵּ֔לֶךְ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אֶל־הַמָּק֖וֹם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אֲשֶׁר־אָֽמַר־ל֥וֹ הָאֱלֹהִֽים׃ </a:t>
            </a:r>
            <a:endParaRPr lang="en-US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endParaRPr lang="en-US" sz="1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075357" y="3429000"/>
            <a:ext cx="1992443" cy="26670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בַּיּ֣וֹם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הַשְּׁלִישִׁ֗י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וַיִּשָּׂ֨א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אַבְרָהָ֧ם אֶת־עֵינָ֛יו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וַיַּ֥רְא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אֶת־הַמָּק֖וֹם מֵרָחֹֽק׃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וַיֹּ֨אמֶר אַבְרָהָ֜ם אֶל־נְעָרָ֗יו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שְׁבוּ־לָכֶ֥ם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פֹּה֙ עִֽם־הַחֲמ֔וֹר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וַאֲנִ֣י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וְהַנַּ֔עַר נֵלְכָ֖ה עַד־כֹּ֑ה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וְנִֽשְׁתַּחֲוֶ֖ה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וְנָשׁ֥וּבָה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אֲלֵיכֶֽם׃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וַיִּקַּ֨ח אַבְרָהָ֜ם אֶת־עֲצֵ֣י הָעֹלָ֗ה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וַיָּ֙שֶׂם֙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עַל־יִצְחָ֣ק בְּנ֔וֹ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וַיִּקַּ֣ח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בְּיָד֔וֹ אֶת־הָאֵ֖שׁ וְאֶת־הַֽמַּאֲכֶ֑לֶת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וַיֵּלְכ֥וּ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שְׁנֵיהֶ֖ם יַחְדָּֽו׃ 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648200" y="3429000"/>
            <a:ext cx="2209800" cy="26670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וַיֹּ֨אמֶר יִצְחָ֜ק אֶל־אַבְרָהָ֤ם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אָבִיו֙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וַיֹּ֣אמֶר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אָבִ֔י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וַיֹּ֖אמֶר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הִנֶּ֣נִּֽי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בְנִ֑י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וַיֹּ֗אמֶר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הִנֵּ֤ה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הָאֵשׁ֙ וְהָ֣עֵצִ֔ים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וְאַיֵּ֥ה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הַשֶּׂ֖ה לְעֹלָֽה׃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וַיֹּ֙אמֶר֙ אַבְרָהָ֔ם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אֱלֹהִ֞ים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יִרְאֶה־לּ֥וֹ הַשֶּׂ֛ה לְעֹלָ֖ה בְּנִ֑י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וַיֵּלְכ֥וּ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שְׁנֵיהֶ֖ם יַחְדָּֽו׃ </a:t>
            </a:r>
            <a:endParaRPr lang="en-US" sz="1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372876" y="381000"/>
            <a:ext cx="2095500" cy="2743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וַיָּבֹ֗אוּ אֶֽל־הַמָּקוֹם֮ אֲשֶׁ֣ר אָֽמַר־ל֣וֹ הָאֱלֹהִים֒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וַיִּ֨בֶן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שָׁ֤ם אַבְרָהָם֙ אֶת־הַמִּזְבֵּ֔חַ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וַֽיַּעֲרֹ֖ךְ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אֶת־הָעֵצִ֑ים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וַֽיַּעֲקֹד֙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אֶת־יִצְחָ֣ק בְּנ֔וֹ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וַיָּ֤שֶׂם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אֹתוֹ֙ עַל־הַמִּזְבֵּ֔חַ מִמַּ֖עַל לָעֵצִֽים׃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וַיִּשְׁלַ֤ח אַבְרָהָם֙ אֶת־יָד֔וֹ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וַיִּקַּ֖ח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אֶת־הַֽמַּאֲכֶ֑לֶת לִשְׁחֹ֖ט אֶת־בְּנֽוֹ׃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וַיִּקְרָ֨א אֵלָ֜יו מַלְאַ֤ךְ יְהוָה֙ מִן־הַשָּׁמַ֔יִם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וַיֹּ֖אמֶר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אַבְרָהָ֣ם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׀ אַבְרָהָ֑ם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וַיֹּ֖אמֶר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הִנֵּֽנִי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׃ 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7699" y="381000"/>
            <a:ext cx="2324100" cy="2743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וַיֹּ֗אמֶר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אַל־תִּשְׁלַ֤ח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יָֽדְךָ֙ אֶל־הַנַּ֔עַר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וְאַל־תַּ֥עַשׂ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ל֖וֹ מְא֑וּמָּה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כִּ֣י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׀ עַתָּ֣ה יָדַ֗עְתִּי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כִּֽי־יְרֵ֤א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אֱלֹהִים֙ אַ֔תָּה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וְלֹ֥א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חָשַׂ֛כְתָּ אֶת־בִּנְךָ֥ אֶת־יְחִידְךָ֖ מִמֶּֽנִּי׃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וַיִּשָּׂ֨א אַבְרָהָ֜ם אֶת־עֵינָ֗יו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וַיַּרְא֙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וְהִנֵּה־אַ֔יִל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אַחַ֕ר נֶאֱחַ֥ז בַּסְּבַ֖ךְ בְּקַרְנָ֑יו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וַיֵּ֤לֶךְ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אַבְרָהָם֙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וַיִּקַּ֣ח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אֶת־הָאַ֔יִל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וַיַּעֲלֵ֥הוּ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לְעֹלָ֖ה תַּ֥חַת בְּנֽוֹ׃ </a:t>
            </a:r>
            <a:endParaRPr lang="en-US" sz="1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82176" y="3429000"/>
            <a:ext cx="3886200" cy="34290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וַיִּקְרָ֧א אַבְרָהָ֛ם שֵֽׁם־הַמָּק֥וֹם הַה֖וּא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יְהוָ֣ה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׀ יִרְאֶ֑ה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אֲשֶׁר֙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יֵאָמֵ֣ר הַיּ֔וֹם בְּהַ֥ר יְהוָ֖ה יֵרָאֶֽה׃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וַיִּקְרָ֛א מַלְאַ֥ךְ יְהוָ֖ה אֶל־אַבְרָהָ֑ם שֵׁנִ֖ית מִן־הַשָּׁמָֽיִם׃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וַיֹּ֕אמֶר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בִּ֥י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נִשְׁבַּ֖עְתִּי נְאֻם־יְהוָ֑ה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כִּ֗י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יַ֚עַן אֲשֶׁ֤ר עָשִׂ֙יתָ֙ אֶת־הַדָּבָ֣ר הַזֶּ֔ה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וְלֹ֥א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חָשַׂ֖כְתָּ אֶת־בִּנְךָ֥ אֶת־יְחִידֶֽךָ׃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כִּֽי־בָרֵ֣ךְ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אֲבָרֶכְךָ֗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וְהַרְבָּ֨ה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אַרְבֶּ֤ה אֶֽת־זַרְעֲךָ֙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כְּכוֹכְבֵ֣י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הַשָּׁמַ֔יִם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וְכַח֕וֹל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אֲשֶׁ֖ר עַל־שְׂפַ֣ת הַיָּ֑ם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וְיִרַ֣שׁ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זַרְעֲךָ֔ אֵ֖ת שַׁ֥עַר אֹיְבָֽיו׃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וְהִתְבָּרֲכ֣וּ בְזַרְעֲךָ֔ כֹּ֖ל גּוֹיֵ֣י הָאָ֑רֶץ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עֵ֕קֶב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אֲשֶׁ֥ר שָׁמַ֖עְתָּ בְּקֹלִֽי׃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וַיָּ֤שָׁב אַבְרָהָם֙ אֶל־נְעָרָ֔יו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וַיָּקֻ֛מוּ וַיֵּלְכ֥וּ יַחְדָּ֖ו אֶל־בְּאֵ֣ר שָׁ֑בַע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וַיֵּ֥שֶׁב אַבְרָהָ֖ם בִּבְאֵ֥ר שָֽׁבַע׃ </a:t>
            </a:r>
            <a:endParaRPr lang="en-US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4648200" y="363379"/>
            <a:ext cx="0" cy="64700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90500" y="3200400"/>
            <a:ext cx="8763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0" y="287179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Gen 22:9-13</a:t>
            </a:r>
            <a:endParaRPr lang="en-US" sz="1000" dirty="0"/>
          </a:p>
        </p:txBody>
      </p:sp>
      <p:sp>
        <p:nvSpPr>
          <p:cNvPr id="17" name="TextBox 16"/>
          <p:cNvSpPr txBox="1"/>
          <p:nvPr/>
        </p:nvSpPr>
        <p:spPr>
          <a:xfrm>
            <a:off x="4648200" y="287179"/>
            <a:ext cx="7601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Gen 22:1-3</a:t>
            </a:r>
            <a:endParaRPr lang="en-US" sz="1000" dirty="0"/>
          </a:p>
        </p:txBody>
      </p:sp>
      <p:sp>
        <p:nvSpPr>
          <p:cNvPr id="20" name="TextBox 19"/>
          <p:cNvSpPr txBox="1"/>
          <p:nvPr/>
        </p:nvSpPr>
        <p:spPr>
          <a:xfrm>
            <a:off x="0" y="3200400"/>
            <a:ext cx="8915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Gen 22:14-19</a:t>
            </a:r>
            <a:endParaRPr lang="en-US" sz="1000" dirty="0"/>
          </a:p>
        </p:txBody>
      </p:sp>
      <p:sp>
        <p:nvSpPr>
          <p:cNvPr id="21" name="TextBox 20"/>
          <p:cNvSpPr txBox="1"/>
          <p:nvPr/>
        </p:nvSpPr>
        <p:spPr>
          <a:xfrm>
            <a:off x="4648200" y="3200400"/>
            <a:ext cx="7601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Gen 22:4-8</a:t>
            </a:r>
            <a:endParaRPr lang="en-US" sz="1000" dirty="0"/>
          </a:p>
        </p:txBody>
      </p:sp>
      <p:sp>
        <p:nvSpPr>
          <p:cNvPr id="32" name="TextBox 31"/>
          <p:cNvSpPr txBox="1"/>
          <p:nvPr/>
        </p:nvSpPr>
        <p:spPr>
          <a:xfrm>
            <a:off x="3070204" y="-1"/>
            <a:ext cx="31559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Genesis 22:1-19 The Testing of Abraham</a:t>
            </a:r>
            <a:endParaRPr lang="en-US" sz="1400" b="1" dirty="0"/>
          </a:p>
        </p:txBody>
      </p:sp>
      <p:sp>
        <p:nvSpPr>
          <p:cNvPr id="18" name="Rectangle 17"/>
          <p:cNvSpPr/>
          <p:nvPr/>
        </p:nvSpPr>
        <p:spPr>
          <a:xfrm>
            <a:off x="6629400" y="37795"/>
            <a:ext cx="1981200" cy="338554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r" defTabSz="457200" rtl="1"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600" dirty="0">
                <a:latin typeface="SBL Hebrew" pitchFamily="2" charset="-79"/>
                <a:cs typeface="SBL Hebrew" pitchFamily="2" charset="-79"/>
              </a:rPr>
              <a:t>וַיְהִ֗י אַחַר֙ הַדְּבָרִ֣ים הָאֵ֔לֶּה 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8610600" y="209943"/>
            <a:ext cx="175908" cy="171057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8721120" y="94034"/>
            <a:ext cx="33695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FF0000"/>
                </a:solidFill>
              </a:rPr>
              <a:t>v 1</a:t>
            </a:r>
            <a:endParaRPr lang="en-US" sz="1000" dirty="0">
              <a:solidFill>
                <a:srgbClr val="FF00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133600" y="767237"/>
            <a:ext cx="1981200" cy="338554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r" defTabSz="457200" rtl="1"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600" dirty="0">
                <a:latin typeface="SBL Hebrew" pitchFamily="2" charset="-79"/>
                <a:cs typeface="SBL Hebrew" pitchFamily="2" charset="-79"/>
              </a:rPr>
              <a:t>אַל־תִּשְׁלַ֤ח יָֽדְךָ֙ אֶל־הַנַּ֔עַר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949125" y="222619"/>
            <a:ext cx="40267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FF0000"/>
                </a:solidFill>
              </a:rPr>
              <a:t>v 12</a:t>
            </a:r>
            <a:endParaRPr lang="en-US" sz="1000" dirty="0">
              <a:solidFill>
                <a:srgbClr val="FF0000"/>
              </a:solidFill>
            </a:endParaRPr>
          </a:p>
        </p:txBody>
      </p:sp>
      <p:cxnSp>
        <p:nvCxnSpPr>
          <p:cNvPr id="27" name="Straight Arrow Connector 26"/>
          <p:cNvCxnSpPr>
            <a:stCxn id="25" idx="1"/>
          </p:cNvCxnSpPr>
          <p:nvPr/>
        </p:nvCxnSpPr>
        <p:spPr>
          <a:xfrm flipH="1" flipV="1">
            <a:off x="1828800" y="700391"/>
            <a:ext cx="304800" cy="236123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4724544" y="1295400"/>
            <a:ext cx="4266911" cy="258532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/>
              <a:t>The Resolution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An </a:t>
            </a:r>
            <a:r>
              <a:rPr lang="en-US" dirty="0"/>
              <a:t>important part of many stories takes place immediately after the story’s climax, after the tension within a story is </a:t>
            </a:r>
            <a:r>
              <a:rPr lang="en-US" dirty="0" smtClean="0"/>
              <a:t>released.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This is especially evident in the Gospel of John where events are often followed by commentary making more explicit the message </a:t>
            </a:r>
            <a:r>
              <a:rPr lang="en-US" dirty="0"/>
              <a:t>(</a:t>
            </a:r>
            <a:r>
              <a:rPr lang="en-US" dirty="0" smtClean="0"/>
              <a:t>theology) of the narrative.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724544" y="4244876"/>
            <a:ext cx="4266911" cy="2308324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 verses 16–18, the angel of YHWH speaks to Abraham, informing Abraham of the promises that belong to him as a result of passing the test. 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 </a:t>
            </a:r>
            <a:r>
              <a:rPr lang="en-US" dirty="0"/>
              <a:t>verse 19, Abraham returns to his servants and his home. Verse 19 brings the resolution and hence, the story to a close.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311998" y="4150949"/>
            <a:ext cx="40267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FF0000"/>
                </a:solidFill>
              </a:rPr>
              <a:t>v 16</a:t>
            </a:r>
            <a:endParaRPr lang="en-US" sz="1000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311998" y="5020389"/>
            <a:ext cx="40267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FF0000"/>
                </a:solidFill>
              </a:rPr>
              <a:t>v 17</a:t>
            </a:r>
            <a:endParaRPr lang="en-US" sz="1000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311998" y="5791200"/>
            <a:ext cx="40267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FF0000"/>
                </a:solidFill>
              </a:rPr>
              <a:t>v 18</a:t>
            </a:r>
            <a:endParaRPr lang="en-US" sz="1000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311998" y="6154579"/>
            <a:ext cx="40267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FF0000"/>
                </a:solidFill>
              </a:rPr>
              <a:t>v 19</a:t>
            </a:r>
            <a:endParaRPr lang="en-US" sz="1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0598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6394231" y="381000"/>
            <a:ext cx="2673569" cy="2743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וַיְהִ֗י אַחַר֙ הַדְּבָרִ֣ים הָאֵ֔לֶּה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וְהָ֣אֱלֹהִ֔ים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נִסָּ֖ה אֶת־אַבְרָהָ֑ם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וַיֹּ֣אמֶר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אֵלָ֔יו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אַבְרָהָ֖ם </a:t>
            </a: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וַיֹּ֥אמֶר </a:t>
            </a: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הִנֵּֽנִי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וַיֹּ֡אמֶר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קַח־נָ֠א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אֶת־בִּנְךָ֨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1089025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		אֶת־יְחִֽידְךָ֤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אֲשֶׁר־אָהַ֙בְתָּ֙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1089025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	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אֶת־יִצְחָ֔ק </a:t>
            </a: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וְלֶךְ־לְךָ֔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אֶל־אֶ֖רֶץ הַמֹּרִיָּ֑ה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וְהַעֲלֵ֤הוּ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שָׁם֙ לְעֹלָ֔ה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	עַ֚ל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אַחַ֣ד הֶֽהָרִ֔ים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אֲשֶׁ֖ר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אֹמַ֥ר אֵלֶֽיךָ׃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89356" y="381000"/>
            <a:ext cx="1763844" cy="2743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וַיַּשְׁכֵּ֨ם אַבְרָהָ֜ם בַּבֹּ֗קֶר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וַֽיַּחֲבֹשׁ֙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אֶת־חֲמֹר֔וֹ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וַיִּקַּ֞ח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אֶת־שְׁנֵ֤י נְעָרָיו֙ אִתּ֔וֹ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515938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	וְאֵ֖ת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יִצְחָ֣ק בְּנ֑וֹ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וַיְבַקַּע֙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עֲצֵ֣י עֹלָ֔ה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וַיָּ֣קָם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וַיֵּ֔לֶךְ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אֶל־הַמָּק֖וֹם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אֲשֶׁר־אָֽמַר־ל֥וֹ הָאֱלֹהִֽים׃ </a:t>
            </a:r>
            <a:endParaRPr lang="en-US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endParaRPr lang="en-US" sz="1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075357" y="3429000"/>
            <a:ext cx="1992443" cy="26670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בַּיּ֣וֹם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הַשְּׁלִישִׁ֗י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וַיִּשָּׂ֨א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אַבְרָהָ֧ם אֶת־עֵינָ֛יו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וַיַּ֥רְא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אֶת־הַמָּק֖וֹם מֵרָחֹֽק׃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וַיֹּ֨אמֶר אַבְרָהָ֜ם אֶל־נְעָרָ֗יו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שְׁבוּ־לָכֶ֥ם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פֹּה֙ עִֽם־הַחֲמ֔וֹר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וַאֲנִ֣י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וְהַנַּ֔עַר נֵלְכָ֖ה עַד־כֹּ֑ה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וְנִֽשְׁתַּחֲוֶ֖ה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וְנָשׁ֥וּבָה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אֲלֵיכֶֽם׃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וַיִּקַּ֨ח אַבְרָהָ֜ם אֶת־עֲצֵ֣י הָעֹלָ֗ה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וַיָּ֙שֶׂם֙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עַל־יִצְחָ֣ק בְּנ֔וֹ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וַיִּקַּ֣ח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בְּיָד֔וֹ אֶת־הָאֵ֖שׁ וְאֶת־הַֽמַּאֲכֶ֑לֶת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וַיֵּלְכ֥וּ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שְׁנֵיהֶ֖ם יַחְדָּֽו׃ 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648200" y="3429000"/>
            <a:ext cx="2209800" cy="26670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וַיֹּ֨אמֶר יִצְחָ֜ק אֶל־אַבְרָהָ֤ם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אָבִיו֙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וַיֹּ֣אמֶר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אָבִ֔י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וַיֹּ֖אמֶר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הִנֶּ֣נִּֽי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בְנִ֑י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וַיֹּ֗אמֶר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הִנֵּ֤ה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הָאֵשׁ֙ וְהָ֣עֵצִ֔ים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וְאַיֵּ֥ה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הַשֶּׂ֖ה לְעֹלָֽה׃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וַיֹּ֙אמֶר֙ אַבְרָהָ֔ם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אֱלֹהִ֞ים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יִרְאֶה־לּ֥וֹ הַשֶּׂ֛ה לְעֹלָ֖ה בְּנִ֑י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וַיֵּלְכ֥וּ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שְׁנֵיהֶ֖ם יַחְדָּֽו׃ </a:t>
            </a:r>
            <a:endParaRPr lang="en-US" sz="1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372876" y="381000"/>
            <a:ext cx="2095500" cy="2743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וַיָּבֹ֗אוּ אֶֽל־הַמָּקוֹם֮ אֲשֶׁ֣ר אָֽמַר־ל֣וֹ הָאֱלֹהִים֒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וַיִּ֨בֶן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שָׁ֤ם אַבְרָהָם֙ אֶת־הַמִּזְבֵּ֔חַ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וַֽיַּעֲרֹ֖ךְ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אֶת־הָעֵצִ֑ים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וַֽיַּעֲקֹד֙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אֶת־יִצְחָ֣ק בְּנ֔וֹ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וַיָּ֤שֶׂם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אֹתוֹ֙ עַל־הַמִּזְבֵּ֔חַ מִמַּ֖עַל לָעֵצִֽים׃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וַיִּשְׁלַ֤ח אַבְרָהָם֙ אֶת־יָד֔וֹ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וַיִּקַּ֖ח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אֶת־הַֽמַּאֲכֶ֑לֶת לִשְׁחֹ֖ט אֶת־בְּנֽוֹ׃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וַיִּקְרָ֨א אֵלָ֜יו מַלְאַ֤ךְ יְהוָה֙ מִן־הַשָּׁמַ֔יִם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וַיֹּ֖אמֶר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אַבְרָהָ֣ם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׀ אַבְרָהָ֑ם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וַיֹּ֖אמֶר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הִנֵּֽנִי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׃ 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7699" y="381000"/>
            <a:ext cx="2324100" cy="2743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וַיֹּ֗אמֶר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אַל־תִּשְׁלַ֤ח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יָֽדְךָ֙ אֶל־הַנַּ֔עַר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וְאַל־תַּ֥עַשׂ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ל֖וֹ מְא֑וּמָּה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כִּ֣י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׀ עַתָּ֣ה יָדַ֗עְתִּי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כִּֽי־יְרֵ֤א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אֱלֹהִים֙ אַ֔תָּה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וְלֹ֥א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חָשַׂ֛כְתָּ אֶת־בִּנְךָ֥ אֶת־יְחִידְךָ֖ מִמֶּֽנִּי׃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וַיִּשָּׂ֨א אַבְרָהָ֜ם אֶת־עֵינָ֗יו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וַיַּרְא֙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וְהִנֵּה־אַ֔יִל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אַחַ֕ר נֶאֱחַ֥ז בַּסְּבַ֖ךְ בְּקַרְנָ֑יו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וַיֵּ֤לֶךְ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אַבְרָהָם֙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וַיִּקַּ֣ח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אֶת־הָאַ֔יִל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וַיַּעֲלֵ֥הוּ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לְעֹלָ֖ה תַּ֥חַת בְּנֽוֹ׃ </a:t>
            </a:r>
            <a:endParaRPr lang="en-US" sz="1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82176" y="3429000"/>
            <a:ext cx="3886200" cy="34290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וַיִּקְרָ֧א אַבְרָהָ֛ם שֵֽׁם־הַמָּק֥וֹם הַה֖וּא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יְהוָ֣ה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׀ יִרְאֶ֑ה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אֲשֶׁר֙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יֵאָמֵ֣ר הַיּ֔וֹם בְּהַ֥ר יְהוָ֖ה יֵרָאֶֽה׃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וַיִּקְרָ֛א מַלְאַ֥ךְ יְהוָ֖ה אֶל־אַבְרָהָ֑ם שֵׁנִ֖ית מִן־הַשָּׁמָֽיִם׃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וַיֹּ֕אמֶר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בִּ֥י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נִשְׁבַּ֖עְתִּי נְאֻם־יְהוָ֑ה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כִּ֗י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יַ֚עַן אֲשֶׁ֤ר עָשִׂ֙יתָ֙ אֶת־הַדָּבָ֣ר הַזֶּ֔ה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וְלֹ֥א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חָשַׂ֖כְתָּ אֶת־בִּנְךָ֥ אֶת־יְחִידֶֽךָ׃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כִּֽי־בָרֵ֣ךְ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אֲבָרֶכְךָ֗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וְהַרְבָּ֨ה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אַרְבֶּ֤ה אֶֽת־זַרְעֲךָ֙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כְּכוֹכְבֵ֣י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הַשָּׁמַ֔יִם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וְכַח֕וֹל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אֲשֶׁ֖ר עַל־שְׂפַ֣ת הַיָּ֑ם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וְיִרַ֣שׁ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זַרְעֲךָ֔ אֵ֖ת שַׁ֥עַר אֹיְבָֽיו׃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וְהִתְבָּרֲכ֣וּ בְזַרְעֲךָ֔ כֹּ֖ל גּוֹיֵ֣י הָאָ֑רֶץ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עֵ֕קֶב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אֲשֶׁ֥ר שָׁמַ֖עְתָּ בְּקֹלִֽי׃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וַיָּ֤שָׁב אַבְרָהָם֙ אֶל־נְעָרָ֔יו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וַיָּקֻ֛מוּ וַיֵּלְכ֥וּ יַחְדָּ֖ו אֶל־בְּאֵ֣ר שָׁ֑בַע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וַיֵּ֥שֶׁב אַבְרָהָ֖ם בִּבְאֵ֥ר שָֽׁבַע׃ </a:t>
            </a:r>
            <a:endParaRPr lang="en-US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4648200" y="363379"/>
            <a:ext cx="0" cy="64700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90500" y="3200400"/>
            <a:ext cx="8763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0" y="287179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Gen 22:9-13</a:t>
            </a:r>
            <a:endParaRPr lang="en-US" sz="1000" dirty="0"/>
          </a:p>
        </p:txBody>
      </p:sp>
      <p:sp>
        <p:nvSpPr>
          <p:cNvPr id="17" name="TextBox 16"/>
          <p:cNvSpPr txBox="1"/>
          <p:nvPr/>
        </p:nvSpPr>
        <p:spPr>
          <a:xfrm>
            <a:off x="4648200" y="287179"/>
            <a:ext cx="7601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Gen 22:1-3</a:t>
            </a:r>
            <a:endParaRPr lang="en-US" sz="1000" dirty="0"/>
          </a:p>
        </p:txBody>
      </p:sp>
      <p:sp>
        <p:nvSpPr>
          <p:cNvPr id="20" name="TextBox 19"/>
          <p:cNvSpPr txBox="1"/>
          <p:nvPr/>
        </p:nvSpPr>
        <p:spPr>
          <a:xfrm>
            <a:off x="0" y="3200400"/>
            <a:ext cx="8915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Gen 22:14-19</a:t>
            </a:r>
            <a:endParaRPr lang="en-US" sz="1000" dirty="0"/>
          </a:p>
        </p:txBody>
      </p:sp>
      <p:sp>
        <p:nvSpPr>
          <p:cNvPr id="21" name="TextBox 20"/>
          <p:cNvSpPr txBox="1"/>
          <p:nvPr/>
        </p:nvSpPr>
        <p:spPr>
          <a:xfrm>
            <a:off x="4648200" y="3200400"/>
            <a:ext cx="7601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Gen 22:4-8</a:t>
            </a:r>
            <a:endParaRPr lang="en-US" sz="1000" dirty="0"/>
          </a:p>
        </p:txBody>
      </p:sp>
      <p:sp>
        <p:nvSpPr>
          <p:cNvPr id="32" name="TextBox 31"/>
          <p:cNvSpPr txBox="1"/>
          <p:nvPr/>
        </p:nvSpPr>
        <p:spPr>
          <a:xfrm>
            <a:off x="3070204" y="-1"/>
            <a:ext cx="31559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Genesis 22:1-19 The Testing of Abraham</a:t>
            </a:r>
            <a:endParaRPr lang="en-US" sz="1400" b="1" dirty="0"/>
          </a:p>
        </p:txBody>
      </p:sp>
      <p:sp>
        <p:nvSpPr>
          <p:cNvPr id="18" name="Rectangle 17"/>
          <p:cNvSpPr/>
          <p:nvPr/>
        </p:nvSpPr>
        <p:spPr>
          <a:xfrm>
            <a:off x="6629400" y="37795"/>
            <a:ext cx="1981200" cy="338554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r" defTabSz="457200" rtl="1"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600" dirty="0">
                <a:latin typeface="SBL Hebrew" pitchFamily="2" charset="-79"/>
                <a:cs typeface="SBL Hebrew" pitchFamily="2" charset="-79"/>
              </a:rPr>
              <a:t>וַיְהִ֗י אַחַר֙ הַדְּבָרִ֣ים הָאֵ֔לֶּה 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8610600" y="209943"/>
            <a:ext cx="175908" cy="171057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8721120" y="94034"/>
            <a:ext cx="33695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FF0000"/>
                </a:solidFill>
              </a:rPr>
              <a:t>v 1</a:t>
            </a:r>
            <a:endParaRPr lang="en-US" sz="1000" dirty="0">
              <a:solidFill>
                <a:srgbClr val="FF00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133600" y="767237"/>
            <a:ext cx="1981200" cy="338554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r" defTabSz="457200" rtl="1"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600" dirty="0">
                <a:latin typeface="SBL Hebrew" pitchFamily="2" charset="-79"/>
                <a:cs typeface="SBL Hebrew" pitchFamily="2" charset="-79"/>
              </a:rPr>
              <a:t>אַל־תִּשְׁלַ֤ח יָֽדְךָ֙ אֶל־הַנַּ֔עַר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949125" y="222619"/>
            <a:ext cx="40267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FF0000"/>
                </a:solidFill>
              </a:rPr>
              <a:t>v 12</a:t>
            </a:r>
            <a:endParaRPr lang="en-US" sz="1000" dirty="0">
              <a:solidFill>
                <a:srgbClr val="FF0000"/>
              </a:solidFill>
            </a:endParaRPr>
          </a:p>
        </p:txBody>
      </p:sp>
      <p:cxnSp>
        <p:nvCxnSpPr>
          <p:cNvPr id="27" name="Straight Arrow Connector 26"/>
          <p:cNvCxnSpPr>
            <a:stCxn id="25" idx="1"/>
          </p:cNvCxnSpPr>
          <p:nvPr/>
        </p:nvCxnSpPr>
        <p:spPr>
          <a:xfrm flipH="1" flipV="1">
            <a:off x="1828800" y="700391"/>
            <a:ext cx="304800" cy="236123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311998" y="4150949"/>
            <a:ext cx="40267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FF0000"/>
                </a:solidFill>
              </a:rPr>
              <a:t>v 16</a:t>
            </a:r>
            <a:endParaRPr lang="en-US" sz="1000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311998" y="5020389"/>
            <a:ext cx="40267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FF0000"/>
                </a:solidFill>
              </a:rPr>
              <a:t>v 17</a:t>
            </a:r>
            <a:endParaRPr lang="en-US" sz="1000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311998" y="5791200"/>
            <a:ext cx="40267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FF0000"/>
                </a:solidFill>
              </a:rPr>
              <a:t>v 18</a:t>
            </a:r>
            <a:endParaRPr lang="en-US" sz="1000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311998" y="6154579"/>
            <a:ext cx="40267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FF0000"/>
                </a:solidFill>
              </a:rPr>
              <a:t>v 19</a:t>
            </a:r>
            <a:endParaRPr lang="en-US" sz="1000" dirty="0">
              <a:solidFill>
                <a:srgbClr val="FF000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724544" y="4669211"/>
            <a:ext cx="4266911" cy="175432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/>
              <a:t>The next verse (v 20) reads just </a:t>
            </a:r>
            <a:r>
              <a:rPr lang="en-US" dirty="0"/>
              <a:t>like </a:t>
            </a:r>
            <a:r>
              <a:rPr lang="en-US" dirty="0" smtClean="0"/>
              <a:t>verse 1.</a:t>
            </a:r>
          </a:p>
          <a:p>
            <a:r>
              <a:rPr lang="en-US" dirty="0" smtClean="0"/>
              <a:t>Here </a:t>
            </a:r>
            <a:r>
              <a:rPr lang="en-US" dirty="0"/>
              <a:t>we have, once again, a faithful marker of another episode in the story of Abraham’s life, confirming that verse 19 is indeed the end of the “Abraham is Tested” story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125188" y="6272970"/>
            <a:ext cx="2025274" cy="338554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r" defTabSz="457200" rtl="1"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600" dirty="0">
                <a:latin typeface="SBL Hebrew" pitchFamily="2" charset="-79"/>
                <a:cs typeface="SBL Hebrew" pitchFamily="2" charset="-79"/>
              </a:rPr>
              <a:t>וַיְהִ֗י אַחַר֙ הַדְּבָרִ֣ים הָאֵ֔לֶּה 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157912" y="6324811"/>
            <a:ext cx="40267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FF0000"/>
                </a:solidFill>
              </a:rPr>
              <a:t>v 20</a:t>
            </a:r>
            <a:endParaRPr lang="en-US" sz="1000" dirty="0">
              <a:solidFill>
                <a:srgbClr val="FF0000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1189749" y="6653970"/>
            <a:ext cx="0" cy="20403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44207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6394231" y="381000"/>
            <a:ext cx="2673569" cy="2743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וַיְהִ֗י אַחַר֙ הַדְּבָרִ֣ים הָאֵ֔לֶּה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וְהָ֣אֱלֹהִ֔ים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נִסָּ֖ה אֶת־אַבְרָהָ֑ם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וַיֹּ֣אמֶר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אֵלָ֔יו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אַבְרָהָ֖ם </a:t>
            </a: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וַיֹּ֥אמֶר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הִנֵּֽנִי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וַיֹּ֡אמֶר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קַח־נָ֠א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אֶת־בִּנְךָ֨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1089025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		אֶת־יְחִֽידְךָ֤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אֲשֶׁר־אָהַ֙בְתָּ֙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1089025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	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אֶת־יִצְחָ֔ק </a:t>
            </a: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וְלֶךְ־לְךָ֔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אֶל־אֶ֖רֶץ הַמֹּרִיָּ֑ה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וְהַעֲלֵ֤הוּ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שָׁם֙ לְעֹלָ֔ה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	עַ֚ל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אַחַ֣ד הֶֽהָרִ֔ים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אֲשֶׁ֖ר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אֹמַ֥ר אֵלֶֽיךָ׃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89356" y="381000"/>
            <a:ext cx="1763844" cy="2743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וַיַּשְׁכֵּ֨ם אַבְרָהָ֜ם בַּבֹּ֗קֶר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וַֽיַּחֲבֹשׁ֙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אֶת־חֲמֹר֔וֹ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וַיִּקַּ֞ח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אֶת־שְׁנֵ֤י נְעָרָיו֙ אִתּ֔וֹ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515938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	וְאֵ֖ת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יִצְחָ֣ק בְּנ֑וֹ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וַיְבַקַּע֙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עֲצֵ֣י עֹלָ֔ה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וַיָּ֣קָם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וַיֵּ֔לֶךְ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אֶל־הַמָּק֖וֹם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אֲשֶׁר־אָֽמַר־ל֥וֹ הָאֱלֹהִֽים׃ </a:t>
            </a:r>
            <a:endParaRPr lang="en-US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endParaRPr lang="en-US" sz="1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075357" y="3429000"/>
            <a:ext cx="1992443" cy="26670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בַּיּ֣וֹם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הַשְּׁלִישִׁ֗י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וַיִּשָּׂ֨א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אַבְרָהָ֧ם אֶת־עֵינָ֛יו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וַיַּ֥רְא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אֶת־הַמָּק֖וֹם מֵרָחֹֽק׃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וַיֹּ֨אמֶר אַבְרָהָ֜ם אֶל־נְעָרָ֗יו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שְׁבוּ־לָכֶ֥ם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פֹּה֙ עִֽם־הַחֲמ֔וֹר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וַאֲנִ֣י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וְהַנַּ֔עַר נֵלְכָ֖ה עַד־כֹּ֑ה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וְנִֽשְׁתַּחֲוֶ֖ה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וְנָשׁ֥וּבָה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אֲלֵיכֶֽם׃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וַיִּקַּ֨ח אַבְרָהָ֜ם אֶת־עֲצֵ֣י הָעֹלָ֗ה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וַיָּ֙שֶׂם֙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עַל־יִצְחָ֣ק בְּנ֔וֹ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וַיִּקַּ֣ח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בְּיָד֔וֹ אֶת־הָאֵ֖שׁ וְאֶת־הַֽמַּאֲכֶ֑לֶת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וַיֵּלְכ֥וּ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שְׁנֵיהֶ֖ם יַחְדָּֽו׃ 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648200" y="3429000"/>
            <a:ext cx="2209800" cy="26670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וַיֹּ֨אמֶר יִצְחָ֜ק אֶל־אַבְרָהָ֤ם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אָבִיו֙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וַיֹּ֣אמֶר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אָבִ֔י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וַיֹּ֖אמֶר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הִנֶּ֣נִּֽי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בְנִ֑י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וַיֹּ֗אמֶר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הִנֵּ֤ה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הָאֵשׁ֙ וְהָ֣עֵצִ֔ים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וְאַיֵּ֥ה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הַשֶּׂ֖ה לְעֹלָֽה׃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וַיֹּ֙אמֶר֙ אַבְרָהָ֔ם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אֱלֹהִ֞ים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יִרְאֶה־לּ֥וֹ הַשֶּׂ֛ה לְעֹלָ֖ה בְּנִ֑י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וַיֵּלְכ֥וּ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שְׁנֵיהֶ֖ם יַחְדָּֽו׃ </a:t>
            </a:r>
            <a:endParaRPr lang="en-US" sz="1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372876" y="381000"/>
            <a:ext cx="2095500" cy="2743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וַיָּבֹ֗אוּ אֶֽל־הַמָּקוֹם֮ אֲשֶׁ֣ר אָֽמַר־ל֣וֹ הָאֱלֹהִים֒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וַיִּ֨בֶן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שָׁ֤ם אַבְרָהָם֙ אֶת־הַמִּזְבֵּ֔חַ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וַֽיַּעֲרֹ֖ךְ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אֶת־הָעֵצִ֑ים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וַֽיַּעֲקֹד֙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אֶת־יִצְחָ֣ק בְּנ֔וֹ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וַיָּ֤שֶׂם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אֹתוֹ֙ עַל־הַמִּזְבֵּ֔חַ מִמַּ֖עַל לָעֵצִֽים׃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וַיִּשְׁלַ֤ח אַבְרָהָם֙ אֶת־יָד֔וֹ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וַיִּקַּ֖ח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אֶת־הַֽמַּאֲכֶ֑לֶת לִשְׁחֹ֖ט אֶת־בְּנֽוֹ׃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וַיִּקְרָ֨א אֵלָ֜יו מַלְאַ֤ךְ יְהוָה֙ מִן־הַשָּׁמַ֔יִם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וַיֹּ֖אמֶר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אַבְרָהָ֣ם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׀ אַבְרָהָ֑ם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וַיֹּ֖אמֶר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הִנֵּֽנִי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׃ 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7699" y="381000"/>
            <a:ext cx="2324100" cy="2743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וַיֹּ֗אמֶר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אַל־תִּשְׁלַ֤ח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יָֽדְךָ֙ אֶל־הַנַּ֔עַר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וְאַל־תַּ֥עַשׂ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ל֖וֹ מְא֑וּמָּה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כִּ֣י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׀ עַתָּ֣ה יָדַ֗עְתִּי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כִּֽי־יְרֵ֤א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אֱלֹהִים֙ אַ֔תָּה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וְלֹ֥א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חָשַׂ֛כְתָּ אֶת־בִּנְךָ֥ אֶת־יְחִידְךָ֖ מִמֶּֽנִּי׃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וַיִּשָּׂ֨א אַבְרָהָ֜ם אֶת־עֵינָ֗יו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וַיַּרְא֙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וְהִנֵּה־אַ֔יִל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אַחַ֕ר נֶאֱחַ֥ז בַּסְּבַ֖ךְ בְּקַרְנָ֑יו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וַיֵּ֤לֶךְ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אַבְרָהָם֙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וַיִּקַּ֣ח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אֶת־הָאַ֔יִל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וַיַּעֲלֵ֥הוּ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לְעֹלָ֖ה תַּ֥חַת בְּנֽוֹ׃ </a:t>
            </a:r>
            <a:endParaRPr lang="en-US" sz="1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82176" y="3429000"/>
            <a:ext cx="3886200" cy="34290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וַיִּקְרָ֧א אַבְרָהָ֛ם שֵֽׁם־הַמָּק֥וֹם הַה֖וּא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יְהוָ֣ה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׀ יִרְאֶ֑ה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אֲשֶׁר֙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יֵאָמֵ֣ר הַיּ֔וֹם בְּהַ֥ר יְהוָ֖ה יֵרָאֶֽה׃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וַיִּקְרָ֛א מַלְאַ֥ךְ יְהוָ֖ה אֶל־אַבְרָהָ֑ם שֵׁנִ֖ית מִן־הַשָּׁמָֽיִם׃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וַיֹּ֕אמֶר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בִּ֥י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נִשְׁבַּ֖עְתִּי נְאֻם־יְהוָ֑ה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כִּ֗י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יַ֚עַן אֲשֶׁ֤ר עָשִׂ֙יתָ֙ אֶת־הַדָּבָ֣ר הַזֶּ֔ה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וְלֹ֥א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חָשַׂ֖כְתָּ אֶת־בִּנְךָ֥ אֶת־יְחִידֶֽךָ׃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כִּֽי־בָרֵ֣ךְ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אֲבָרֶכְךָ֗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וְהַרְבָּ֨ה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אַרְבֶּ֤ה אֶֽת־זַרְעֲךָ֙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כְּכוֹכְבֵ֣י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הַשָּׁמַ֔יִם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וְכַח֕וֹל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אֲשֶׁ֖ר עַל־שְׂפַ֣ת הַיָּ֑ם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וְיִרַ֣שׁ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זַרְעֲךָ֔ אֵ֖ת שַׁ֥עַר אֹיְבָֽיו׃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וְהִתְבָּרֲכ֣וּ בְזַרְעֲךָ֔ כֹּ֖ל גּוֹיֵ֣י הָאָ֑רֶץ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עֵ֕קֶב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אֲשֶׁ֥ר שָׁמַ֖עְתָּ בְּקֹלִֽי׃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וַיָּ֤שָׁב אַבְרָהָם֙ אֶל־נְעָרָ֔יו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וַיָּקֻ֛מוּ וַיֵּלְכ֥וּ יַחְדָּ֖ו אֶל־בְּאֵ֣ר שָׁ֑בַע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וַיֵּ֥שֶׁב אַבְרָהָ֖ם בִּבְאֵ֥ר שָֽׁבַע׃ </a:t>
            </a:r>
            <a:endParaRPr lang="en-US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4648200" y="363379"/>
            <a:ext cx="0" cy="64700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90500" y="3200400"/>
            <a:ext cx="8763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0" y="287179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Gen 22:9-13</a:t>
            </a:r>
            <a:endParaRPr lang="en-US" sz="1000" dirty="0"/>
          </a:p>
        </p:txBody>
      </p:sp>
      <p:sp>
        <p:nvSpPr>
          <p:cNvPr id="17" name="TextBox 16"/>
          <p:cNvSpPr txBox="1"/>
          <p:nvPr/>
        </p:nvSpPr>
        <p:spPr>
          <a:xfrm>
            <a:off x="4648200" y="287179"/>
            <a:ext cx="7601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Gen 22:1-3</a:t>
            </a:r>
            <a:endParaRPr lang="en-US" sz="1000" dirty="0"/>
          </a:p>
        </p:txBody>
      </p:sp>
      <p:sp>
        <p:nvSpPr>
          <p:cNvPr id="20" name="TextBox 19"/>
          <p:cNvSpPr txBox="1"/>
          <p:nvPr/>
        </p:nvSpPr>
        <p:spPr>
          <a:xfrm>
            <a:off x="0" y="3200400"/>
            <a:ext cx="8915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Gen 22:14-19</a:t>
            </a:r>
            <a:endParaRPr lang="en-US" sz="1000" dirty="0"/>
          </a:p>
        </p:txBody>
      </p:sp>
      <p:sp>
        <p:nvSpPr>
          <p:cNvPr id="21" name="TextBox 20"/>
          <p:cNvSpPr txBox="1"/>
          <p:nvPr/>
        </p:nvSpPr>
        <p:spPr>
          <a:xfrm>
            <a:off x="4648200" y="3200400"/>
            <a:ext cx="7601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Gen 22:4-8</a:t>
            </a:r>
            <a:endParaRPr lang="en-US" sz="1000" dirty="0"/>
          </a:p>
        </p:txBody>
      </p:sp>
      <p:sp>
        <p:nvSpPr>
          <p:cNvPr id="22" name="TextBox 21"/>
          <p:cNvSpPr txBox="1"/>
          <p:nvPr/>
        </p:nvSpPr>
        <p:spPr>
          <a:xfrm>
            <a:off x="3070204" y="-1"/>
            <a:ext cx="31559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Genesis 22:1-19 The Testing of Abraham</a:t>
            </a:r>
            <a:endParaRPr lang="en-US" sz="1400" b="1" dirty="0"/>
          </a:p>
        </p:txBody>
      </p:sp>
      <p:sp>
        <p:nvSpPr>
          <p:cNvPr id="23" name="Rectangle 22"/>
          <p:cNvSpPr/>
          <p:nvPr/>
        </p:nvSpPr>
        <p:spPr>
          <a:xfrm>
            <a:off x="4789356" y="2057400"/>
            <a:ext cx="1687644" cy="83099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/>
              <a:t>Tracing the Mainline</a:t>
            </a:r>
          </a:p>
        </p:txBody>
      </p:sp>
    </p:spTree>
    <p:extLst>
      <p:ext uri="{BB962C8B-B14F-4D97-AF65-F5344CB8AC3E}">
        <p14:creationId xmlns:p14="http://schemas.microsoft.com/office/powerpoint/2010/main" val="21315333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6394231" y="381000"/>
            <a:ext cx="2673569" cy="2743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וַיְהִ֗י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 אַחַר֙ הַדְּבָרִ֣ים הָאֵ֔לֶּה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וְהָ֣אֱלֹהִ֔ים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נִסָּ֖ה אֶת־אַבְרָהָ֑ם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וַיֹּ֣אמֶר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אֵלָ֔יו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אַבְרָהָ֖ם </a:t>
            </a: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וַיֹּ֥אמֶר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הִנֵּֽנִי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וַיֹּ֡אמֶר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קַח־נָ֠א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אֶת־בִּנְךָ֨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1089025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		אֶת־יְחִֽידְךָ֤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אֲשֶׁר־אָהַ֙בְתָּ֙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1089025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	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אֶת־יִצְחָ֔ק </a:t>
            </a: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וְלֶךְ־לְךָ֔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אֶל־אֶ֖רֶץ הַמֹּרִיָּ֑ה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וְהַעֲלֵ֤הוּ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שָׁם֙ לְעֹלָ֔ה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	עַ֚ל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אַחַ֣ד הֶֽהָרִ֔ים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אֲשֶׁ֖ר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אֹמַ֥ר אֵלֶֽיךָ׃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89356" y="381000"/>
            <a:ext cx="1763844" cy="2743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וַיַּשְׁכֵּ֨ם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 אַבְרָהָ֜ם בַּבֹּ֗קֶר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וַֽיַּחֲבֹשׁ֙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אֶת־חֲמֹר֔וֹ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וַיִּקַּ֞ח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אֶת־שְׁנֵ֤י נְעָרָיו֙ אִתּ֔וֹ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515938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	וְאֵ֖ת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יִצְחָ֣ק בְּנ֑וֹ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וַיְבַקַּע֙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עֲצֵ֣י עֹלָ֔ה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וַיָּ֣קָם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וַיֵּ֔לֶךְ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אֶל־הַמָּק֖וֹם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אֲשֶׁר־אָֽמַר־ל֥וֹ הָאֱלֹהִֽים׃ </a:t>
            </a:r>
            <a:endParaRPr lang="en-US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endParaRPr lang="en-US" sz="1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075357" y="3429000"/>
            <a:ext cx="1992443" cy="26670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בַּיּ֣וֹם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הַשְּׁלִישִׁ֗י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וַיִּשָּׂ֨א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אַבְרָהָ֧ם אֶת־עֵינָ֛יו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וַיַּ֥רְא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אֶת־הַמָּק֖וֹם מֵרָחֹֽק׃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וַיֹּ֨אמֶר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 אַבְרָהָ֜ם אֶל־נְעָרָ֗יו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שְׁבוּ־לָכֶ֥ם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פֹּה֙ עִֽם־הַחֲמ֔וֹר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וַאֲנִ֣י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וְהַנַּ֔עַר נֵלְכָ֖ה עַד־כֹּ֑ה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וְנִֽשְׁתַּחֲוֶ֖ה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וְנָשׁ֥וּבָה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אֲלֵיכֶֽם׃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וַיִּקַּ֨ח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 אַבְרָהָ֜ם אֶת־עֲצֵ֣י הָעֹלָ֗ה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וַיָּ֙שֶׂם֙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עַל־יִצְחָ֣ק בְּנ֔וֹ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וַיִּקַּ֣ח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בְּיָד֔וֹ אֶת־הָאֵ֖שׁ וְאֶת־הַֽמַּאֲכֶ֑לֶת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וַיֵּלְכ֥וּ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שְׁנֵיהֶ֖ם יַחְדָּֽו׃ 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648200" y="3429000"/>
            <a:ext cx="2209800" cy="26670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וַיֹּ֨אמֶר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 יִצְחָ֜ק אֶל־אַבְרָהָ֤ם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אָבִיו֙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וַיֹּ֣אמֶר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אָבִ֔י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וַיֹּ֖אמֶר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הִנֶּ֣נִּֽי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בְנִ֑י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וַיֹּ֗אמֶר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הִנֵּ֤ה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הָאֵשׁ֙ וְהָ֣עֵצִ֔ים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וְאַיֵּ֥ה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הַשֶּׂ֖ה לְעֹלָֽה׃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וַיֹּ֙אמֶר֙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 אַבְרָהָ֔ם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אֱלֹהִ֞ים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יִרְאֶה־לּ֥וֹ הַשֶּׂ֛ה לְעֹלָ֖ה בְּנִ֑י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וַיֵּלְכ֥וּ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שְׁנֵיהֶ֖ם יַחְדָּֽו׃ </a:t>
            </a:r>
            <a:endParaRPr lang="en-US" sz="1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372876" y="381000"/>
            <a:ext cx="2095500" cy="2743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וַיָּבֹ֗אוּ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 אֶֽל־הַמָּקוֹם֮ אֲשֶׁ֣ר אָֽמַר־ל֣וֹ הָאֱלֹהִים֒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וַיִּ֨בֶן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שָׁ֤ם אַבְרָהָם֙ אֶת־הַמִּזְבֵּ֔חַ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וַֽיַּעֲרֹ֖ךְ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אֶת־הָעֵצִ֑ים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וַֽיַּעֲקֹד֙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אֶת־יִצְחָ֣ק בְּנ֔וֹ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וַיָּ֤שֶׂם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אֹתוֹ֙ עַל־הַמִּזְבֵּ֔חַ מִמַּ֖עַל לָעֵצִֽים׃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וַיִּשְׁלַ֤ח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 אַבְרָהָם֙ אֶת־יָד֔וֹ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וַיִּקַּ֖ח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אֶת־הַֽמַּאֲכֶ֑לֶת לִשְׁחֹ֖ט אֶת־בְּנֽוֹ׃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וַיִּקְרָ֨א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 אֵלָ֜יו מַלְאַ֤ךְ יְהוָה֙ מִן־הַשָּׁמַ֔יִם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וַיֹּ֖אמֶר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אַבְרָהָ֣ם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׀ אַבְרָהָ֑ם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וַיֹּ֖אמֶר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הִנֵּֽנִי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׃ 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7699" y="381000"/>
            <a:ext cx="2324100" cy="2743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וַיֹּ֗אמֶר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אַל־תִּשְׁלַ֤ח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יָֽדְךָ֙ אֶל־הַנַּ֔עַר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וְאַל־תַּ֥עַשׂ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ל֖וֹ מְא֑וּמָּה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כִּ֣י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׀ עַתָּ֣ה יָדַ֗עְתִּי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כִּֽי־יְרֵ֤א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אֱלֹהִים֙ אַ֔תָּה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וְלֹ֥א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חָשַׂ֛כְתָּ אֶת־בִּנְךָ֥ אֶת־יְחִידְךָ֖ מִמֶּֽנִּי׃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וַיִּשָּׂ֨א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 אַבְרָהָ֜ם אֶת־עֵינָ֗יו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וַיַּרְא֙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וְהִנֵּה־אַ֔יִל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אַחַ֕ר נֶאֱחַ֥ז בַּסְּבַ֖ךְ בְּקַרְנָ֑יו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וַיֵּ֤לֶךְ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אַבְרָהָם֙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וַיִּקַּ֣ח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אֶת־הָאַ֔יִל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וַיַּעֲלֵ֥הוּ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לְעֹלָ֖ה תַּ֥חַת בְּנֽוֹ׃ </a:t>
            </a:r>
            <a:endParaRPr lang="en-US" sz="1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82176" y="3429000"/>
            <a:ext cx="3886200" cy="34290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וַיִּקְרָ֧א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 אַבְרָהָ֛ם שֵֽׁם־הַמָּק֥וֹם הַה֖וּא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יְהוָ֣ה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׀ יִרְאֶ֑ה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אֲשֶׁר֙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יֵאָמֵ֣ר הַיּ֔וֹם בְּהַ֥ר יְהוָ֖ה יֵרָאֶֽה׃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וַיִּקְרָ֛א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 מַלְאַ֥ךְ יְהוָ֖ה אֶל־אַבְרָהָ֑ם שֵׁנִ֖ית מִן־הַשָּׁמָֽיִם׃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וַיֹּ֕אמֶר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בִּ֥י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נִשְׁבַּ֖עְתִּי נְאֻם־יְהוָ֑ה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כִּ֗י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יַ֚עַן אֲשֶׁ֤ר עָשִׂ֙יתָ֙ אֶת־הַדָּבָ֣ר הַזֶּ֔ה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וְלֹ֥א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חָשַׂ֖כְתָּ אֶת־בִּנְךָ֥ אֶת־יְחִידֶֽךָ׃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כִּֽי־בָרֵ֣ךְ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אֲבָרֶכְךָ֗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וְהַרְבָּ֨ה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אַרְבֶּ֤ה אֶֽת־זַרְעֲךָ֙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כְּכוֹכְבֵ֣י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הַשָּׁמַ֔יִם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וְכַח֕וֹל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אֲשֶׁ֖ר עַל־שְׂפַ֣ת הַיָּ֑ם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וְיִרַ֣שׁ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זַרְעֲךָ֔ אֵ֖ת שַׁ֥עַר אֹיְבָֽיו׃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וְהִתְבָּרֲכ֣וּ בְזַרְעֲךָ֔ כֹּ֖ל גּוֹיֵ֣י הָאָ֑רֶץ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עֵ֕קֶב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אֲשֶׁ֥ר שָׁמַ֖עְתָּ בְּקֹלִֽי׃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וַיָּ֤שָׁב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 אַבְרָהָם֙ אֶל־נְעָרָ֔יו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וַיָּקֻ֛מוּ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וַיֵּלְכ֥וּ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 יַחְדָּ֖ו אֶל־בְּאֵ֣ר שָׁ֑בַע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וַיֵּ֥שֶׁב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 אַבְרָהָ֖ם בִּבְאֵ֥ר שָֽׁבַע׃ </a:t>
            </a:r>
            <a:endParaRPr lang="en-US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4648200" y="363379"/>
            <a:ext cx="0" cy="64700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90500" y="3200400"/>
            <a:ext cx="8763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0" y="287179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Gen 22:9-13</a:t>
            </a:r>
            <a:endParaRPr lang="en-US" sz="1000" dirty="0"/>
          </a:p>
        </p:txBody>
      </p:sp>
      <p:sp>
        <p:nvSpPr>
          <p:cNvPr id="17" name="TextBox 16"/>
          <p:cNvSpPr txBox="1"/>
          <p:nvPr/>
        </p:nvSpPr>
        <p:spPr>
          <a:xfrm>
            <a:off x="4648200" y="287179"/>
            <a:ext cx="7601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Gen 22:1-3</a:t>
            </a:r>
            <a:endParaRPr lang="en-US" sz="1000" dirty="0"/>
          </a:p>
        </p:txBody>
      </p:sp>
      <p:sp>
        <p:nvSpPr>
          <p:cNvPr id="20" name="TextBox 19"/>
          <p:cNvSpPr txBox="1"/>
          <p:nvPr/>
        </p:nvSpPr>
        <p:spPr>
          <a:xfrm>
            <a:off x="0" y="3200400"/>
            <a:ext cx="8915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Gen 22:14-19</a:t>
            </a:r>
            <a:endParaRPr lang="en-US" sz="1000" dirty="0"/>
          </a:p>
        </p:txBody>
      </p:sp>
      <p:sp>
        <p:nvSpPr>
          <p:cNvPr id="21" name="TextBox 20"/>
          <p:cNvSpPr txBox="1"/>
          <p:nvPr/>
        </p:nvSpPr>
        <p:spPr>
          <a:xfrm>
            <a:off x="4648200" y="3200400"/>
            <a:ext cx="7601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Gen 22:4-8</a:t>
            </a:r>
            <a:endParaRPr lang="en-US" sz="1000" dirty="0"/>
          </a:p>
        </p:txBody>
      </p:sp>
      <p:sp>
        <p:nvSpPr>
          <p:cNvPr id="19" name="Rectangle 18"/>
          <p:cNvSpPr/>
          <p:nvPr/>
        </p:nvSpPr>
        <p:spPr>
          <a:xfrm>
            <a:off x="4572000" y="1923871"/>
            <a:ext cx="2133600" cy="1200329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/>
              <a:t>The </a:t>
            </a:r>
            <a:r>
              <a:rPr lang="en-US" dirty="0" err="1">
                <a:solidFill>
                  <a:srgbClr val="0000FF"/>
                </a:solidFill>
              </a:rPr>
              <a:t>wayyiqtols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smtClean="0"/>
              <a:t>form the </a:t>
            </a:r>
            <a:r>
              <a:rPr lang="en-US" dirty="0"/>
              <a:t>“skeleton” </a:t>
            </a:r>
            <a:r>
              <a:rPr lang="en-US" dirty="0" smtClean="0"/>
              <a:t>upon which the details of the story hang.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070204" y="-1"/>
            <a:ext cx="31559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Genesis 22:1-19 The Testing of Abraham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641750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6394231" y="381000"/>
            <a:ext cx="2673569" cy="2743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וַיְהִ֗י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 אַחַר֙ הַדְּבָרִ֣ים הָאֵ֔לֶּה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וְהָ֣אֱלֹהִ֔ים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נִסָּ֖ה אֶת־אַבְרָהָ֑ם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וַיֹּ֣אמֶר</a:t>
            </a:r>
            <a:r>
              <a:rPr lang="he-IL" sz="10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אֵלָ֔יו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אַבְרָהָ֖ם </a:t>
            </a: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וַיֹּ֥אמֶר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הִנֵּֽנִי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וַיֹּ֡אמֶר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קַח־נָ֠א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אֶת־בִּנְךָ֨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1089025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		אֶת־יְחִֽידְךָ֤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אֲשֶׁר־אָהַ֙בְתָּ֙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1089025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	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אֶת־יִצְחָ֔ק </a:t>
            </a: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וְלֶךְ־לְךָ֔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אֶל־אֶ֖רֶץ הַמֹּרִיָּ֑ה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וְהַעֲלֵ֤הוּ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שָׁם֙ לְעֹלָ֔ה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	עַ֚ל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אַחַ֣ד הֶֽהָרִ֔ים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אֲשֶׁ֖ר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אֹמַ֥ר אֵלֶֽיךָ׃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89356" y="381000"/>
            <a:ext cx="1763844" cy="2743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וַיַּשְׁכֵּ֨ם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 אַבְרָהָ֜ם בַּבֹּ֗קֶר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וַֽיַּחֲבֹשׁ֙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אֶת־חֲמֹר֔וֹ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וַיִּקַּ֞ח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אֶת־שְׁנֵ֤י נְעָרָיו֙ אִתּ֔וֹ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515938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	וְאֵ֖ת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יִצְחָ֣ק בְּנ֑וֹ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וַיְבַקַּע֙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עֲצֵ֣י עֹלָ֔ה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וַיָּ֣קָם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וַיֵּ֔לֶךְ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אֶל־הַמָּק֖וֹם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אֲשֶׁר־אָֽמַר־ל֥וֹ הָאֱלֹהִֽים׃ </a:t>
            </a:r>
            <a:endParaRPr lang="en-US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endParaRPr lang="en-US" sz="1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075357" y="3429000"/>
            <a:ext cx="1992443" cy="26670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בַּיּ֣וֹם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הַשְּׁלִישִׁ֗י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וַיִּשָּׂ֨א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אַבְרָהָ֧ם אֶת־עֵינָ֛יו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וַיַּ֥רְא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אֶת־הַמָּק֖וֹם מֵרָחֹֽק׃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וַיֹּ֨אמֶר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 אַבְרָהָ֜ם אֶל־נְעָרָ֗יו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שְׁבוּ־לָכֶ֥ם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פֹּה֙ עִֽם־הַחֲמ֔וֹר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וַאֲנִ֣י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וְהַנַּ֔עַר נֵלְכָ֖ה עַד־כֹּ֑ה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וְנִֽשְׁתַּחֲוֶ֖ה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וְנָשׁ֥וּבָה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אֲלֵיכֶֽם׃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וַיִּקַּ֨ח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 אַבְרָהָ֜ם אֶת־עֲצֵ֣י הָעֹלָ֗ה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וַיָּ֙שֶׂם֙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עַל־יִצְחָ֣ק בְּנ֔וֹ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וַיִּקַּ֣ח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בְּיָד֔וֹ אֶת־הָאֵ֖שׁ וְאֶת־הַֽמַּאֲכֶ֑לֶת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וַיֵּלְכ֥וּ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שְׁנֵיהֶ֖ם יַחְדָּֽו׃ 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648200" y="3429000"/>
            <a:ext cx="2209800" cy="26670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וַיֹּ֨אמֶר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 יִצְחָ֜ק אֶל־אַבְרָהָ֤ם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אָבִיו֙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וַיֹּ֣אמֶר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אָבִ֔י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וַיֹּ֖אמֶר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הִנֶּ֣נִּֽי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בְנִ֑י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וַיֹּ֗אמֶר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הִנֵּ֤ה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הָאֵשׁ֙ וְהָ֣עֵצִ֔ים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וְאַיֵּ֥ה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הַשֶּׂ֖ה לְעֹלָֽה׃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וַיֹּ֙אמֶר֙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 אַבְרָהָ֔ם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אֱלֹהִ֞ים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יִרְאֶה־לּ֥וֹ הַשֶּׂ֛ה לְעֹלָ֖ה בְּנִ֑י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וַיֵּלְכ֥וּ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שְׁנֵיהֶ֖ם יַחְדָּֽו׃ </a:t>
            </a:r>
            <a:endParaRPr lang="en-US" sz="1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372876" y="381000"/>
            <a:ext cx="2095500" cy="2743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וַיָּבֹ֗אוּ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 אֶֽל־הַמָּקוֹם֮ אֲשֶׁ֣ר אָֽמַר־ל֣וֹ הָאֱלֹהִים֒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וַיִּ֨בֶן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שָׁ֤ם אַבְרָהָם֙ אֶת־הַמִּזְבֵּ֔חַ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וַֽיַּעֲרֹ֖ךְ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אֶת־הָעֵצִ֑ים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וַֽיַּעֲקֹד֙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אֶת־יִצְחָ֣ק בְּנ֔וֹ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וַיָּ֤שֶׂם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אֹתוֹ֙ עַל־הַמִּזְבֵּ֔חַ מִמַּ֖עַל לָעֵצִֽים׃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וַיִּשְׁלַ֤ח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 אַבְרָהָם֙ אֶת־יָד֔וֹ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וַיִּקַּ֖ח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אֶת־הַֽמַּאֲכֶ֑לֶת לִשְׁחֹ֖ט אֶת־בְּנֽוֹ׃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וַיִּקְרָ֨א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 אֵלָ֜יו מַלְאַ֤ךְ יְהוָה֙ מִן־הַשָּׁמַ֔יִם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וַיֹּ֖אמֶר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אַבְרָהָ֣ם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׀ אַבְרָהָ֑ם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וַיֹּ֖אמֶר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הִנֵּֽנִי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׃ 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7699" y="381000"/>
            <a:ext cx="2324100" cy="2743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וַיֹּ֗אמֶר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אַל־תִּשְׁלַ֤ח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יָֽדְךָ֙ אֶל־הַנַּ֔עַר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וְאַל־תַּ֥עַשׂ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ל֖וֹ מְא֑וּמָּה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כִּ֣י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׀ עַתָּ֣ה יָדַ֗עְתִּי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כִּֽי־יְרֵ֤א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אֱלֹהִים֙ אַ֔תָּה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וְלֹ֥א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חָשַׂ֛כְתָּ אֶת־בִּנְךָ֥ אֶת־יְחִידְךָ֖ מִמֶּֽנִּי׃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וַיִּשָּׂ֨א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 אַבְרָהָ֜ם אֶת־עֵינָ֗יו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וַיַּרְא֙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וְהִנֵּה־אַ֔יִל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אַחַ֕ר נֶאֱחַ֥ז בַּסְּבַ֖ךְ בְּקַרְנָ֑יו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וַיֵּ֤לֶךְ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אַבְרָהָם֙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וַיִּקַּ֣ח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אֶת־הָאַ֔יִל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וַיַּעֲלֵ֥הוּ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לְעֹלָ֖ה תַּ֥חַת בְּנֽוֹ׃ </a:t>
            </a:r>
            <a:endParaRPr lang="en-US" sz="1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82176" y="3429000"/>
            <a:ext cx="3886200" cy="34290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וַיִּקְרָ֧א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 אַבְרָהָ֛ם שֵֽׁם־הַמָּק֥וֹם הַה֖וּא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יְהוָ֣ה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׀ יִרְאֶ֑ה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אֲשֶׁר֙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יֵאָמֵ֣ר הַיּ֔וֹם בְּהַ֥ר יְהוָ֖ה יֵרָאֶֽה׃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וַיִּקְרָ֛א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 מַלְאַ֥ךְ יְהוָ֖ה אֶל־אַבְרָהָ֑ם שֵׁנִ֖ית מִן־הַשָּׁמָֽיִם׃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וַיֹּ֕אמֶר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בִּ֥י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נִשְׁבַּ֖עְתִּי נְאֻם־יְהוָ֑ה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כִּ֗י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יַ֚עַן אֲשֶׁ֤ר עָשִׂ֙יתָ֙ אֶת־הַדָּבָ֣ר הַזֶּ֔ה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וְלֹ֥א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חָשַׂ֖כְתָּ אֶת־בִּנְךָ֥ אֶת־יְחִידֶֽךָ׃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כִּֽי־בָרֵ֣ךְ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אֲבָרֶכְךָ֗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וְהַרְבָּ֨ה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אַרְבֶּ֤ה אֶֽת־זַרְעֲךָ֙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כְּכוֹכְבֵ֣י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הַשָּׁמַ֔יִם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וְכַח֕וֹל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אֲשֶׁ֖ר עַל־שְׂפַ֣ת הַיָּ֑ם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וְיִרַ֣שׁ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זַרְעֲךָ֔ אֵ֖ת שַׁ֥עַר אֹיְבָֽיו׃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וְהִתְבָּרֲכ֣וּ בְזַרְעֲךָ֔ כֹּ֖ל גּוֹיֵ֣י הָאָ֑רֶץ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עֵ֕קֶב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אֲשֶׁ֥ר שָׁמַ֖עְתָּ בְּקֹלִֽי׃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וַיָּ֤שָׁב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 אַבְרָהָם֙ אֶל־נְעָרָ֔יו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וַיָּקֻ֛מוּ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וַיֵּלְכ֥וּ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 יַחְדָּ֖ו אֶל־בְּאֵ֣ר שָׁ֑בַע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וַיֵּ֥שֶׁב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 אַבְרָהָ֖ם בִּבְאֵ֥ר שָֽׁבַע׃ </a:t>
            </a:r>
            <a:endParaRPr lang="en-US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4648200" y="363379"/>
            <a:ext cx="0" cy="64700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90500" y="3200400"/>
            <a:ext cx="8763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0" y="287179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Gen 22:9-13</a:t>
            </a:r>
            <a:endParaRPr lang="en-US" sz="1000" dirty="0"/>
          </a:p>
        </p:txBody>
      </p:sp>
      <p:sp>
        <p:nvSpPr>
          <p:cNvPr id="17" name="TextBox 16"/>
          <p:cNvSpPr txBox="1"/>
          <p:nvPr/>
        </p:nvSpPr>
        <p:spPr>
          <a:xfrm>
            <a:off x="4648200" y="287179"/>
            <a:ext cx="7601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Gen 22:1-3</a:t>
            </a:r>
            <a:endParaRPr lang="en-US" sz="1000" dirty="0"/>
          </a:p>
        </p:txBody>
      </p:sp>
      <p:sp>
        <p:nvSpPr>
          <p:cNvPr id="20" name="TextBox 19"/>
          <p:cNvSpPr txBox="1"/>
          <p:nvPr/>
        </p:nvSpPr>
        <p:spPr>
          <a:xfrm>
            <a:off x="0" y="3200400"/>
            <a:ext cx="8915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Gen 22:14-19</a:t>
            </a:r>
            <a:endParaRPr lang="en-US" sz="1000" dirty="0"/>
          </a:p>
        </p:txBody>
      </p:sp>
      <p:sp>
        <p:nvSpPr>
          <p:cNvPr id="21" name="TextBox 20"/>
          <p:cNvSpPr txBox="1"/>
          <p:nvPr/>
        </p:nvSpPr>
        <p:spPr>
          <a:xfrm>
            <a:off x="4648200" y="3200400"/>
            <a:ext cx="7601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Gen 22:4-8</a:t>
            </a:r>
            <a:endParaRPr lang="en-US" sz="1000" dirty="0"/>
          </a:p>
        </p:txBody>
      </p:sp>
      <p:sp>
        <p:nvSpPr>
          <p:cNvPr id="18" name="TextBox 17"/>
          <p:cNvSpPr txBox="1"/>
          <p:nvPr/>
        </p:nvSpPr>
        <p:spPr>
          <a:xfrm>
            <a:off x="3070204" y="-1"/>
            <a:ext cx="31559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Genesis 22:1-19 The Testing of Abraham</a:t>
            </a:r>
            <a:endParaRPr lang="en-US" sz="1400" b="1" dirty="0"/>
          </a:p>
        </p:txBody>
      </p:sp>
      <p:sp>
        <p:nvSpPr>
          <p:cNvPr id="22" name="Rectangle 21"/>
          <p:cNvSpPr/>
          <p:nvPr/>
        </p:nvSpPr>
        <p:spPr>
          <a:xfrm>
            <a:off x="4572001" y="1923871"/>
            <a:ext cx="1654196" cy="646331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/>
              <a:t>Notice how many are </a:t>
            </a:r>
            <a:r>
              <a:rPr lang="he-IL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וַיֹּאמֶר</a:t>
            </a:r>
            <a:endParaRPr lang="en-US" dirty="0">
              <a:solidFill>
                <a:srgbClr val="FF0000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170005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6394231" y="381000"/>
            <a:ext cx="2673569" cy="2743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וַיְהִ֗י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 אַחַר֙ הַדְּבָרִ֣ים הָאֵ֔לֶּה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וְהָ֣אֱלֹהִ֔ים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נִסָּ֖ה אֶת־אַבְרָהָ֑ם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וַיֹּ֣אמֶר</a:t>
            </a:r>
            <a:r>
              <a:rPr lang="he-IL" sz="10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אֵלָ֔יו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אַבְרָהָ֖ם </a:t>
            </a: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וַיֹּ֥אמֶר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הִנֵּֽנִי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וַיֹּ֡אמֶר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קַח־נָ֠א </a:t>
            </a: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אֶת־בִּנְךָ֨ </a:t>
            </a:r>
            <a:endParaRPr lang="he-IL" sz="1000" dirty="0" smtClean="0">
              <a:solidFill>
                <a:srgbClr val="FF0000"/>
              </a:solidFill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1089025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			אֶת־יְחִֽידְךָ֤ </a:t>
            </a: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אֲשֶׁר־אָהַ֙בְתָּ֙ </a:t>
            </a:r>
            <a:endParaRPr lang="he-IL" sz="1000" dirty="0" smtClean="0">
              <a:solidFill>
                <a:srgbClr val="FF0000"/>
              </a:solidFill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1089025" algn="r"/>
                <a:tab pos="4114800" algn="r"/>
                <a:tab pos="8629650" algn="l"/>
              </a:tabLst>
            </a:pPr>
            <a:r>
              <a:rPr lang="he-IL" sz="10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			</a:t>
            </a: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אֶת־יִצְחָ֔ק </a:t>
            </a: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וְלֶךְ־לְךָ֔ </a:t>
            </a: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אֶל־אֶ֖רֶץ הַמֹּרִיָּ֑ה </a:t>
            </a:r>
            <a:endParaRPr lang="he-IL" sz="1000" dirty="0" smtClean="0">
              <a:solidFill>
                <a:srgbClr val="FF0000"/>
              </a:solidFill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וְהַעֲלֵ֤הוּ </a:t>
            </a: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שָׁם֙ לְעֹלָ֔ה </a:t>
            </a:r>
            <a:endParaRPr lang="he-IL" sz="1000" dirty="0" smtClean="0">
              <a:solidFill>
                <a:srgbClr val="FF0000"/>
              </a:solidFill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		עַ֚ל </a:t>
            </a: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אַחַ֣ד הֶֽהָרִ֔ים </a:t>
            </a:r>
            <a:r>
              <a:rPr lang="he-IL" sz="10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אֲשֶׁ֖ר </a:t>
            </a: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אֹמַ֥ר אֵלֶֽיךָ׃ </a:t>
            </a:r>
            <a:endParaRPr lang="he-IL" sz="1000" dirty="0" smtClean="0">
              <a:solidFill>
                <a:srgbClr val="FF0000"/>
              </a:solidFill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89356" y="381000"/>
            <a:ext cx="1763844" cy="2743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וַיַּשְׁכֵּ֨ם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 אַבְרָהָ֜ם בַּבֹּ֗קֶר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וַֽיַּחֲבֹשׁ֙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אֶת־חֲמֹר֔וֹ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וַיִּקַּ֞ח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אֶת־שְׁנֵ֤י נְעָרָיו֙ אִתּ֔וֹ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515938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	וְאֵ֖ת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יִצְחָ֣ק בְּנ֑וֹ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וַיְבַקַּע֙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עֲצֵ֣י עֹלָ֔ה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וַיָּ֣קָם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וַיֵּ֔לֶךְ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אֶל־הַמָּק֖וֹם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אֲשֶׁר־אָֽמַר־ל֥וֹ הָאֱלֹהִֽים׃ </a:t>
            </a:r>
            <a:endParaRPr lang="en-US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endParaRPr lang="en-US" sz="1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075357" y="3429000"/>
            <a:ext cx="1992443" cy="26670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בַּיּ֣וֹם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הַשְּׁלִישִׁ֗י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וַיִּשָּׂ֨א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אַבְרָהָ֧ם אֶת־עֵינָ֛יו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וַיַּ֥רְא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אֶת־הַמָּק֖וֹם מֵרָחֹֽק׃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וַיֹּ֨אמֶר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 אַבְרָהָ֜ם אֶל־נְעָרָ֗יו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שְׁבוּ־לָכֶ֥ם </a:t>
            </a: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פֹּה֙ עִֽם־הַחֲמ֔וֹר </a:t>
            </a:r>
            <a:endParaRPr lang="he-IL" sz="1000" dirty="0" smtClean="0">
              <a:solidFill>
                <a:srgbClr val="FF0000"/>
              </a:solidFill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וַאֲנִ֣י </a:t>
            </a: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וְהַנַּ֔עַר נֵלְכָ֖ה עַד־כֹּ֑ה </a:t>
            </a:r>
            <a:endParaRPr lang="he-IL" sz="1000" dirty="0" smtClean="0">
              <a:solidFill>
                <a:srgbClr val="FF0000"/>
              </a:solidFill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וְנִֽשְׁתַּחֲוֶ֖ה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וְנָשׁ֥וּבָה </a:t>
            </a: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אֲלֵיכֶֽם׃ </a:t>
            </a:r>
            <a:endParaRPr lang="he-IL" sz="1000" dirty="0" smtClean="0">
              <a:solidFill>
                <a:srgbClr val="FF0000"/>
              </a:solidFill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וַיִּקַּ֨ח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 אַבְרָהָ֜ם אֶת־עֲצֵ֣י הָעֹלָ֗ה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וַיָּ֙שֶׂם֙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עַל־יִצְחָ֣ק בְּנ֔וֹ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וַיִּקַּ֣ח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בְּיָד֔וֹ אֶת־הָאֵ֖שׁ וְאֶת־הַֽמַּאֲכֶ֑לֶת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וַיֵּלְכ֥וּ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שְׁנֵיהֶ֖ם יַחְדָּֽו׃ 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648200" y="3429000"/>
            <a:ext cx="2209800" cy="26670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וַיֹּ֨אמֶר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 יִצְחָ֜ק אֶל־אַבְרָהָ֤ם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אָבִיו֙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וַיֹּ֣אמֶר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אָבִ֔י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וַיֹּ֖אמֶר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הִנֶּ֣נִּֽי </a:t>
            </a: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בְנִ֑י </a:t>
            </a:r>
            <a:endParaRPr lang="he-IL" sz="1000" dirty="0" smtClean="0">
              <a:solidFill>
                <a:srgbClr val="FF0000"/>
              </a:solidFill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וַיֹּ֗אמֶר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הִנֵּ֤ה </a:t>
            </a: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הָאֵשׁ֙ וְהָ֣עֵצִ֔ים </a:t>
            </a:r>
            <a:endParaRPr lang="he-IL" sz="1000" dirty="0" smtClean="0">
              <a:solidFill>
                <a:srgbClr val="FF0000"/>
              </a:solidFill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וְאַיֵּ֥ה </a:t>
            </a: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הַשֶּׂ֖ה לְעֹלָֽה׃ </a:t>
            </a:r>
            <a:endParaRPr lang="he-IL" sz="1000" dirty="0" smtClean="0">
              <a:solidFill>
                <a:srgbClr val="FF0000"/>
              </a:solidFill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וַיֹּ֙אמֶר֙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 אַבְרָהָ֔ם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אֱלֹהִ֞ים </a:t>
            </a: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יִרְאֶה־לּ֥וֹ הַשֶּׂ֛ה לְעֹלָ֖ה בְּנִ֑י </a:t>
            </a:r>
            <a:endParaRPr lang="he-IL" sz="1000" dirty="0" smtClean="0">
              <a:solidFill>
                <a:srgbClr val="FF0000"/>
              </a:solidFill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וַיֵּלְכ֥וּ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שְׁנֵיהֶ֖ם יַחְדָּֽו׃ </a:t>
            </a:r>
            <a:endParaRPr lang="en-US" sz="1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372876" y="381000"/>
            <a:ext cx="2095500" cy="2743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וַיָּבֹ֗אוּ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 אֶֽל־הַמָּקוֹם֮ אֲשֶׁ֣ר אָֽמַר־ל֣וֹ הָאֱלֹהִים֒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וַיִּ֨בֶן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שָׁ֤ם אַבְרָהָם֙ אֶת־הַמִּזְבֵּ֔חַ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וַֽיַּעֲרֹ֖ךְ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אֶת־הָעֵצִ֑ים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וַֽיַּעֲקֹד֙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אֶת־יִצְחָ֣ק בְּנ֔וֹ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וַיָּ֤שֶׂם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אֹתוֹ֙ עַל־הַמִּזְבֵּ֔חַ מִמַּ֖עַל לָעֵצִֽים׃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וַיִּשְׁלַ֤ח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 אַבְרָהָם֙ אֶת־יָד֔וֹ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וַיִּקַּ֖ח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אֶת־הַֽמַּאֲכֶ֑לֶת לִשְׁחֹ֖ט אֶת־בְּנֽוֹ׃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וַיִּקְרָ֨א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 אֵלָ֜יו מַלְאַ֤ךְ יְהוָה֙ מִן־הַשָּׁמַ֔יִם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וַיֹּ֖אמֶר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10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אַבְרָהָ֣ם </a:t>
            </a: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׀ אַבְרָהָ֑ם </a:t>
            </a:r>
            <a:endParaRPr lang="he-IL" sz="1000" dirty="0" smtClean="0">
              <a:solidFill>
                <a:srgbClr val="FF0000"/>
              </a:solidFill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וַיֹּ֖אמֶר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הִנֵּֽנִי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׃ 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7699" y="381000"/>
            <a:ext cx="2324100" cy="2743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וַיֹּ֗אמֶר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אַל־תִּשְׁלַ֤ח </a:t>
            </a: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יָֽדְךָ֙ אֶל־הַנַּ֔עַר </a:t>
            </a:r>
            <a:endParaRPr lang="he-IL" sz="1000" dirty="0" smtClean="0">
              <a:solidFill>
                <a:srgbClr val="FF0000"/>
              </a:solidFill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וְאַל־תַּ֥עַשׂ </a:t>
            </a: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ל֖וֹ מְא֑וּמָּה </a:t>
            </a:r>
            <a:endParaRPr lang="he-IL" sz="1000" dirty="0" smtClean="0">
              <a:solidFill>
                <a:srgbClr val="FF0000"/>
              </a:solidFill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כִּ֣י </a:t>
            </a: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׀ עַתָּ֣ה יָדַ֗עְתִּי </a:t>
            </a:r>
            <a:endParaRPr lang="he-IL" sz="1000" dirty="0" smtClean="0">
              <a:solidFill>
                <a:srgbClr val="FF0000"/>
              </a:solidFill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כִּֽי־יְרֵ֤א </a:t>
            </a: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אֱלֹהִים֙ אַ֔תָּה </a:t>
            </a:r>
            <a:endParaRPr lang="he-IL" sz="1000" dirty="0" smtClean="0">
              <a:solidFill>
                <a:srgbClr val="FF0000"/>
              </a:solidFill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10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וְלֹ֥א </a:t>
            </a: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חָשַׂ֛כְתָּ אֶת־בִּנְךָ֥ אֶת־יְחִידְךָ֖ מִמֶּֽנִּי׃ </a:t>
            </a:r>
            <a:endParaRPr lang="he-IL" sz="1000" dirty="0" smtClean="0">
              <a:solidFill>
                <a:srgbClr val="FF0000"/>
              </a:solidFill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וַיִּשָּׂ֨א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 אַבְרָהָ֜ם אֶת־עֵינָ֗יו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וַיַּרְא֙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וְהִנֵּה־אַ֔יִל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אַחַ֕ר נֶאֱחַ֥ז בַּסְּבַ֖ךְ בְּקַרְנָ֑יו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וַיֵּ֤לֶךְ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אַבְרָהָם֙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וַיִּקַּ֣ח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אֶת־הָאַ֔יִל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וַיַּעֲלֵ֥הוּ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לְעֹלָ֖ה תַּ֥חַת בְּנֽוֹ׃ </a:t>
            </a:r>
            <a:endParaRPr lang="en-US" sz="1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82176" y="3429000"/>
            <a:ext cx="3886200" cy="34290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וַיִּקְרָ֧א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 אַבְרָהָ֛ם שֵֽׁם־הַמָּק֥וֹם הַה֖וּא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יְהוָ֣ה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׀ יִרְאֶ֑ה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אֲשֶׁר֙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יֵאָמֵ֣ר הַיּ֔וֹם בְּהַ֥ר יְהוָ֖ה יֵרָאֶֽה׃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וַיִּקְרָ֛א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 מַלְאַ֥ךְ יְהוָ֖ה אֶל־אַבְרָהָ֑ם שֵׁנִ֖ית מִן־הַשָּׁמָֽיִם׃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וַיֹּ֕אמֶר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בִּ֥י </a:t>
            </a: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נִשְׁבַּ֖עְתִּי נְאֻם־יְהוָ֑ה </a:t>
            </a:r>
            <a:endParaRPr lang="he-IL" sz="1000" dirty="0" smtClean="0">
              <a:solidFill>
                <a:srgbClr val="FF0000"/>
              </a:solidFill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כִּ֗י </a:t>
            </a: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יַ֚עַן אֲשֶׁ֤ר עָשִׂ֙יתָ֙ אֶת־הַדָּבָ֣ר הַזֶּ֔ה </a:t>
            </a:r>
            <a:endParaRPr lang="he-IL" sz="1000" dirty="0" smtClean="0">
              <a:solidFill>
                <a:srgbClr val="FF0000"/>
              </a:solidFill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וְלֹ֥א </a:t>
            </a: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חָשַׂ֖כְתָּ אֶת־בִּנְךָ֥ אֶת־יְחִידֶֽךָ׃ </a:t>
            </a:r>
            <a:endParaRPr lang="he-IL" sz="1000" dirty="0" smtClean="0">
              <a:solidFill>
                <a:srgbClr val="FF0000"/>
              </a:solidFill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solidFill>
                <a:srgbClr val="FF0000"/>
              </a:solidFill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	כִּֽי־בָרֵ֣ךְ </a:t>
            </a: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אֲבָרֶכְךָ֗ </a:t>
            </a:r>
            <a:r>
              <a:rPr lang="he-IL" sz="10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וְהַרְבָּ֨ה </a:t>
            </a: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אַרְבֶּ֤ה אֶֽת־זַרְעֲךָ֙ </a:t>
            </a:r>
            <a:endParaRPr lang="he-IL" sz="1000" dirty="0" smtClean="0">
              <a:solidFill>
                <a:srgbClr val="FF0000"/>
              </a:solidFill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10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	כְּכוֹכְבֵ֣י </a:t>
            </a: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הַשָּׁמַ֔יִם </a:t>
            </a:r>
            <a:r>
              <a:rPr lang="he-IL" sz="10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וְכַח֕וֹל </a:t>
            </a: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אֲשֶׁ֖ר עַל־שְׂפַ֣ת הַיָּ֑ם </a:t>
            </a:r>
            <a:endParaRPr lang="he-IL" sz="1000" dirty="0" smtClean="0">
              <a:solidFill>
                <a:srgbClr val="FF0000"/>
              </a:solidFill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10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וְיִרַ֣שׁ </a:t>
            </a: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זַרְעֲךָ֔ אֵ֖ת שַׁ֥עַר אֹיְבָֽיו׃ </a:t>
            </a:r>
            <a:endParaRPr lang="he-IL" sz="1000" dirty="0" smtClean="0">
              <a:solidFill>
                <a:srgbClr val="FF0000"/>
              </a:solidFill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solidFill>
                <a:srgbClr val="FF0000"/>
              </a:solidFill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	וְהִתְבָּרֲכ֣וּ בְזַרְעֲךָ֔ כֹּ֖ל גּוֹיֵ֣י הָאָ֑רֶץ </a:t>
            </a:r>
            <a:r>
              <a:rPr lang="he-IL" sz="10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עֵ֕קֶב </a:t>
            </a:r>
            <a:r>
              <a:rPr lang="he-IL" sz="1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אֲשֶׁ֥ר שָׁמַ֖עְתָּ בְּקֹלִֽי׃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וַיָּ֤שָׁב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 אַבְרָהָם֙ אֶל־נְעָרָ֔יו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וַיָּקֻ֛מוּ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וַיֵּלְכ֥וּ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 יַחְדָּ֖ו אֶל־בְּאֵ֣ר שָׁ֑בַע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וַיֵּ֥שֶׁב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 אַבְרָהָ֖ם בִּבְאֵ֥ר שָֽׁבַע׃ </a:t>
            </a:r>
            <a:endParaRPr lang="en-US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4648200" y="363379"/>
            <a:ext cx="0" cy="64700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90500" y="3200400"/>
            <a:ext cx="8763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0" y="287179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Gen 22:9-13</a:t>
            </a:r>
            <a:endParaRPr lang="en-US" sz="1000" dirty="0"/>
          </a:p>
        </p:txBody>
      </p:sp>
      <p:sp>
        <p:nvSpPr>
          <p:cNvPr id="17" name="TextBox 16"/>
          <p:cNvSpPr txBox="1"/>
          <p:nvPr/>
        </p:nvSpPr>
        <p:spPr>
          <a:xfrm>
            <a:off x="4648200" y="287179"/>
            <a:ext cx="7601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Gen 22:1-3</a:t>
            </a:r>
            <a:endParaRPr lang="en-US" sz="1000" dirty="0"/>
          </a:p>
        </p:txBody>
      </p:sp>
      <p:sp>
        <p:nvSpPr>
          <p:cNvPr id="20" name="TextBox 19"/>
          <p:cNvSpPr txBox="1"/>
          <p:nvPr/>
        </p:nvSpPr>
        <p:spPr>
          <a:xfrm>
            <a:off x="0" y="3200400"/>
            <a:ext cx="8915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Gen 22:14-19</a:t>
            </a:r>
            <a:endParaRPr lang="en-US" sz="1000" dirty="0"/>
          </a:p>
        </p:txBody>
      </p:sp>
      <p:sp>
        <p:nvSpPr>
          <p:cNvPr id="21" name="TextBox 20"/>
          <p:cNvSpPr txBox="1"/>
          <p:nvPr/>
        </p:nvSpPr>
        <p:spPr>
          <a:xfrm>
            <a:off x="4648200" y="3200400"/>
            <a:ext cx="7601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Gen 22:4-8</a:t>
            </a:r>
            <a:endParaRPr lang="en-US" sz="1000" dirty="0"/>
          </a:p>
        </p:txBody>
      </p:sp>
      <p:sp>
        <p:nvSpPr>
          <p:cNvPr id="19" name="Rectangle 18"/>
          <p:cNvSpPr/>
          <p:nvPr/>
        </p:nvSpPr>
        <p:spPr>
          <a:xfrm>
            <a:off x="4495800" y="1875472"/>
            <a:ext cx="2076855" cy="147732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/>
              <a:t>This is evidence that much </a:t>
            </a:r>
            <a:r>
              <a:rPr lang="en-US" dirty="0"/>
              <a:t>of the detail in Biblical Hebrew narrative is carried by </a:t>
            </a:r>
            <a:r>
              <a:rPr lang="en-US" dirty="0">
                <a:solidFill>
                  <a:srgbClr val="FF0000"/>
                </a:solidFill>
              </a:rPr>
              <a:t>dialogue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070204" y="-1"/>
            <a:ext cx="31559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Genesis 22:1-19 The Testing of Abraham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4555056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4800600" y="228600"/>
            <a:ext cx="4191000" cy="6553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וַיְהִ֗י אַחַר֙ הַדְּבָרִ֣ים הָאֵ֔לֶּה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וְ</a:t>
            </a:r>
            <a:r>
              <a:rPr lang="he-IL" sz="20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הָ֣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אֱלֹהִ֔ים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נִסָּ֖ה אֶת־אַבְרָהָ֑ם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וַיֹּ֣אמֶר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אֵלָ֔יו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אַבְרָהָ֖ם </a:t>
            </a: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וַיֹּ֥אמֶר </a:t>
            </a: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הִנֵּֽנִי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׃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endParaRPr lang="he-IL" sz="2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וַיֹּ֡אמֶר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קַח־נָ֠א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אֶת־בִּנְךָ֨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1089025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		אֶת־יְחִֽידְךָ֤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אֲשֶׁר־אָהַ֙בְתָּ֙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1089025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	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אֶת־יִצְחָ֔ק </a:t>
            </a: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וְלֶךְ־לְךָ֔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אֶל־אֶ֖רֶץ הַמֹּרִיָּ֑ה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וְהַעֲלֵ֤הוּ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שָׁם֙ לְעֹלָ֔ה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	עַ֚ל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אַחַ֣ד הֶֽהָרִ֔ים 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אֲשֶׁ֖ר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אֹמַ֥ר אֵלֶֽיךָ׃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endParaRPr lang="he-IL" sz="2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228600"/>
            <a:ext cx="4419600" cy="6553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וַיַּשְׁכֵּ֨ם אַבְרָהָ֜ם בַּבֹּ֗קֶר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וַֽיַּחֲבֹשׁ֙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אֶת־חֲמֹר֔וֹ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וַיִּקַּ֞ח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אֶת־שְׁנֵ֤י נְעָרָיו֙ אִתּ֔וֹ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515938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	וְאֵ֖ת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יִצְחָ֣ק בְּנ֑וֹ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וַיְבַקַּע֙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עֲצֵ֣י עֹלָ֔ה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וַיָּ֣קָם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וַיֵּ֔לֶךְ 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אֶל־הַמָּק֖וֹם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אֲשֶׁר־אָֽמַר־ל֥וֹ הָאֱלֹהִֽים׃ </a:t>
            </a:r>
            <a:endParaRPr lang="en-US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endParaRPr lang="en-US" sz="2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-1"/>
            <a:ext cx="1111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Genesis 22:1-3</a:t>
            </a:r>
            <a:endParaRPr lang="en-US" sz="1200" dirty="0"/>
          </a:p>
        </p:txBody>
      </p:sp>
      <p:sp>
        <p:nvSpPr>
          <p:cNvPr id="3" name="Rectangle 2"/>
          <p:cNvSpPr/>
          <p:nvPr/>
        </p:nvSpPr>
        <p:spPr>
          <a:xfrm>
            <a:off x="1091747" y="289968"/>
            <a:ext cx="4394653" cy="2616101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Definite Article</a:t>
            </a:r>
            <a:r>
              <a:rPr lang="en-US" dirty="0" smtClean="0"/>
              <a:t> on Elohim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It is very </a:t>
            </a:r>
            <a:r>
              <a:rPr lang="en-US" dirty="0"/>
              <a:t>common for </a:t>
            </a:r>
            <a:r>
              <a:rPr lang="he-IL" sz="2000" dirty="0">
                <a:latin typeface="SBL Hebrew" panose="02000000000000000000" pitchFamily="2" charset="-79"/>
                <a:cs typeface="SBL Hebrew" panose="02000000000000000000" pitchFamily="2" charset="-79"/>
              </a:rPr>
              <a:t>אֱלֹהִים</a:t>
            </a:r>
            <a:r>
              <a:rPr lang="en-US" sz="1600" dirty="0"/>
              <a:t> </a:t>
            </a:r>
            <a:r>
              <a:rPr lang="en-US" dirty="0"/>
              <a:t>to have the </a:t>
            </a:r>
            <a:r>
              <a:rPr lang="en-US" dirty="0">
                <a:solidFill>
                  <a:srgbClr val="FF0000"/>
                </a:solidFill>
              </a:rPr>
              <a:t>definite article </a:t>
            </a:r>
            <a:r>
              <a:rPr lang="en-US" dirty="0" smtClean="0"/>
              <a:t>in Hebrew.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Canaanites </a:t>
            </a:r>
            <a:r>
              <a:rPr lang="en-US" dirty="0"/>
              <a:t>worshipped other </a:t>
            </a:r>
            <a:r>
              <a:rPr lang="en-US" dirty="0" smtClean="0"/>
              <a:t>gods, some of which required child sacrifice. The </a:t>
            </a:r>
            <a:r>
              <a:rPr lang="en-US" dirty="0"/>
              <a:t>use of the definite article in this and succeeding verses may be to clarify that this test did not originate with any of the </a:t>
            </a:r>
            <a:r>
              <a:rPr lang="en-US" dirty="0" smtClean="0"/>
              <a:t>child-sacrifice demanding Canaanite </a:t>
            </a:r>
            <a:r>
              <a:rPr lang="en-US" dirty="0"/>
              <a:t>gods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613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4800600" y="228600"/>
            <a:ext cx="4191000" cy="6553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וַיְהִ֗י אַחַר֙ הַדְּבָרִ֣ים הָאֵ֔לֶּה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וְהָ֣אֱלֹהִ֔ים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נִסָּ֖ה אֶת־אַבְרָהָ֑ם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וַיֹּ֣אמֶר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אֵלָ֔יו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אַבְרָהָ֖ם </a:t>
            </a: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וַיֹּ֥אמֶר </a:t>
            </a: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הִנֵּֽנִי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׃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endParaRPr lang="he-IL" sz="2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וַיֹּ֡אמֶר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קַח־נָ֠א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אֶת־בִּנְךָ֨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1089025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		אֶת־יְחִֽידְךָ֤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אֲשֶׁר־אָהַ֙בְתָּ֙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1089025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	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אֶת־יִצְחָ֔ק </a:t>
            </a: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וְלֶךְ־לְךָ֔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אֶל־אֶ֖רֶץ הַמֹּרִיָּ֑ה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וְהַעֲלֵ֤הוּ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שָׁם֙ לְעֹלָ֔ה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	עַ֚ל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אַחַ֣ד הֶֽהָרִ֔ים 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אֲשֶׁ֖ר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אֹמַ֥ר אֵלֶֽיךָ׃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endParaRPr lang="he-IL" sz="2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228600"/>
            <a:ext cx="4419600" cy="6553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וַיַּשְׁכֵּ֨ם אַבְרָהָ֜ם בַּבֹּ֗קֶר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וַֽיַּחֲבֹשׁ֙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אֶת־חֲמֹר֔וֹ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וַיִּקַּ֞ח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אֶת־שְׁנֵ֤י נְעָרָיו֙ אִתּ֔וֹ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515938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	וְאֵ֖ת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יִצְחָ֣ק בְּנ֑וֹ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וַיְבַקַּע֙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עֲצֵ֣י עֹלָ֔ה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וַיָּ֣קָם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וַיֵּ֔לֶךְ 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אֶל־הַמָּק֖וֹם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אֲשֶׁר־אָֽמַר־ל֥וֹ הָאֱלֹהִֽים׃ </a:t>
            </a:r>
            <a:endParaRPr lang="en-US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endParaRPr lang="en-US" sz="2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-1"/>
            <a:ext cx="1111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Genesis 22:1-3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9777609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4800600" y="228600"/>
            <a:ext cx="4191000" cy="6553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וַיְהִ֗י אַחַר֙ הַדְּבָרִ֣ים הָאֵ֔לֶּה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וְהָ֣אֱלֹהִ֔ים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נִסָּ֖ה אֶת־אַבְרָהָ֑ם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וַיֹּ֣אמֶר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אֵלָ֔יו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אַבְרָהָ֖ם </a:t>
            </a: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וַיֹּ֥אמֶר </a:t>
            </a: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הִנֵּֽנִי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׃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endParaRPr lang="he-IL" sz="2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וַיֹּ֡אמֶר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קַח־נָ֠א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אֶת־בִּנְךָ֨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1089025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		אֶת־יְחִֽידְךָ֤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אֲשֶׁר־אָהַ֙בְתָּ֙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1089025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	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אֶת־יִצְחָ֔ק </a:t>
            </a: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וְלֶךְ־לְךָ֔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אֶל־אֶ֖רֶץ הַמֹּרִיָּ֑ה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וְהַעֲלֵ֤הוּ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שָׁם֙ לְעֹלָ֔ה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	עַ֚ל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אַחַ֣ד הֶֽהָרִ֔ים 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אֲשֶׁ֖ר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אֹמַ֥ר אֵלֶֽיךָ׃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endParaRPr lang="he-IL" sz="2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228600"/>
            <a:ext cx="4419600" cy="6553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וַיַּשְׁכֵּ֨ם אַבְרָהָ֜ם בַּבֹּ֗קֶר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וַֽיַּחֲבֹשׁ֙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אֶת־חֲמֹר֔וֹ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וַיִּקַּ֞ח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אֶת־שְׁנֵ֤י נְעָרָיו֙ אִתּ֔וֹ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515938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	וְאֵ֖ת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יִצְחָ֣ק בְּנ֑וֹ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וַיְבַקַּע֙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עֲצֵ֣י עֹלָ֔ה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וַיָּ֣קָם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וַיֵּ֔לֶךְ 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אֶל־הַמָּק֖וֹם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אֲשֶׁר־אָֽמַר־ל֥וֹ הָאֱלֹהִֽים׃ </a:t>
            </a:r>
            <a:endParaRPr lang="en-US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endParaRPr lang="en-US" sz="2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-1"/>
            <a:ext cx="1111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Genesis 22:1-3</a:t>
            </a:r>
            <a:endParaRPr lang="en-US" sz="1200" dirty="0"/>
          </a:p>
        </p:txBody>
      </p:sp>
      <p:sp>
        <p:nvSpPr>
          <p:cNvPr id="6" name="Rectangle 5"/>
          <p:cNvSpPr/>
          <p:nvPr/>
        </p:nvSpPr>
        <p:spPr>
          <a:xfrm>
            <a:off x="4800600" y="1142999"/>
            <a:ext cx="1981199" cy="646331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/>
              <a:t>What construction do we have here?</a:t>
            </a:r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5797685" y="787940"/>
            <a:ext cx="350196" cy="330741"/>
          </a:xfrm>
          <a:custGeom>
            <a:avLst/>
            <a:gdLst>
              <a:gd name="connsiteX0" fmla="*/ 0 w 350196"/>
              <a:gd name="connsiteY0" fmla="*/ 330741 h 330741"/>
              <a:gd name="connsiteX1" fmla="*/ 87549 w 350196"/>
              <a:gd name="connsiteY1" fmla="*/ 97277 h 330741"/>
              <a:gd name="connsiteX2" fmla="*/ 350196 w 350196"/>
              <a:gd name="connsiteY2" fmla="*/ 0 h 330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0196" h="330741">
                <a:moveTo>
                  <a:pt x="0" y="330741"/>
                </a:moveTo>
                <a:cubicBezTo>
                  <a:pt x="14591" y="241570"/>
                  <a:pt x="29183" y="152400"/>
                  <a:pt x="87549" y="97277"/>
                </a:cubicBezTo>
                <a:cubicBezTo>
                  <a:pt x="145915" y="42154"/>
                  <a:pt x="248055" y="21077"/>
                  <a:pt x="350196" y="0"/>
                </a:cubicBezTo>
              </a:path>
            </a:pathLst>
          </a:custGeom>
          <a:noFill/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357638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4800600" y="228600"/>
            <a:ext cx="4191000" cy="6553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וַיְהִ֗י אַחַר֙ הַדְּבָרִ֣ים הָאֵ֔לֶּה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וְ</a:t>
            </a:r>
            <a:r>
              <a:rPr lang="he-IL" sz="2000" dirty="0" smtClean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הָ֣אֱלֹהִ֔ים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2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נִסָּ֖ה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 אֶת־אַבְרָהָ֑ם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וַיֹּ֣אמֶר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אֵלָ֔יו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אַבְרָהָ֖ם </a:t>
            </a: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וַיֹּ֥אמֶר </a:t>
            </a: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הִנֵּֽנִי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׃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endParaRPr lang="he-IL" sz="2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וַיֹּ֡אמֶר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קַח־נָ֠א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אֶת־בִּנְךָ֨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1089025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		אֶת־יְחִֽידְךָ֤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אֲשֶׁר־אָהַ֙בְתָּ֙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1089025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	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אֶת־יִצְחָ֔ק </a:t>
            </a: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וְלֶךְ־לְךָ֔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אֶל־אֶ֖רֶץ הַמֹּרִיָּ֑ה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וְהַעֲלֵ֤הוּ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שָׁם֙ לְעֹלָ֔ה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	עַ֚ל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אַחַ֣ד הֶֽהָרִ֔ים 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אֲשֶׁ֖ר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אֹמַ֥ר אֵלֶֽיךָ׃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endParaRPr lang="he-IL" sz="2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228600"/>
            <a:ext cx="4419600" cy="6553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וַיַּשְׁכֵּ֨ם אַבְרָהָ֜ם בַּבֹּ֗קֶר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וַֽיַּחֲבֹשׁ֙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אֶת־חֲמֹר֔וֹ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וַיִּקַּ֞ח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אֶת־שְׁנֵ֤י נְעָרָיו֙ אִתּ֔וֹ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515938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	וְאֵ֖ת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יִצְחָ֣ק בְּנ֑וֹ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וַיְבַקַּע֙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עֲצֵ֣י עֹלָ֔ה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וַיָּ֣קָם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וַיֵּ֔לֶךְ 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אֶל־הַמָּק֖וֹם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אֲשֶׁר־אָֽמַר־ל֥וֹ הָאֱלֹהִֽים׃ </a:t>
            </a:r>
            <a:endParaRPr lang="en-US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endParaRPr lang="en-US" sz="2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-1"/>
            <a:ext cx="1111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Genesis 22:1-3</a:t>
            </a:r>
            <a:endParaRPr lang="en-US" sz="1200" dirty="0"/>
          </a:p>
        </p:txBody>
      </p:sp>
      <p:sp>
        <p:nvSpPr>
          <p:cNvPr id="6" name="Rectangle 5"/>
          <p:cNvSpPr/>
          <p:nvPr/>
        </p:nvSpPr>
        <p:spPr>
          <a:xfrm>
            <a:off x="4800600" y="1142999"/>
            <a:ext cx="2895600" cy="1200329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X</a:t>
            </a:r>
            <a:r>
              <a:rPr lang="en-US" dirty="0" smtClean="0"/>
              <a:t>-</a:t>
            </a:r>
            <a:r>
              <a:rPr lang="en-US" dirty="0" err="1" smtClean="0">
                <a:solidFill>
                  <a:srgbClr val="FF0000"/>
                </a:solidFill>
              </a:rPr>
              <a:t>Qatal</a:t>
            </a:r>
            <a:endParaRPr lang="en-US" dirty="0" smtClean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Topicalization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“and it was Elohim who was a tester of Abraham”</a:t>
            </a:r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5797685" y="787940"/>
            <a:ext cx="350196" cy="330741"/>
          </a:xfrm>
          <a:custGeom>
            <a:avLst/>
            <a:gdLst>
              <a:gd name="connsiteX0" fmla="*/ 0 w 350196"/>
              <a:gd name="connsiteY0" fmla="*/ 330741 h 330741"/>
              <a:gd name="connsiteX1" fmla="*/ 87549 w 350196"/>
              <a:gd name="connsiteY1" fmla="*/ 97277 h 330741"/>
              <a:gd name="connsiteX2" fmla="*/ 350196 w 350196"/>
              <a:gd name="connsiteY2" fmla="*/ 0 h 330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0196" h="330741">
                <a:moveTo>
                  <a:pt x="0" y="330741"/>
                </a:moveTo>
                <a:cubicBezTo>
                  <a:pt x="14591" y="241570"/>
                  <a:pt x="29183" y="152400"/>
                  <a:pt x="87549" y="97277"/>
                </a:cubicBezTo>
                <a:cubicBezTo>
                  <a:pt x="145915" y="42154"/>
                  <a:pt x="248055" y="21077"/>
                  <a:pt x="350196" y="0"/>
                </a:cubicBezTo>
              </a:path>
            </a:pathLst>
          </a:custGeom>
          <a:noFill/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216005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4800600" y="228600"/>
            <a:ext cx="4191000" cy="6553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וַיְהִ֗י אַחַר֙ הַדְּבָרִ֣ים הָאֵ֔לֶּה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וְ</a:t>
            </a:r>
            <a:r>
              <a:rPr lang="he-IL" sz="2000" dirty="0" smtClean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הָ֣אֱלֹהִ֔ים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2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נִסָּ֖ה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 אֶת־אַבְרָהָ֑ם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 smtClean="0">
                <a:solidFill>
                  <a:srgbClr val="FF00FF"/>
                </a:solidFill>
                <a:latin typeface="SBL Hebrew" pitchFamily="2" charset="-79"/>
                <a:cs typeface="SBL Hebrew" pitchFamily="2" charset="-79"/>
              </a:rPr>
              <a:t>וַיֹּ֣אמֶר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אֵלָ֔יו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אַבְרָהָ֖ם </a:t>
            </a: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>
                <a:solidFill>
                  <a:srgbClr val="FF00FF"/>
                </a:solidFill>
                <a:latin typeface="SBL Hebrew" pitchFamily="2" charset="-79"/>
                <a:cs typeface="SBL Hebrew" pitchFamily="2" charset="-79"/>
              </a:rPr>
              <a:t>וַיֹּ֥אמֶר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 </a:t>
            </a: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הִנֵּֽנִי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׃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endParaRPr lang="he-IL" sz="2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>
                <a:solidFill>
                  <a:srgbClr val="FF00FF"/>
                </a:solidFill>
                <a:latin typeface="SBL Hebrew" pitchFamily="2" charset="-79"/>
                <a:cs typeface="SBL Hebrew" pitchFamily="2" charset="-79"/>
              </a:rPr>
              <a:t>וַיֹּ֡אמֶר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קַח־נָ֠א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אֶת־בִּנְךָ֨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1089025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		אֶת־יְחִֽידְךָ֤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אֲשֶׁר־אָהַ֙בְתָּ֙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1089025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	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אֶת־יִצְחָ֔ק </a:t>
            </a: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וְלֶךְ־לְךָ֔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אֶל־אֶ֖רֶץ הַמֹּרִיָּ֑ה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וְהַעֲלֵ֤הוּ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שָׁם֙ לְעֹלָ֔ה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	עַ֚ל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אַחַ֣ד הֶֽהָרִ֔ים 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אֲשֶׁ֖ר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אֹמַ֥ר אֵלֶֽיךָ׃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endParaRPr lang="he-IL" sz="2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228600"/>
            <a:ext cx="4419600" cy="6553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2000" dirty="0">
                <a:solidFill>
                  <a:srgbClr val="FF00FF"/>
                </a:solidFill>
                <a:latin typeface="SBL Hebrew" pitchFamily="2" charset="-79"/>
                <a:cs typeface="SBL Hebrew" pitchFamily="2" charset="-79"/>
              </a:rPr>
              <a:t>וַיַּשְׁכֵּ֨ם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 אַבְרָהָ֜ם בַּבֹּ֗קֶר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2000" dirty="0">
                <a:solidFill>
                  <a:srgbClr val="FF00FF"/>
                </a:solidFill>
                <a:latin typeface="SBL Hebrew" pitchFamily="2" charset="-79"/>
                <a:cs typeface="SBL Hebrew" pitchFamily="2" charset="-79"/>
              </a:rPr>
              <a:t>וַֽיַּחֲבֹשׁ֙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אֶת־חֲמֹר֔וֹ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2000" dirty="0">
                <a:solidFill>
                  <a:srgbClr val="FF00FF"/>
                </a:solidFill>
                <a:latin typeface="SBL Hebrew" pitchFamily="2" charset="-79"/>
                <a:cs typeface="SBL Hebrew" pitchFamily="2" charset="-79"/>
              </a:rPr>
              <a:t>וַיִּקַּ֞ח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אֶת־שְׁנֵ֤י נְעָרָיו֙ אִתּ֔וֹ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515938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	וְאֵ֖ת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יִצְחָ֣ק בְּנ֑וֹ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2000" dirty="0">
                <a:solidFill>
                  <a:srgbClr val="FF00FF"/>
                </a:solidFill>
                <a:latin typeface="SBL Hebrew" pitchFamily="2" charset="-79"/>
                <a:cs typeface="SBL Hebrew" pitchFamily="2" charset="-79"/>
              </a:rPr>
              <a:t>וַיְבַקַּע֙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עֲצֵ֣י עֹלָ֔ה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2000" dirty="0">
                <a:solidFill>
                  <a:srgbClr val="FF00FF"/>
                </a:solidFill>
                <a:latin typeface="SBL Hebrew" pitchFamily="2" charset="-79"/>
                <a:cs typeface="SBL Hebrew" pitchFamily="2" charset="-79"/>
              </a:rPr>
              <a:t>וַיָּ֣קָם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וַיֵּ֔לֶךְ 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אֶל־הַמָּק֖וֹם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אֲשֶׁר־אָֽמַר־ל֥וֹ הָאֱלֹהִֽים׃ </a:t>
            </a:r>
            <a:endParaRPr lang="en-US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endParaRPr lang="en-US" sz="2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-1"/>
            <a:ext cx="1111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Genesis 22:1-3</a:t>
            </a:r>
            <a:endParaRPr lang="en-US" sz="1200" dirty="0"/>
          </a:p>
        </p:txBody>
      </p:sp>
      <p:sp>
        <p:nvSpPr>
          <p:cNvPr id="6" name="Rectangle 5"/>
          <p:cNvSpPr/>
          <p:nvPr/>
        </p:nvSpPr>
        <p:spPr>
          <a:xfrm>
            <a:off x="4800600" y="1142999"/>
            <a:ext cx="2895600" cy="1200329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X</a:t>
            </a:r>
            <a:r>
              <a:rPr lang="en-US" dirty="0" smtClean="0"/>
              <a:t>-</a:t>
            </a:r>
            <a:r>
              <a:rPr lang="en-US" dirty="0" err="1" smtClean="0">
                <a:solidFill>
                  <a:srgbClr val="FF0000"/>
                </a:solidFill>
              </a:rPr>
              <a:t>Qatal</a:t>
            </a:r>
            <a:endParaRPr lang="en-US" dirty="0" smtClean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Topicalization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“and it was Elohim who was a tester of Abraham”</a:t>
            </a:r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5797685" y="787940"/>
            <a:ext cx="350196" cy="330741"/>
          </a:xfrm>
          <a:custGeom>
            <a:avLst/>
            <a:gdLst>
              <a:gd name="connsiteX0" fmla="*/ 0 w 350196"/>
              <a:gd name="connsiteY0" fmla="*/ 330741 h 330741"/>
              <a:gd name="connsiteX1" fmla="*/ 87549 w 350196"/>
              <a:gd name="connsiteY1" fmla="*/ 97277 h 330741"/>
              <a:gd name="connsiteX2" fmla="*/ 350196 w 350196"/>
              <a:gd name="connsiteY2" fmla="*/ 0 h 330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0196" h="330741">
                <a:moveTo>
                  <a:pt x="0" y="330741"/>
                </a:moveTo>
                <a:cubicBezTo>
                  <a:pt x="14591" y="241570"/>
                  <a:pt x="29183" y="152400"/>
                  <a:pt x="87549" y="97277"/>
                </a:cubicBezTo>
                <a:cubicBezTo>
                  <a:pt x="145915" y="42154"/>
                  <a:pt x="248055" y="21077"/>
                  <a:pt x="350196" y="0"/>
                </a:cubicBezTo>
              </a:path>
            </a:pathLst>
          </a:custGeom>
          <a:noFill/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76200" y="3274874"/>
            <a:ext cx="5105400" cy="258532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X-</a:t>
            </a:r>
            <a:r>
              <a:rPr lang="en-US" dirty="0" err="1" smtClean="0"/>
              <a:t>Qatal</a:t>
            </a:r>
            <a:r>
              <a:rPr lang="en-US" dirty="0" smtClean="0"/>
              <a:t> as Summary Statement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We </a:t>
            </a:r>
            <a:r>
              <a:rPr lang="en-US" dirty="0"/>
              <a:t>can </a:t>
            </a:r>
            <a:r>
              <a:rPr lang="en-US" dirty="0" smtClean="0"/>
              <a:t>further specify </a:t>
            </a:r>
            <a:r>
              <a:rPr lang="en-US" dirty="0"/>
              <a:t>the function of the X-</a:t>
            </a:r>
            <a:r>
              <a:rPr lang="en-US" dirty="0" err="1"/>
              <a:t>qatal</a:t>
            </a:r>
            <a:r>
              <a:rPr lang="en-US" dirty="0"/>
              <a:t> </a:t>
            </a:r>
            <a:r>
              <a:rPr lang="en-US" dirty="0" smtClean="0"/>
              <a:t>in this passage because it </a:t>
            </a:r>
            <a:r>
              <a:rPr lang="en-US" u="sng" dirty="0" smtClean="0"/>
              <a:t>precedes</a:t>
            </a:r>
            <a:r>
              <a:rPr lang="en-US" dirty="0" smtClean="0"/>
              <a:t> </a:t>
            </a:r>
            <a:r>
              <a:rPr lang="en-US" dirty="0"/>
              <a:t>the beginning of the episode’s </a:t>
            </a:r>
            <a:r>
              <a:rPr lang="en-US" dirty="0" err="1"/>
              <a:t>wayyiqtol</a:t>
            </a:r>
            <a:r>
              <a:rPr lang="en-US" dirty="0"/>
              <a:t> </a:t>
            </a:r>
            <a:r>
              <a:rPr lang="en-US" dirty="0" smtClean="0"/>
              <a:t>string. In </a:t>
            </a:r>
            <a:r>
              <a:rPr lang="en-US" dirty="0"/>
              <a:t>such a case the X-</a:t>
            </a:r>
            <a:r>
              <a:rPr lang="en-US" dirty="0" err="1"/>
              <a:t>qatal</a:t>
            </a:r>
            <a:r>
              <a:rPr lang="en-US" dirty="0"/>
              <a:t> often </a:t>
            </a:r>
            <a:r>
              <a:rPr lang="en-US" b="1" dirty="0"/>
              <a:t>summarizes</a:t>
            </a:r>
            <a:r>
              <a:rPr lang="en-US" dirty="0"/>
              <a:t>, like a headline, what is to </a:t>
            </a:r>
            <a:r>
              <a:rPr lang="en-US" dirty="0" smtClean="0"/>
              <a:t>follow.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Note that, though the </a:t>
            </a:r>
            <a:r>
              <a:rPr lang="he-IL" dirty="0">
                <a:latin typeface="SBL Hebrew" pitchFamily="2" charset="-79"/>
                <a:cs typeface="SBL Hebrew" pitchFamily="2" charset="-79"/>
              </a:rPr>
              <a:t>וַיְהִ֗י</a:t>
            </a:r>
            <a:r>
              <a:rPr lang="en-US" dirty="0" smtClean="0"/>
              <a:t> in v 1 is a </a:t>
            </a:r>
            <a:r>
              <a:rPr lang="en-US" dirty="0" err="1" smtClean="0"/>
              <a:t>wayyiqtol</a:t>
            </a:r>
            <a:r>
              <a:rPr lang="en-US" dirty="0" smtClean="0"/>
              <a:t>, its function is </a:t>
            </a:r>
            <a:r>
              <a:rPr lang="en-US" i="1" dirty="0" smtClean="0"/>
              <a:t>Transition </a:t>
            </a:r>
            <a:r>
              <a:rPr lang="en-US" i="1" dirty="0"/>
              <a:t>M</a:t>
            </a:r>
            <a:r>
              <a:rPr lang="en-US" i="1" dirty="0" smtClean="0"/>
              <a:t>arker </a:t>
            </a:r>
            <a:r>
              <a:rPr lang="en-US" dirty="0" smtClean="0"/>
              <a:t>not </a:t>
            </a:r>
            <a:r>
              <a:rPr lang="en-US" i="1" dirty="0" smtClean="0"/>
              <a:t>Historical Narrative Mainline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6235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3657600" y="228600"/>
            <a:ext cx="5334000" cy="6553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	בְּרֵאשִׁ֖ית בָּרָ֣א אֱלֹהִ֑ים אֵ֥ת הַשָּׁמַ֖יִם וְאֵ֥ת הָאָֽרֶץ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׃</a:t>
            </a:r>
            <a:endParaRPr lang="en-US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endParaRPr lang="he-IL" sz="2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	וְהָאָ֗רֶץ הָיְתָ֥ה תֹ֙הוּ֙ וָבֹ֔הוּ </a:t>
            </a: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	וְחֹ֖שֶׁךְ עַל־פְּנֵ֣י תְה֑וֹם </a:t>
            </a: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	וְר֣וּחַ אֱלֹהִ֔ים מְרַחֶ֖פֶת עַל־פְּנֵ֥י הַמָּֽיִם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׃</a:t>
            </a:r>
            <a:endParaRPr lang="en-US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endParaRPr lang="he-IL" sz="2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וַיֹּ֥אמֶר אֱלֹהִ֖ים יְהִ֣י א֑וֹר וַֽיְהִי־אֽוֹר׃</a:t>
            </a: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endParaRPr lang="he-IL" sz="2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960566" y="-1"/>
            <a:ext cx="10326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Genesis 1:1-3</a:t>
            </a:r>
            <a:endParaRPr lang="en-US" sz="1200" dirty="0"/>
          </a:p>
        </p:txBody>
      </p:sp>
      <p:sp>
        <p:nvSpPr>
          <p:cNvPr id="7" name="Rectangle 6"/>
          <p:cNvSpPr/>
          <p:nvPr/>
        </p:nvSpPr>
        <p:spPr>
          <a:xfrm>
            <a:off x="76200" y="671501"/>
            <a:ext cx="4572000" cy="19389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txBody>
          <a:bodyPr wrap="square">
            <a:spAutoFit/>
          </a:bodyPr>
          <a:lstStyle/>
          <a:p>
            <a:r>
              <a:rPr lang="en-US" sz="2400" dirty="0" smtClean="0"/>
              <a:t>Let’s look at another example: Genesis 1:1-3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Where is the first H.N. Mainline </a:t>
            </a:r>
            <a:r>
              <a:rPr lang="en-US" sz="2400" dirty="0" err="1" smtClean="0"/>
              <a:t>wayyiqtol</a:t>
            </a:r>
            <a:r>
              <a:rPr lang="en-US" sz="2400" dirty="0" smtClean="0"/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What constructions precede it?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8835903" y="287179"/>
            <a:ext cx="3080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00" dirty="0" smtClean="0"/>
              <a:t>v1</a:t>
            </a:r>
            <a:endParaRPr lang="en-US" sz="1000" dirty="0"/>
          </a:p>
        </p:txBody>
      </p:sp>
      <p:sp>
        <p:nvSpPr>
          <p:cNvPr id="9" name="TextBox 8"/>
          <p:cNvSpPr txBox="1"/>
          <p:nvPr/>
        </p:nvSpPr>
        <p:spPr>
          <a:xfrm>
            <a:off x="8835902" y="1010056"/>
            <a:ext cx="3080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00" dirty="0" smtClean="0"/>
              <a:t>v2</a:t>
            </a:r>
            <a:endParaRPr lang="en-US" sz="1000" dirty="0"/>
          </a:p>
        </p:txBody>
      </p:sp>
      <p:sp>
        <p:nvSpPr>
          <p:cNvPr id="10" name="TextBox 9"/>
          <p:cNvSpPr txBox="1"/>
          <p:nvPr/>
        </p:nvSpPr>
        <p:spPr>
          <a:xfrm>
            <a:off x="8835902" y="2487040"/>
            <a:ext cx="3080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00" dirty="0" smtClean="0"/>
              <a:t>v3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3797998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3657600" y="228600"/>
            <a:ext cx="5334000" cy="6553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בְּרֵאשִׁ֖ית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2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בָּרָ֣א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 אֱלֹהִ֑ים אֵ֥ת הַשָּׁמַ֖יִם וְאֵ֥ת הָאָֽרֶץ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׃</a:t>
            </a:r>
            <a:endParaRPr lang="en-US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endParaRPr lang="he-IL" sz="2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	וְ</a:t>
            </a:r>
            <a:r>
              <a:rPr lang="he-IL" sz="2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הָאָ֗רֶץ </a:t>
            </a:r>
            <a:r>
              <a:rPr lang="he-IL" sz="2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הָיְתָ֥ה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 תֹ֙הוּ֙ וָבֹ֔הוּ </a:t>
            </a: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	וְחֹ֖שֶׁךְ עַל־פְּנֵ֣י תְה֑וֹם </a:t>
            </a: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	וְר֣וּחַ אֱלֹהִ֔ים </a:t>
            </a:r>
            <a:r>
              <a:rPr lang="he-IL" sz="2000" dirty="0">
                <a:solidFill>
                  <a:srgbClr val="009900"/>
                </a:solidFill>
                <a:latin typeface="SBL Hebrew" pitchFamily="2" charset="-79"/>
                <a:cs typeface="SBL Hebrew" pitchFamily="2" charset="-79"/>
              </a:rPr>
              <a:t>מְרַחֶ֖פֶת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 עַל־פְּנֵ֥י הַמָּֽיִם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׃</a:t>
            </a:r>
            <a:endParaRPr lang="en-US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endParaRPr lang="he-IL" sz="2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>
                <a:solidFill>
                  <a:srgbClr val="FF00FF"/>
                </a:solidFill>
                <a:latin typeface="SBL Hebrew" pitchFamily="2" charset="-79"/>
                <a:cs typeface="SBL Hebrew" pitchFamily="2" charset="-79"/>
              </a:rPr>
              <a:t>וַיֹּ֥אמֶר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 אֱלֹהִ֖ים יְהִ֣י א֑וֹר וַֽיְהִי־אֽוֹר׃</a:t>
            </a: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endParaRPr lang="he-IL" sz="2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960566" y="-1"/>
            <a:ext cx="10326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Genesis 1:1-3</a:t>
            </a:r>
            <a:endParaRPr lang="en-US" sz="1200" dirty="0"/>
          </a:p>
        </p:txBody>
      </p:sp>
      <p:sp>
        <p:nvSpPr>
          <p:cNvPr id="7" name="Rectangle 6"/>
          <p:cNvSpPr/>
          <p:nvPr/>
        </p:nvSpPr>
        <p:spPr>
          <a:xfrm>
            <a:off x="3124200" y="2425484"/>
            <a:ext cx="121920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txBody>
          <a:bodyPr wrap="square">
            <a:spAutoFit/>
          </a:bodyPr>
          <a:lstStyle/>
          <a:p>
            <a:r>
              <a:rPr lang="en-US" dirty="0" err="1"/>
              <a:t>W</a:t>
            </a:r>
            <a:r>
              <a:rPr lang="en-US" dirty="0" err="1" smtClean="0"/>
              <a:t>ayyiqtol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835903" y="287179"/>
            <a:ext cx="3080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00" dirty="0" smtClean="0"/>
              <a:t>v1</a:t>
            </a:r>
            <a:endParaRPr lang="en-US" sz="1000" dirty="0"/>
          </a:p>
        </p:txBody>
      </p:sp>
      <p:sp>
        <p:nvSpPr>
          <p:cNvPr id="9" name="TextBox 8"/>
          <p:cNvSpPr txBox="1"/>
          <p:nvPr/>
        </p:nvSpPr>
        <p:spPr>
          <a:xfrm>
            <a:off x="8835902" y="1010056"/>
            <a:ext cx="3080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00" dirty="0" smtClean="0"/>
              <a:t>v2</a:t>
            </a:r>
            <a:endParaRPr lang="en-US" sz="1000" dirty="0"/>
          </a:p>
        </p:txBody>
      </p:sp>
      <p:sp>
        <p:nvSpPr>
          <p:cNvPr id="10" name="TextBox 9"/>
          <p:cNvSpPr txBox="1"/>
          <p:nvPr/>
        </p:nvSpPr>
        <p:spPr>
          <a:xfrm>
            <a:off x="8835902" y="2487040"/>
            <a:ext cx="3080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00" dirty="0" smtClean="0"/>
              <a:t>v3</a:t>
            </a:r>
            <a:endParaRPr lang="en-US" sz="1000" dirty="0"/>
          </a:p>
        </p:txBody>
      </p:sp>
      <p:sp>
        <p:nvSpPr>
          <p:cNvPr id="11" name="Rectangle 10"/>
          <p:cNvSpPr/>
          <p:nvPr/>
        </p:nvSpPr>
        <p:spPr>
          <a:xfrm>
            <a:off x="3124200" y="225623"/>
            <a:ext cx="121920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txBody>
          <a:bodyPr wrap="square">
            <a:spAutoFit/>
          </a:bodyPr>
          <a:lstStyle/>
          <a:p>
            <a:r>
              <a:rPr lang="en-US" dirty="0" smtClean="0"/>
              <a:t>X-</a:t>
            </a:r>
            <a:r>
              <a:rPr lang="en-US" dirty="0" err="1" smtClean="0"/>
              <a:t>Qatal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124200" y="914400"/>
            <a:ext cx="121920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txBody>
          <a:bodyPr wrap="square">
            <a:spAutoFit/>
          </a:bodyPr>
          <a:lstStyle/>
          <a:p>
            <a:r>
              <a:rPr lang="en-US" dirty="0" smtClean="0"/>
              <a:t>X-</a:t>
            </a:r>
            <a:r>
              <a:rPr lang="en-US" dirty="0" err="1" smtClean="0"/>
              <a:t>Qatal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3124200" y="1371600"/>
            <a:ext cx="167640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txBody>
          <a:bodyPr wrap="square">
            <a:spAutoFit/>
          </a:bodyPr>
          <a:lstStyle/>
          <a:p>
            <a:r>
              <a:rPr lang="en-US" dirty="0" err="1" smtClean="0"/>
              <a:t>Verbless</a:t>
            </a:r>
            <a:r>
              <a:rPr lang="en-US" dirty="0" smtClean="0"/>
              <a:t> clause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124200" y="1732613"/>
            <a:ext cx="121920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txBody>
          <a:bodyPr wrap="square">
            <a:spAutoFit/>
          </a:bodyPr>
          <a:lstStyle/>
          <a:p>
            <a:r>
              <a:rPr lang="en-US" dirty="0" smtClean="0"/>
              <a:t>Participle</a:t>
            </a:r>
            <a:endParaRPr lang="en-US" dirty="0"/>
          </a:p>
        </p:txBody>
      </p:sp>
      <p:cxnSp>
        <p:nvCxnSpPr>
          <p:cNvPr id="4" name="Straight Arrow Connector 3"/>
          <p:cNvCxnSpPr>
            <a:endCxn id="11" idx="3"/>
          </p:cNvCxnSpPr>
          <p:nvPr/>
        </p:nvCxnSpPr>
        <p:spPr>
          <a:xfrm>
            <a:off x="4114800" y="410289"/>
            <a:ext cx="228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114800" y="1133166"/>
            <a:ext cx="228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4800600" y="1580479"/>
            <a:ext cx="228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4343400" y="1917279"/>
            <a:ext cx="228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4343400" y="2610150"/>
            <a:ext cx="228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4509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3657600" y="228600"/>
            <a:ext cx="5334000" cy="6553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בְּרֵאשִׁ֖ית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2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בָּרָ֣א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 אֱלֹהִ֑ים אֵ֥ת הַשָּׁמַ֖יִם וְאֵ֥ת הָאָֽרֶץ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׃</a:t>
            </a:r>
            <a:endParaRPr lang="en-US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endParaRPr lang="he-IL" sz="2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	וְ</a:t>
            </a:r>
            <a:r>
              <a:rPr lang="he-IL" sz="2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הָאָ֗רֶץ </a:t>
            </a:r>
            <a:r>
              <a:rPr lang="he-IL" sz="2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הָיְתָ֥ה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 תֹ֙הוּ֙ וָבֹ֔הוּ </a:t>
            </a: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	וְחֹ֖שֶׁךְ עַל־פְּנֵ֣י תְה֑וֹם </a:t>
            </a: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	וְר֣וּחַ אֱלֹהִ֔ים </a:t>
            </a:r>
            <a:r>
              <a:rPr lang="he-IL" sz="2000" dirty="0">
                <a:solidFill>
                  <a:srgbClr val="009900"/>
                </a:solidFill>
                <a:latin typeface="SBL Hebrew" pitchFamily="2" charset="-79"/>
                <a:cs typeface="SBL Hebrew" pitchFamily="2" charset="-79"/>
              </a:rPr>
              <a:t>מְרַחֶ֖פֶת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 עַל־פְּנֵ֥י הַמָּֽיִם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׃</a:t>
            </a:r>
            <a:endParaRPr lang="en-US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endParaRPr lang="he-IL" sz="2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>
                <a:solidFill>
                  <a:srgbClr val="FF00FF"/>
                </a:solidFill>
                <a:latin typeface="SBL Hebrew" pitchFamily="2" charset="-79"/>
                <a:cs typeface="SBL Hebrew" pitchFamily="2" charset="-79"/>
              </a:rPr>
              <a:t>וַיֹּ֥אמֶר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 אֱלֹהִ֖ים יְהִ֣י א֑וֹר וַֽיְהִי־אֽוֹר׃</a:t>
            </a: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endParaRPr lang="he-IL" sz="2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960566" y="-1"/>
            <a:ext cx="10326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Genesis 1:1-3</a:t>
            </a:r>
            <a:endParaRPr lang="en-US" sz="1200" dirty="0"/>
          </a:p>
        </p:txBody>
      </p:sp>
      <p:sp>
        <p:nvSpPr>
          <p:cNvPr id="7" name="Rectangle 6"/>
          <p:cNvSpPr/>
          <p:nvPr/>
        </p:nvSpPr>
        <p:spPr>
          <a:xfrm>
            <a:off x="3124200" y="2425484"/>
            <a:ext cx="121920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txBody>
          <a:bodyPr wrap="square">
            <a:spAutoFit/>
          </a:bodyPr>
          <a:lstStyle/>
          <a:p>
            <a:r>
              <a:rPr lang="en-US" dirty="0" err="1"/>
              <a:t>W</a:t>
            </a:r>
            <a:r>
              <a:rPr lang="en-US" dirty="0" err="1" smtClean="0"/>
              <a:t>ayyiqtol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835903" y="287179"/>
            <a:ext cx="3080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00" dirty="0" smtClean="0"/>
              <a:t>v1</a:t>
            </a:r>
            <a:endParaRPr lang="en-US" sz="1000" dirty="0"/>
          </a:p>
        </p:txBody>
      </p:sp>
      <p:sp>
        <p:nvSpPr>
          <p:cNvPr id="9" name="TextBox 8"/>
          <p:cNvSpPr txBox="1"/>
          <p:nvPr/>
        </p:nvSpPr>
        <p:spPr>
          <a:xfrm>
            <a:off x="8835902" y="1010056"/>
            <a:ext cx="3080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00" dirty="0" smtClean="0"/>
              <a:t>v2</a:t>
            </a:r>
            <a:endParaRPr lang="en-US" sz="1000" dirty="0"/>
          </a:p>
        </p:txBody>
      </p:sp>
      <p:sp>
        <p:nvSpPr>
          <p:cNvPr id="10" name="TextBox 9"/>
          <p:cNvSpPr txBox="1"/>
          <p:nvPr/>
        </p:nvSpPr>
        <p:spPr>
          <a:xfrm>
            <a:off x="8835902" y="2487040"/>
            <a:ext cx="3080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00" dirty="0" smtClean="0"/>
              <a:t>v3</a:t>
            </a:r>
            <a:endParaRPr lang="en-US" sz="1000" dirty="0"/>
          </a:p>
        </p:txBody>
      </p:sp>
      <p:sp>
        <p:nvSpPr>
          <p:cNvPr id="11" name="Rectangle 10"/>
          <p:cNvSpPr/>
          <p:nvPr/>
        </p:nvSpPr>
        <p:spPr>
          <a:xfrm>
            <a:off x="3124200" y="225623"/>
            <a:ext cx="121920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txBody>
          <a:bodyPr wrap="square">
            <a:spAutoFit/>
          </a:bodyPr>
          <a:lstStyle/>
          <a:p>
            <a:r>
              <a:rPr lang="en-US" dirty="0" smtClean="0"/>
              <a:t>X-</a:t>
            </a:r>
            <a:r>
              <a:rPr lang="en-US" dirty="0" err="1" smtClean="0"/>
              <a:t>Qatal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124200" y="914400"/>
            <a:ext cx="121920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txBody>
          <a:bodyPr wrap="square">
            <a:spAutoFit/>
          </a:bodyPr>
          <a:lstStyle/>
          <a:p>
            <a:r>
              <a:rPr lang="en-US" dirty="0" smtClean="0"/>
              <a:t>X-</a:t>
            </a:r>
            <a:r>
              <a:rPr lang="en-US" dirty="0" err="1" smtClean="0"/>
              <a:t>Qatal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3124200" y="1371600"/>
            <a:ext cx="167640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txBody>
          <a:bodyPr wrap="square">
            <a:spAutoFit/>
          </a:bodyPr>
          <a:lstStyle/>
          <a:p>
            <a:r>
              <a:rPr lang="en-US" dirty="0" err="1" smtClean="0"/>
              <a:t>Verbless</a:t>
            </a:r>
            <a:r>
              <a:rPr lang="en-US" dirty="0" smtClean="0"/>
              <a:t> clause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124200" y="1732613"/>
            <a:ext cx="121920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txBody>
          <a:bodyPr wrap="square">
            <a:spAutoFit/>
          </a:bodyPr>
          <a:lstStyle/>
          <a:p>
            <a:r>
              <a:rPr lang="en-US" dirty="0" smtClean="0"/>
              <a:t>Participle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228600" y="2425484"/>
            <a:ext cx="289560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txBody>
          <a:bodyPr wrap="square">
            <a:spAutoFit/>
          </a:bodyPr>
          <a:lstStyle/>
          <a:p>
            <a:r>
              <a:rPr lang="en-US" dirty="0" smtClean="0"/>
              <a:t>H.N. Mainline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228600" y="225623"/>
            <a:ext cx="289560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txBody>
          <a:bodyPr wrap="square">
            <a:spAutoFit/>
          </a:bodyPr>
          <a:lstStyle/>
          <a:p>
            <a:r>
              <a:rPr lang="en-US" dirty="0" smtClean="0"/>
              <a:t>Topicalization / Summary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228600" y="914400"/>
            <a:ext cx="289560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txBody>
          <a:bodyPr wrap="square">
            <a:spAutoFit/>
          </a:bodyPr>
          <a:lstStyle/>
          <a:p>
            <a:r>
              <a:rPr lang="en-US" dirty="0" smtClean="0"/>
              <a:t>Topicalization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228600" y="1371600"/>
            <a:ext cx="167640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txBody>
          <a:bodyPr wrap="square">
            <a:spAutoFit/>
          </a:bodyPr>
          <a:lstStyle/>
          <a:p>
            <a:r>
              <a:rPr lang="en-US" dirty="0" smtClean="0"/>
              <a:t>Scene setting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28600" y="1732613"/>
            <a:ext cx="289560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txBody>
          <a:bodyPr wrap="square">
            <a:spAutoFit/>
          </a:bodyPr>
          <a:lstStyle/>
          <a:p>
            <a:r>
              <a:rPr lang="en-US" dirty="0" smtClean="0"/>
              <a:t>Backgrounded activities</a:t>
            </a:r>
            <a:endParaRPr lang="en-US" dirty="0"/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4114800" y="410289"/>
            <a:ext cx="228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4114800" y="1133166"/>
            <a:ext cx="228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4800600" y="1580479"/>
            <a:ext cx="228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4343400" y="1917279"/>
            <a:ext cx="228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4343400" y="2610150"/>
            <a:ext cx="228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49594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3657600" y="228600"/>
            <a:ext cx="5334000" cy="6553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בְּרֵאשִׁ֖ית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2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בָּרָ֣א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 אֱלֹהִ֑ים אֵ֥ת הַשָּׁמַ֖יִם וְאֵ֥ת הָאָֽרֶץ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׃</a:t>
            </a:r>
            <a:endParaRPr lang="en-US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endParaRPr lang="he-IL" sz="2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	וְ</a:t>
            </a:r>
            <a:r>
              <a:rPr lang="he-IL" sz="2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הָאָ֗רֶץ </a:t>
            </a:r>
            <a:r>
              <a:rPr lang="he-IL" sz="2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הָיְתָ֥ה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 תֹ֙הוּ֙ וָבֹ֔הוּ </a:t>
            </a: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	וְחֹ֖שֶׁךְ עַל־פְּנֵ֣י תְה֑וֹם </a:t>
            </a: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	וְר֣וּחַ אֱלֹהִ֔ים </a:t>
            </a:r>
            <a:r>
              <a:rPr lang="he-IL" sz="2000" dirty="0">
                <a:solidFill>
                  <a:srgbClr val="009900"/>
                </a:solidFill>
                <a:latin typeface="SBL Hebrew" pitchFamily="2" charset="-79"/>
                <a:cs typeface="SBL Hebrew" pitchFamily="2" charset="-79"/>
              </a:rPr>
              <a:t>מְרַחֶ֖פֶת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 עַל־פְּנֵ֥י הַמָּֽיִם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׃</a:t>
            </a:r>
            <a:endParaRPr lang="en-US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endParaRPr lang="he-IL" sz="2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>
                <a:solidFill>
                  <a:srgbClr val="FF00FF"/>
                </a:solidFill>
                <a:latin typeface="SBL Hebrew" pitchFamily="2" charset="-79"/>
                <a:cs typeface="SBL Hebrew" pitchFamily="2" charset="-79"/>
              </a:rPr>
              <a:t>וַיֹּ֥אמֶר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 אֱלֹהִ֖ים יְהִ֣י א֑וֹר וַֽיְהִי־אֽוֹר׃</a:t>
            </a: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endParaRPr lang="he-IL" sz="2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960566" y="-1"/>
            <a:ext cx="10326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Genesis 1:1-3</a:t>
            </a:r>
            <a:endParaRPr lang="en-US" sz="1200" dirty="0"/>
          </a:p>
        </p:txBody>
      </p:sp>
      <p:sp>
        <p:nvSpPr>
          <p:cNvPr id="7" name="Rectangle 6"/>
          <p:cNvSpPr/>
          <p:nvPr/>
        </p:nvSpPr>
        <p:spPr>
          <a:xfrm>
            <a:off x="3124200" y="2425484"/>
            <a:ext cx="121920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txBody>
          <a:bodyPr wrap="square">
            <a:spAutoFit/>
          </a:bodyPr>
          <a:lstStyle/>
          <a:p>
            <a:r>
              <a:rPr lang="en-US" dirty="0" err="1"/>
              <a:t>W</a:t>
            </a:r>
            <a:r>
              <a:rPr lang="en-US" dirty="0" err="1" smtClean="0"/>
              <a:t>ayyiqtol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835903" y="287179"/>
            <a:ext cx="3080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00" dirty="0" smtClean="0"/>
              <a:t>v1</a:t>
            </a:r>
            <a:endParaRPr lang="en-US" sz="1000" dirty="0"/>
          </a:p>
        </p:txBody>
      </p:sp>
      <p:sp>
        <p:nvSpPr>
          <p:cNvPr id="9" name="TextBox 8"/>
          <p:cNvSpPr txBox="1"/>
          <p:nvPr/>
        </p:nvSpPr>
        <p:spPr>
          <a:xfrm>
            <a:off x="8835902" y="1010056"/>
            <a:ext cx="3080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00" dirty="0" smtClean="0"/>
              <a:t>v2</a:t>
            </a:r>
            <a:endParaRPr lang="en-US" sz="1000" dirty="0"/>
          </a:p>
        </p:txBody>
      </p:sp>
      <p:sp>
        <p:nvSpPr>
          <p:cNvPr id="10" name="TextBox 9"/>
          <p:cNvSpPr txBox="1"/>
          <p:nvPr/>
        </p:nvSpPr>
        <p:spPr>
          <a:xfrm>
            <a:off x="8835902" y="2487040"/>
            <a:ext cx="3080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00" dirty="0" smtClean="0"/>
              <a:t>v3</a:t>
            </a:r>
            <a:endParaRPr lang="en-US" sz="1000" dirty="0"/>
          </a:p>
        </p:txBody>
      </p:sp>
      <p:sp>
        <p:nvSpPr>
          <p:cNvPr id="11" name="Rectangle 10"/>
          <p:cNvSpPr/>
          <p:nvPr/>
        </p:nvSpPr>
        <p:spPr>
          <a:xfrm>
            <a:off x="3124200" y="225623"/>
            <a:ext cx="121920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txBody>
          <a:bodyPr wrap="square">
            <a:spAutoFit/>
          </a:bodyPr>
          <a:lstStyle/>
          <a:p>
            <a:r>
              <a:rPr lang="en-US" dirty="0" smtClean="0"/>
              <a:t>X-</a:t>
            </a:r>
            <a:r>
              <a:rPr lang="en-US" dirty="0" err="1" smtClean="0"/>
              <a:t>Qatal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124200" y="914400"/>
            <a:ext cx="121920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txBody>
          <a:bodyPr wrap="square">
            <a:spAutoFit/>
          </a:bodyPr>
          <a:lstStyle/>
          <a:p>
            <a:r>
              <a:rPr lang="en-US" dirty="0" smtClean="0"/>
              <a:t>X-</a:t>
            </a:r>
            <a:r>
              <a:rPr lang="en-US" dirty="0" err="1" smtClean="0"/>
              <a:t>Qatal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3124200" y="1371600"/>
            <a:ext cx="167640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txBody>
          <a:bodyPr wrap="square">
            <a:spAutoFit/>
          </a:bodyPr>
          <a:lstStyle/>
          <a:p>
            <a:r>
              <a:rPr lang="en-US" dirty="0" err="1" smtClean="0"/>
              <a:t>Verbless</a:t>
            </a:r>
            <a:r>
              <a:rPr lang="en-US" dirty="0" smtClean="0"/>
              <a:t> clause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124200" y="1732613"/>
            <a:ext cx="121920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txBody>
          <a:bodyPr wrap="square">
            <a:spAutoFit/>
          </a:bodyPr>
          <a:lstStyle/>
          <a:p>
            <a:r>
              <a:rPr lang="en-US" dirty="0" smtClean="0"/>
              <a:t>Participle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228600" y="2971800"/>
            <a:ext cx="8607302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first X-</a:t>
            </a:r>
            <a:r>
              <a:rPr lang="en-US" dirty="0" err="1" smtClean="0"/>
              <a:t>Qatal</a:t>
            </a:r>
            <a:r>
              <a:rPr lang="en-US" dirty="0" smtClean="0"/>
              <a:t> fits well as a summary statement fo</a:t>
            </a:r>
            <a:r>
              <a:rPr lang="en-US" dirty="0"/>
              <a:t>r</a:t>
            </a:r>
            <a:r>
              <a:rPr lang="en-US" dirty="0" smtClean="0"/>
              <a:t> the following narrative.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28600" y="2425484"/>
            <a:ext cx="289560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txBody>
          <a:bodyPr wrap="square">
            <a:spAutoFit/>
          </a:bodyPr>
          <a:lstStyle/>
          <a:p>
            <a:r>
              <a:rPr lang="en-US" dirty="0" smtClean="0"/>
              <a:t>H.N. Mainline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228600" y="225623"/>
            <a:ext cx="289560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txBody>
          <a:bodyPr wrap="square">
            <a:spAutoFit/>
          </a:bodyPr>
          <a:lstStyle/>
          <a:p>
            <a:r>
              <a:rPr lang="en-US" dirty="0" smtClean="0"/>
              <a:t>Topicalization / Summary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228600" y="914400"/>
            <a:ext cx="289560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txBody>
          <a:bodyPr wrap="square">
            <a:spAutoFit/>
          </a:bodyPr>
          <a:lstStyle/>
          <a:p>
            <a:r>
              <a:rPr lang="en-US" dirty="0" smtClean="0"/>
              <a:t>Topicalization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228600" y="1371600"/>
            <a:ext cx="167640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txBody>
          <a:bodyPr wrap="square">
            <a:spAutoFit/>
          </a:bodyPr>
          <a:lstStyle/>
          <a:p>
            <a:r>
              <a:rPr lang="en-US" dirty="0" smtClean="0"/>
              <a:t>Scene setting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28600" y="1732613"/>
            <a:ext cx="289560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txBody>
          <a:bodyPr wrap="square">
            <a:spAutoFit/>
          </a:bodyPr>
          <a:lstStyle/>
          <a:p>
            <a:r>
              <a:rPr lang="en-US" dirty="0" smtClean="0"/>
              <a:t>Backgrounded activities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4114800" y="410289"/>
            <a:ext cx="228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114800" y="1133166"/>
            <a:ext cx="228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800600" y="1580479"/>
            <a:ext cx="228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343400" y="1917279"/>
            <a:ext cx="228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343400" y="2610150"/>
            <a:ext cx="228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23347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3657600" y="228600"/>
            <a:ext cx="5334000" cy="6553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בְּרֵאשִׁ֖ית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2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בָּרָ֣א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 אֱלֹהִ֑ים אֵ֥ת הַשָּׁמַ֖יִם וְאֵ֥ת הָאָֽרֶץ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׃</a:t>
            </a:r>
            <a:endParaRPr lang="en-US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endParaRPr lang="he-IL" sz="2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	וְ</a:t>
            </a:r>
            <a:r>
              <a:rPr lang="he-IL" sz="2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הָאָ֗רֶץ </a:t>
            </a:r>
            <a:r>
              <a:rPr lang="he-IL" sz="2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הָיְתָ֥ה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 תֹ֙הוּ֙ וָבֹ֔הוּ </a:t>
            </a: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	וְחֹ֖שֶׁךְ עַל־פְּנֵ֣י תְה֑וֹם </a:t>
            </a: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	וְר֣וּחַ אֱלֹהִ֔ים </a:t>
            </a:r>
            <a:r>
              <a:rPr lang="he-IL" sz="2000" dirty="0">
                <a:solidFill>
                  <a:srgbClr val="009900"/>
                </a:solidFill>
                <a:latin typeface="SBL Hebrew" pitchFamily="2" charset="-79"/>
                <a:cs typeface="SBL Hebrew" pitchFamily="2" charset="-79"/>
              </a:rPr>
              <a:t>מְרַחֶ֖פֶת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 עַל־פְּנֵ֥י הַמָּֽיִם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׃</a:t>
            </a:r>
            <a:endParaRPr lang="en-US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endParaRPr lang="he-IL" sz="2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>
                <a:solidFill>
                  <a:srgbClr val="FF00FF"/>
                </a:solidFill>
                <a:latin typeface="SBL Hebrew" pitchFamily="2" charset="-79"/>
                <a:cs typeface="SBL Hebrew" pitchFamily="2" charset="-79"/>
              </a:rPr>
              <a:t>וַיֹּ֥אמֶר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 אֱלֹהִ֖ים יְהִ֣י א֑וֹר וַֽיְהִי־אֽוֹר׃</a:t>
            </a: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endParaRPr lang="he-IL" sz="2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960566" y="-1"/>
            <a:ext cx="10326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Genesis 1:1-3</a:t>
            </a:r>
            <a:endParaRPr lang="en-US" sz="1200" dirty="0"/>
          </a:p>
        </p:txBody>
      </p:sp>
      <p:sp>
        <p:nvSpPr>
          <p:cNvPr id="7" name="Rectangle 6"/>
          <p:cNvSpPr/>
          <p:nvPr/>
        </p:nvSpPr>
        <p:spPr>
          <a:xfrm>
            <a:off x="3124200" y="2425484"/>
            <a:ext cx="121920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txBody>
          <a:bodyPr wrap="square">
            <a:spAutoFit/>
          </a:bodyPr>
          <a:lstStyle/>
          <a:p>
            <a:r>
              <a:rPr lang="en-US" dirty="0" err="1"/>
              <a:t>W</a:t>
            </a:r>
            <a:r>
              <a:rPr lang="en-US" dirty="0" err="1" smtClean="0"/>
              <a:t>ayyiqtol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835903" y="287179"/>
            <a:ext cx="3080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00" dirty="0" smtClean="0"/>
              <a:t>v1</a:t>
            </a:r>
            <a:endParaRPr lang="en-US" sz="1000" dirty="0"/>
          </a:p>
        </p:txBody>
      </p:sp>
      <p:sp>
        <p:nvSpPr>
          <p:cNvPr id="9" name="TextBox 8"/>
          <p:cNvSpPr txBox="1"/>
          <p:nvPr/>
        </p:nvSpPr>
        <p:spPr>
          <a:xfrm>
            <a:off x="8835902" y="1010056"/>
            <a:ext cx="3080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00" dirty="0" smtClean="0"/>
              <a:t>v2</a:t>
            </a:r>
            <a:endParaRPr lang="en-US" sz="1000" dirty="0"/>
          </a:p>
        </p:txBody>
      </p:sp>
      <p:sp>
        <p:nvSpPr>
          <p:cNvPr id="10" name="TextBox 9"/>
          <p:cNvSpPr txBox="1"/>
          <p:nvPr/>
        </p:nvSpPr>
        <p:spPr>
          <a:xfrm>
            <a:off x="8835902" y="2487040"/>
            <a:ext cx="3080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00" dirty="0" smtClean="0"/>
              <a:t>v3</a:t>
            </a:r>
            <a:endParaRPr lang="en-US" sz="1000" dirty="0"/>
          </a:p>
        </p:txBody>
      </p:sp>
      <p:sp>
        <p:nvSpPr>
          <p:cNvPr id="11" name="Rectangle 10"/>
          <p:cNvSpPr/>
          <p:nvPr/>
        </p:nvSpPr>
        <p:spPr>
          <a:xfrm>
            <a:off x="3124200" y="225623"/>
            <a:ext cx="121920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txBody>
          <a:bodyPr wrap="square">
            <a:spAutoFit/>
          </a:bodyPr>
          <a:lstStyle/>
          <a:p>
            <a:r>
              <a:rPr lang="en-US" dirty="0" smtClean="0"/>
              <a:t>X-</a:t>
            </a:r>
            <a:r>
              <a:rPr lang="en-US" dirty="0" err="1" smtClean="0"/>
              <a:t>Qatal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124200" y="914400"/>
            <a:ext cx="121920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txBody>
          <a:bodyPr wrap="square">
            <a:spAutoFit/>
          </a:bodyPr>
          <a:lstStyle/>
          <a:p>
            <a:r>
              <a:rPr lang="en-US" dirty="0" smtClean="0"/>
              <a:t>X-</a:t>
            </a:r>
            <a:r>
              <a:rPr lang="en-US" dirty="0" err="1" smtClean="0"/>
              <a:t>Qatal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3124200" y="1371600"/>
            <a:ext cx="167640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txBody>
          <a:bodyPr wrap="square">
            <a:spAutoFit/>
          </a:bodyPr>
          <a:lstStyle/>
          <a:p>
            <a:r>
              <a:rPr lang="en-US" dirty="0" err="1" smtClean="0"/>
              <a:t>Verbless</a:t>
            </a:r>
            <a:r>
              <a:rPr lang="en-US" dirty="0" smtClean="0"/>
              <a:t> clause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124200" y="1732613"/>
            <a:ext cx="121920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txBody>
          <a:bodyPr wrap="square">
            <a:spAutoFit/>
          </a:bodyPr>
          <a:lstStyle/>
          <a:p>
            <a:r>
              <a:rPr lang="en-US" dirty="0" smtClean="0"/>
              <a:t>Participle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228600" y="2971800"/>
            <a:ext cx="8607302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first X-</a:t>
            </a:r>
            <a:r>
              <a:rPr lang="en-US" dirty="0" err="1" smtClean="0"/>
              <a:t>Qatal</a:t>
            </a:r>
            <a:r>
              <a:rPr lang="en-US" dirty="0" smtClean="0"/>
              <a:t> fits well as a summary statement fo</a:t>
            </a:r>
            <a:r>
              <a:rPr lang="en-US" dirty="0"/>
              <a:t>r</a:t>
            </a:r>
            <a:r>
              <a:rPr lang="en-US" dirty="0" smtClean="0"/>
              <a:t> the following narrative.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28600" y="2425484"/>
            <a:ext cx="289560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txBody>
          <a:bodyPr wrap="square">
            <a:spAutoFit/>
          </a:bodyPr>
          <a:lstStyle/>
          <a:p>
            <a:r>
              <a:rPr lang="en-US" dirty="0" smtClean="0"/>
              <a:t>H.N. Mainline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228600" y="225623"/>
            <a:ext cx="289560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txBody>
          <a:bodyPr wrap="square">
            <a:spAutoFit/>
          </a:bodyPr>
          <a:lstStyle/>
          <a:p>
            <a:r>
              <a:rPr lang="en-US" dirty="0" smtClean="0"/>
              <a:t>Topicalization / Summary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228600" y="914400"/>
            <a:ext cx="289560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txBody>
          <a:bodyPr wrap="square">
            <a:spAutoFit/>
          </a:bodyPr>
          <a:lstStyle/>
          <a:p>
            <a:r>
              <a:rPr lang="en-US" dirty="0" smtClean="0"/>
              <a:t>Topicalization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228600" y="1371600"/>
            <a:ext cx="167640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txBody>
          <a:bodyPr wrap="square">
            <a:spAutoFit/>
          </a:bodyPr>
          <a:lstStyle/>
          <a:p>
            <a:r>
              <a:rPr lang="en-US" dirty="0" smtClean="0"/>
              <a:t>Scene setting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28600" y="1732613"/>
            <a:ext cx="289560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txBody>
          <a:bodyPr wrap="square">
            <a:spAutoFit/>
          </a:bodyPr>
          <a:lstStyle/>
          <a:p>
            <a:r>
              <a:rPr lang="en-US" dirty="0" smtClean="0"/>
              <a:t>Backgrounded activities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228600" y="3429000"/>
            <a:ext cx="8607302" cy="25853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second X-</a:t>
            </a:r>
            <a:r>
              <a:rPr lang="en-US" dirty="0" err="1"/>
              <a:t>Qatal</a:t>
            </a:r>
            <a:r>
              <a:rPr lang="en-US" dirty="0"/>
              <a:t> doesn’t summarize the following narrative but if a </a:t>
            </a:r>
            <a:r>
              <a:rPr lang="en-US" dirty="0" err="1"/>
              <a:t>wayyiqtol</a:t>
            </a:r>
            <a:r>
              <a:rPr lang="en-US" dirty="0"/>
              <a:t> were used here it would make this the first ‘event’ in the </a:t>
            </a:r>
            <a:r>
              <a:rPr lang="en-US" dirty="0" smtClean="0"/>
              <a:t>narrative and be translated something </a:t>
            </a:r>
            <a:r>
              <a:rPr lang="en-US" dirty="0"/>
              <a:t>like “the earth became formless and void” which means something quite different than “now it was the earth that was formless and void”. 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use of an X-</a:t>
            </a:r>
            <a:r>
              <a:rPr lang="en-US" dirty="0" err="1"/>
              <a:t>Qatal</a:t>
            </a:r>
            <a:r>
              <a:rPr lang="en-US" dirty="0"/>
              <a:t> here rather than a </a:t>
            </a:r>
            <a:r>
              <a:rPr lang="en-US" dirty="0" err="1"/>
              <a:t>wayyiqtol</a:t>
            </a:r>
            <a:r>
              <a:rPr lang="en-US" dirty="0"/>
              <a:t> makes it less likely that the author had in mind some sort of ‘gap theory</a:t>
            </a:r>
            <a:r>
              <a:rPr lang="en-US" dirty="0" smtClean="0"/>
              <a:t>’, </a:t>
            </a:r>
            <a:r>
              <a:rPr lang="en-US" dirty="0"/>
              <a:t>where verse 1 refers to a previous creation and verse 2 the destruction of that creation. 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Also</a:t>
            </a:r>
            <a:r>
              <a:rPr lang="en-US" dirty="0"/>
              <a:t>, verse 1 functioning as a summary statement argues against a ‘gap theory’. In the text as it stands the first action comes with the </a:t>
            </a:r>
            <a:r>
              <a:rPr lang="en-US" dirty="0" err="1"/>
              <a:t>wayyiqtol</a:t>
            </a:r>
            <a:r>
              <a:rPr lang="en-US" dirty="0"/>
              <a:t> in verse 3.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4114800" y="410289"/>
            <a:ext cx="228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114800" y="1133166"/>
            <a:ext cx="228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800600" y="1580479"/>
            <a:ext cx="228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4343400" y="1917279"/>
            <a:ext cx="228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4343400" y="2610150"/>
            <a:ext cx="228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56211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3657600" y="228600"/>
            <a:ext cx="5334000" cy="6553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בְּרֵאשִׁ֖ית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2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בָּרָ֣א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 אֱלֹהִ֑ים אֵ֥ת הַשָּׁמַ֖יִם וְאֵ֥ת הָאָֽרֶץ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׃</a:t>
            </a:r>
            <a:endParaRPr lang="en-US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endParaRPr lang="he-IL" sz="2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	וְ</a:t>
            </a:r>
            <a:r>
              <a:rPr lang="he-IL" sz="2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הָאָ֗רֶץ </a:t>
            </a:r>
            <a:r>
              <a:rPr lang="he-IL" sz="2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הָיְתָ֥ה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 תֹ֙הוּ֙ וָבֹ֔הוּ </a:t>
            </a: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	וְחֹ֖שֶׁךְ עַל־פְּנֵ֣י תְה֑וֹם </a:t>
            </a: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	וְר֣וּחַ אֱלֹהִ֔ים </a:t>
            </a:r>
            <a:r>
              <a:rPr lang="he-IL" sz="2000" dirty="0">
                <a:solidFill>
                  <a:srgbClr val="009900"/>
                </a:solidFill>
                <a:latin typeface="SBL Hebrew" pitchFamily="2" charset="-79"/>
                <a:cs typeface="SBL Hebrew" pitchFamily="2" charset="-79"/>
              </a:rPr>
              <a:t>מְרַחֶ֖פֶת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 עַל־פְּנֵ֥י הַמָּֽיִם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׃</a:t>
            </a:r>
            <a:endParaRPr lang="en-US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endParaRPr lang="he-IL" sz="2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>
                <a:solidFill>
                  <a:srgbClr val="FF00FF"/>
                </a:solidFill>
                <a:latin typeface="SBL Hebrew" pitchFamily="2" charset="-79"/>
                <a:cs typeface="SBL Hebrew" pitchFamily="2" charset="-79"/>
              </a:rPr>
              <a:t>וַיֹּ֥אמֶר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 אֱלֹהִ֖ים יְהִ֣י א֑וֹר וַֽיְהִי־אֽוֹר׃</a:t>
            </a: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endParaRPr lang="he-IL" sz="2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960566" y="-1"/>
            <a:ext cx="10326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Genesis 1:1-3</a:t>
            </a:r>
            <a:endParaRPr lang="en-US" sz="1200" dirty="0"/>
          </a:p>
        </p:txBody>
      </p:sp>
      <p:sp>
        <p:nvSpPr>
          <p:cNvPr id="7" name="Rectangle 6"/>
          <p:cNvSpPr/>
          <p:nvPr/>
        </p:nvSpPr>
        <p:spPr>
          <a:xfrm>
            <a:off x="3124200" y="2425484"/>
            <a:ext cx="121920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txBody>
          <a:bodyPr wrap="square">
            <a:spAutoFit/>
          </a:bodyPr>
          <a:lstStyle/>
          <a:p>
            <a:r>
              <a:rPr lang="en-US" dirty="0" err="1"/>
              <a:t>W</a:t>
            </a:r>
            <a:r>
              <a:rPr lang="en-US" dirty="0" err="1" smtClean="0"/>
              <a:t>ayyiqtol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835903" y="287179"/>
            <a:ext cx="3080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00" dirty="0" smtClean="0"/>
              <a:t>v1</a:t>
            </a:r>
            <a:endParaRPr lang="en-US" sz="1000" dirty="0"/>
          </a:p>
        </p:txBody>
      </p:sp>
      <p:sp>
        <p:nvSpPr>
          <p:cNvPr id="9" name="TextBox 8"/>
          <p:cNvSpPr txBox="1"/>
          <p:nvPr/>
        </p:nvSpPr>
        <p:spPr>
          <a:xfrm>
            <a:off x="8835902" y="1010056"/>
            <a:ext cx="3080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00" dirty="0" smtClean="0"/>
              <a:t>v2</a:t>
            </a:r>
            <a:endParaRPr lang="en-US" sz="1000" dirty="0"/>
          </a:p>
        </p:txBody>
      </p:sp>
      <p:sp>
        <p:nvSpPr>
          <p:cNvPr id="10" name="TextBox 9"/>
          <p:cNvSpPr txBox="1"/>
          <p:nvPr/>
        </p:nvSpPr>
        <p:spPr>
          <a:xfrm>
            <a:off x="8835902" y="2487040"/>
            <a:ext cx="3080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00" dirty="0" smtClean="0"/>
              <a:t>v3</a:t>
            </a:r>
            <a:endParaRPr lang="en-US" sz="1000" dirty="0"/>
          </a:p>
        </p:txBody>
      </p:sp>
      <p:sp>
        <p:nvSpPr>
          <p:cNvPr id="11" name="Rectangle 10"/>
          <p:cNvSpPr/>
          <p:nvPr/>
        </p:nvSpPr>
        <p:spPr>
          <a:xfrm>
            <a:off x="3124200" y="225623"/>
            <a:ext cx="121920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txBody>
          <a:bodyPr wrap="square">
            <a:spAutoFit/>
          </a:bodyPr>
          <a:lstStyle/>
          <a:p>
            <a:r>
              <a:rPr lang="en-US" dirty="0" smtClean="0"/>
              <a:t>X-</a:t>
            </a:r>
            <a:r>
              <a:rPr lang="en-US" dirty="0" err="1" smtClean="0"/>
              <a:t>Qatal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124200" y="914400"/>
            <a:ext cx="121920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txBody>
          <a:bodyPr wrap="square">
            <a:spAutoFit/>
          </a:bodyPr>
          <a:lstStyle/>
          <a:p>
            <a:r>
              <a:rPr lang="en-US" dirty="0" smtClean="0"/>
              <a:t>X-</a:t>
            </a:r>
            <a:r>
              <a:rPr lang="en-US" dirty="0" err="1" smtClean="0"/>
              <a:t>Qatal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3124200" y="1371600"/>
            <a:ext cx="167640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txBody>
          <a:bodyPr wrap="square">
            <a:spAutoFit/>
          </a:bodyPr>
          <a:lstStyle/>
          <a:p>
            <a:r>
              <a:rPr lang="en-US" dirty="0" err="1" smtClean="0"/>
              <a:t>Verbless</a:t>
            </a:r>
            <a:r>
              <a:rPr lang="en-US" dirty="0" smtClean="0"/>
              <a:t> clause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124200" y="1732613"/>
            <a:ext cx="121920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txBody>
          <a:bodyPr wrap="square">
            <a:spAutoFit/>
          </a:bodyPr>
          <a:lstStyle/>
          <a:p>
            <a:r>
              <a:rPr lang="en-US" dirty="0" smtClean="0"/>
              <a:t>Participle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228600" y="2971800"/>
            <a:ext cx="8607302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first X-</a:t>
            </a:r>
            <a:r>
              <a:rPr lang="en-US" dirty="0" err="1" smtClean="0"/>
              <a:t>Qatal</a:t>
            </a:r>
            <a:r>
              <a:rPr lang="en-US" dirty="0" smtClean="0"/>
              <a:t> fits well as a summary statement fo</a:t>
            </a:r>
            <a:r>
              <a:rPr lang="en-US" dirty="0"/>
              <a:t>r</a:t>
            </a:r>
            <a:r>
              <a:rPr lang="en-US" dirty="0" smtClean="0"/>
              <a:t> the following narrative.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28600" y="2425484"/>
            <a:ext cx="289560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txBody>
          <a:bodyPr wrap="square">
            <a:spAutoFit/>
          </a:bodyPr>
          <a:lstStyle/>
          <a:p>
            <a:r>
              <a:rPr lang="en-US" dirty="0" smtClean="0"/>
              <a:t>H.N. Mainline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228600" y="225623"/>
            <a:ext cx="289560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txBody>
          <a:bodyPr wrap="square">
            <a:spAutoFit/>
          </a:bodyPr>
          <a:lstStyle/>
          <a:p>
            <a:r>
              <a:rPr lang="en-US" dirty="0" smtClean="0"/>
              <a:t>Topicalization / Summary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228600" y="914400"/>
            <a:ext cx="289560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txBody>
          <a:bodyPr wrap="square">
            <a:spAutoFit/>
          </a:bodyPr>
          <a:lstStyle/>
          <a:p>
            <a:r>
              <a:rPr lang="en-US" dirty="0" smtClean="0"/>
              <a:t>Topicalization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228600" y="1371600"/>
            <a:ext cx="167640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txBody>
          <a:bodyPr wrap="square">
            <a:spAutoFit/>
          </a:bodyPr>
          <a:lstStyle/>
          <a:p>
            <a:r>
              <a:rPr lang="en-US" dirty="0" smtClean="0"/>
              <a:t>Scene setting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28600" y="1732613"/>
            <a:ext cx="289560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txBody>
          <a:bodyPr wrap="square">
            <a:spAutoFit/>
          </a:bodyPr>
          <a:lstStyle/>
          <a:p>
            <a:r>
              <a:rPr lang="en-US" dirty="0" smtClean="0"/>
              <a:t>Backgrounded activities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228600" y="3429000"/>
            <a:ext cx="8607302" cy="25853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second X-</a:t>
            </a:r>
            <a:r>
              <a:rPr lang="en-US" dirty="0" err="1"/>
              <a:t>Qatal</a:t>
            </a:r>
            <a:r>
              <a:rPr lang="en-US" dirty="0"/>
              <a:t> doesn’t summarize the following narrative but if a </a:t>
            </a:r>
            <a:r>
              <a:rPr lang="en-US" dirty="0" err="1"/>
              <a:t>wayyiqtol</a:t>
            </a:r>
            <a:r>
              <a:rPr lang="en-US" dirty="0"/>
              <a:t> were used here it would make this the first ‘event’ in the </a:t>
            </a:r>
            <a:r>
              <a:rPr lang="en-US" dirty="0" smtClean="0"/>
              <a:t>narrative and be translated something </a:t>
            </a:r>
            <a:r>
              <a:rPr lang="en-US" dirty="0"/>
              <a:t>like “the earth became formless and void” which means something quite different than “now it was the earth that was formless and void”. 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use of an X-</a:t>
            </a:r>
            <a:r>
              <a:rPr lang="en-US" dirty="0" err="1"/>
              <a:t>Qatal</a:t>
            </a:r>
            <a:r>
              <a:rPr lang="en-US" dirty="0"/>
              <a:t> here rather than a </a:t>
            </a:r>
            <a:r>
              <a:rPr lang="en-US" dirty="0" err="1"/>
              <a:t>wayyiqtol</a:t>
            </a:r>
            <a:r>
              <a:rPr lang="en-US" dirty="0"/>
              <a:t> makes it less likely that the author had in mind some sort of ‘gap theory</a:t>
            </a:r>
            <a:r>
              <a:rPr lang="en-US" dirty="0" smtClean="0"/>
              <a:t>’, </a:t>
            </a:r>
            <a:r>
              <a:rPr lang="en-US" dirty="0"/>
              <a:t>where verse 1 refers to a previous creation and verse 2 the destruction of that creation. 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Also</a:t>
            </a:r>
            <a:r>
              <a:rPr lang="en-US" dirty="0"/>
              <a:t>, verse 1 functioning as a summary statement argues against a ‘gap theory’. In the text as it stands the first action comes with the </a:t>
            </a:r>
            <a:r>
              <a:rPr lang="en-US" dirty="0" err="1"/>
              <a:t>wayyiqtol</a:t>
            </a:r>
            <a:r>
              <a:rPr lang="en-US" dirty="0"/>
              <a:t> in verse 3.</a:t>
            </a:r>
          </a:p>
        </p:txBody>
      </p:sp>
      <p:sp>
        <p:nvSpPr>
          <p:cNvPr id="32" name="Rectangle 31"/>
          <p:cNvSpPr/>
          <p:nvPr/>
        </p:nvSpPr>
        <p:spPr>
          <a:xfrm>
            <a:off x="228600" y="6096000"/>
            <a:ext cx="8607302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first 2 X-</a:t>
            </a:r>
            <a:r>
              <a:rPr lang="en-US" dirty="0" err="1"/>
              <a:t>Qatals</a:t>
            </a:r>
            <a:r>
              <a:rPr lang="en-US" dirty="0"/>
              <a:t>, the </a:t>
            </a:r>
            <a:r>
              <a:rPr lang="en-US" dirty="0" err="1"/>
              <a:t>verbless</a:t>
            </a:r>
            <a:r>
              <a:rPr lang="en-US" dirty="0"/>
              <a:t> clause in 2b, and the participle in 2c, provide 4 lines of summary and background material for the beginning of the narrative </a:t>
            </a:r>
            <a:r>
              <a:rPr lang="en-US" dirty="0" smtClean="0"/>
              <a:t>action in </a:t>
            </a:r>
            <a:r>
              <a:rPr lang="en-US" dirty="0"/>
              <a:t>verse 3.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4114800" y="410289"/>
            <a:ext cx="228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114800" y="1133166"/>
            <a:ext cx="228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800600" y="1580479"/>
            <a:ext cx="228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4343400" y="1917279"/>
            <a:ext cx="228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4343400" y="2610150"/>
            <a:ext cx="228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063064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4800600" y="228600"/>
            <a:ext cx="4191000" cy="6553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וַיְהִ֗י אַחַר֙ הַדְּבָרִ֣ים הָאֵ֔לֶּה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וְהָ֣אֱלֹהִ֔ים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נִסָּ֖ה אֶת־אַבְרָהָ֑ם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וַיֹּ֣אמֶר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אֵלָ֔יו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אַבְרָהָ֖ם </a:t>
            </a: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וַיֹּ֥אמֶר </a:t>
            </a: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הִנֵּֽנִי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׃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endParaRPr lang="he-IL" sz="2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וַיֹּ֡אמֶר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solidFill>
                  <a:srgbClr val="008000"/>
                </a:solidFill>
                <a:latin typeface="SBL Hebrew" pitchFamily="2" charset="-79"/>
                <a:cs typeface="SBL Hebrew" pitchFamily="2" charset="-79"/>
              </a:rPr>
              <a:t>קַח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־נָ֠א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אֶת־בִּנְךָ֨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1089025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		אֶת־יְחִֽידְךָ֤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אֲשֶׁר־אָהַ֙בְתָּ֙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1089025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	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אֶת־יִצְחָ֔ק </a:t>
            </a: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וְ</a:t>
            </a:r>
            <a:r>
              <a:rPr lang="he-IL" sz="2000" dirty="0" smtClean="0">
                <a:solidFill>
                  <a:srgbClr val="008000"/>
                </a:solidFill>
                <a:latin typeface="SBL Hebrew" pitchFamily="2" charset="-79"/>
                <a:cs typeface="SBL Hebrew" pitchFamily="2" charset="-79"/>
              </a:rPr>
              <a:t>לֶךְ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־לְךָ֔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אֶל־אֶ֖רֶץ הַמֹּרִיָּ֑ה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וְ</a:t>
            </a:r>
            <a:r>
              <a:rPr lang="he-IL" sz="2000" dirty="0" smtClean="0">
                <a:solidFill>
                  <a:srgbClr val="008000"/>
                </a:solidFill>
                <a:latin typeface="SBL Hebrew" pitchFamily="2" charset="-79"/>
                <a:cs typeface="SBL Hebrew" pitchFamily="2" charset="-79"/>
              </a:rPr>
              <a:t>הַעֲלֵ֤הו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ּ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שָׁם֙ לְעֹלָ֔ה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	עַ֚ל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אַחַ֣ד הֶֽהָרִ֔ים 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אֲשֶׁ֖ר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אֹמַ֥ר אֵלֶֽיךָ׃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endParaRPr lang="he-IL" sz="2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228600"/>
            <a:ext cx="4419600" cy="6553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וַיַּשְׁכֵּ֨ם אַבְרָהָ֜ם בַּבֹּ֗קֶר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וַֽיַּחֲבֹשׁ֙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אֶת־חֲמֹר֔וֹ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וַיִּקַּ֞ח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אֶת־שְׁנֵ֤י נְעָרָיו֙ אִתּ֔וֹ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515938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	וְאֵ֖ת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יִצְחָ֣ק בְּנ֑וֹ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וַיְבַקַּע֙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עֲצֵ֣י עֹלָ֔ה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וַיָּ֣קָם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וַיֵּ֔לֶךְ 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אֶל־הַמָּק֖וֹם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אֲשֶׁר־אָֽמַר־ל֥וֹ הָאֱלֹהִֽים׃ </a:t>
            </a:r>
            <a:endParaRPr lang="en-US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endParaRPr lang="en-US" sz="2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-1"/>
            <a:ext cx="1111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Genesis 22:1-3</a:t>
            </a:r>
            <a:endParaRPr lang="en-US" sz="1200" dirty="0"/>
          </a:p>
        </p:txBody>
      </p:sp>
      <p:sp>
        <p:nvSpPr>
          <p:cNvPr id="8" name="Rectangle 7"/>
          <p:cNvSpPr/>
          <p:nvPr/>
        </p:nvSpPr>
        <p:spPr>
          <a:xfrm>
            <a:off x="152400" y="3168614"/>
            <a:ext cx="2895600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/>
              <a:t>What discourse genre is this?</a:t>
            </a:r>
            <a:endParaRPr lang="en-US" dirty="0"/>
          </a:p>
        </p:txBody>
      </p:sp>
      <p:cxnSp>
        <p:nvCxnSpPr>
          <p:cNvPr id="9" name="Straight Arrow Connector 8"/>
          <p:cNvCxnSpPr>
            <a:stCxn id="8" idx="3"/>
          </p:cNvCxnSpPr>
          <p:nvPr/>
        </p:nvCxnSpPr>
        <p:spPr>
          <a:xfrm>
            <a:off x="3048000" y="3353280"/>
            <a:ext cx="1524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Left Brace 9"/>
          <p:cNvSpPr/>
          <p:nvPr/>
        </p:nvSpPr>
        <p:spPr>
          <a:xfrm>
            <a:off x="4724400" y="3168614"/>
            <a:ext cx="304800" cy="2165386"/>
          </a:xfrm>
          <a:prstGeom prst="leftBrace">
            <a:avLst>
              <a:gd name="adj1" fmla="val 8333"/>
              <a:gd name="adj2" fmla="val 867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41610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4800600" y="228600"/>
            <a:ext cx="4191000" cy="6553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בַּיּ֣וֹם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הַשְּׁלִישִׁ֗י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וַיִּשָּׂ֨א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אַבְרָהָ֧ם אֶת־עֵינָ֛יו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וַיַּ֥רְא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אֶת־הַמָּק֖וֹם מֵרָחֹֽק׃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2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וַיֹּ֨אמֶר אַבְרָהָ֜ם אֶל־נְעָרָ֗יו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שְׁבוּ־לָכֶ֥ם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פֹּה֙ עִֽם־הַחֲמ֔וֹר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וַאֲנִ֣י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וְהַנַּ֔עַר נֵלְכָ֖ה עַד־כֹּ֑ה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וְנִֽשְׁתַּחֲוֶ֖ה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וְנָשׁ֥וּבָה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אֲלֵיכֶֽם׃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2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וַיִּקַּ֨ח אַבְרָהָ֜ם אֶת־עֲצֵ֣י הָעֹלָ֗ה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וַיָּ֙שֶׂם֙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עַל־יִצְחָ֣ק בְּנ֔וֹ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וַיִּקַּ֣ח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בְּיָד֔וֹ אֶת־הָאֵ֖שׁ וְאֶת־הַֽמַּאֲכֶ֑לֶת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וַיֵּלְכ֥וּ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שְׁנֵיהֶ֖ם יַחְדָּֽו׃ 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228600"/>
            <a:ext cx="4648200" cy="6553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וַיֹּ֨אמֶר יִצְחָ֜ק אֶל־אַבְרָהָ֤ם 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אָבִיו֙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וַיֹּ֣אמֶר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אָבִ֔י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וַיֹּ֖אמֶר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הִנֶּ֣נִּֽי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בְנִ֑י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וַיֹּ֗אמֶר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הִנֵּ֤ה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הָאֵשׁ֙ וְהָ֣עֵצִ֔ים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וְאַיֵּ֥ה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הַשֶּׂ֖ה לְעֹלָֽה׃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endParaRPr lang="he-IL" sz="2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וַיֹּ֙אמֶר֙ אַבְרָהָ֔ם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אֱלֹהִ֞ים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יִרְאֶה־לּ֥וֹ הַשֶּׂ֛ה לְעֹלָ֖ה בְּנִ֑י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וַיֵּלְכ֥וּ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שְׁנֵיהֶ֖ם יַחְדָּֽו׃ </a:t>
            </a:r>
            <a:endParaRPr lang="en-US" sz="2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-1"/>
            <a:ext cx="1111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Genesis 22:4-8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38163603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4800600" y="228600"/>
            <a:ext cx="4191000" cy="6553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וַיְהִ֗י אַחַר֙ הַדְּבָרִ֣ים הָאֵ֔לֶּה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וְהָ֣אֱלֹהִ֔ים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נִסָּ֖ה אֶת־אַבְרָהָ֑ם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וַיֹּ֣אמֶר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אֵלָ֔יו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אַבְרָהָ֖ם </a:t>
            </a: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וַיֹּ֥אמֶר </a:t>
            </a: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הִנֵּֽנִי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׃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endParaRPr lang="he-IL" sz="2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וַיֹּ֡אמֶר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solidFill>
                  <a:srgbClr val="008000"/>
                </a:solidFill>
                <a:latin typeface="SBL Hebrew" pitchFamily="2" charset="-79"/>
                <a:cs typeface="SBL Hebrew" pitchFamily="2" charset="-79"/>
              </a:rPr>
              <a:t>קַח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־נָ֠א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אֶת־בִּנְךָ֨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1089025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		אֶת־יְחִֽידְךָ֤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אֲשֶׁר־אָהַ֙בְתָּ֙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1089025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	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אֶת־יִצְחָ֔ק </a:t>
            </a: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וְ</a:t>
            </a:r>
            <a:r>
              <a:rPr lang="he-IL" sz="2000" dirty="0" smtClean="0">
                <a:solidFill>
                  <a:srgbClr val="008000"/>
                </a:solidFill>
                <a:latin typeface="SBL Hebrew" pitchFamily="2" charset="-79"/>
                <a:cs typeface="SBL Hebrew" pitchFamily="2" charset="-79"/>
              </a:rPr>
              <a:t>לֶךְ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־לְךָ֔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אֶל־אֶ֖רֶץ הַמֹּרִיָּ֑ה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וְ</a:t>
            </a:r>
            <a:r>
              <a:rPr lang="he-IL" sz="2000" dirty="0" smtClean="0">
                <a:solidFill>
                  <a:srgbClr val="008000"/>
                </a:solidFill>
                <a:latin typeface="SBL Hebrew" pitchFamily="2" charset="-79"/>
                <a:cs typeface="SBL Hebrew" pitchFamily="2" charset="-79"/>
              </a:rPr>
              <a:t>הַעֲלֵ֤הו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ּ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שָׁם֙ לְעֹלָ֔ה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	עַ֚ל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אַחַ֣ד הֶֽהָרִ֔ים 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אֲשֶׁ֖ר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אֹמַ֥ר אֵלֶֽיךָ׃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endParaRPr lang="he-IL" sz="2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228600"/>
            <a:ext cx="4419600" cy="6553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וַיַּשְׁכֵּ֨ם אַבְרָהָ֜ם בַּבֹּ֗קֶר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וַֽיַּחֲבֹשׁ֙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אֶת־חֲמֹר֔וֹ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וַיִּקַּ֞ח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אֶת־שְׁנֵ֤י נְעָרָיו֙ אִתּ֔וֹ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515938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	וְאֵ֖ת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יִצְחָ֣ק בְּנ֑וֹ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וַיְבַקַּע֙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עֲצֵ֣י עֹלָ֔ה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וַיָּ֣קָם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וַיֵּ֔לֶךְ 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אֶל־הַמָּק֖וֹם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אֲשֶׁר־אָֽמַר־ל֥וֹ הָאֱלֹהִֽים׃ </a:t>
            </a:r>
            <a:endParaRPr lang="en-US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endParaRPr lang="en-US" sz="2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-1"/>
            <a:ext cx="1111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Genesis 22:1-3</a:t>
            </a:r>
            <a:endParaRPr lang="en-US" sz="1200" dirty="0"/>
          </a:p>
        </p:txBody>
      </p:sp>
      <p:sp>
        <p:nvSpPr>
          <p:cNvPr id="3" name="Rectangle 2"/>
          <p:cNvSpPr/>
          <p:nvPr/>
        </p:nvSpPr>
        <p:spPr>
          <a:xfrm>
            <a:off x="152400" y="3168614"/>
            <a:ext cx="2895600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/>
              <a:t>What discourse genre is this?</a:t>
            </a:r>
            <a:endParaRPr lang="en-US" dirty="0"/>
          </a:p>
        </p:txBody>
      </p:sp>
      <p:cxnSp>
        <p:nvCxnSpPr>
          <p:cNvPr id="7" name="Straight Arrow Connector 6"/>
          <p:cNvCxnSpPr>
            <a:stCxn id="3" idx="3"/>
          </p:cNvCxnSpPr>
          <p:nvPr/>
        </p:nvCxnSpPr>
        <p:spPr>
          <a:xfrm>
            <a:off x="3048000" y="3353280"/>
            <a:ext cx="1524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52400" y="3962400"/>
            <a:ext cx="3429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Unmitigated Hortatory Discourse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3 </a:t>
            </a:r>
            <a:r>
              <a:rPr lang="en-US" dirty="0" smtClean="0">
                <a:solidFill>
                  <a:srgbClr val="008000"/>
                </a:solidFill>
              </a:rPr>
              <a:t>imperatives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0 </a:t>
            </a:r>
            <a:r>
              <a:rPr lang="en-US" dirty="0" err="1" smtClean="0"/>
              <a:t>weqatals</a:t>
            </a:r>
            <a:endParaRPr lang="en-CA" dirty="0"/>
          </a:p>
        </p:txBody>
      </p:sp>
      <p:sp>
        <p:nvSpPr>
          <p:cNvPr id="6" name="Left Brace 5"/>
          <p:cNvSpPr/>
          <p:nvPr/>
        </p:nvSpPr>
        <p:spPr>
          <a:xfrm>
            <a:off x="4724400" y="3168614"/>
            <a:ext cx="304800" cy="2165386"/>
          </a:xfrm>
          <a:prstGeom prst="leftBrace">
            <a:avLst>
              <a:gd name="adj1" fmla="val 8333"/>
              <a:gd name="adj2" fmla="val 867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0851039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4800600" y="228600"/>
            <a:ext cx="4191000" cy="6553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וַיְהִ֗י אַחַר֙ הַדְּבָרִ֣ים הָאֵ֔לֶּה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וְהָ֣אֱלֹהִ֔ים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נִסָּ֖ה אֶת־אַבְרָהָ֑ם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וַיֹּ֣אמֶר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אֵלָ֔יו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אַבְרָהָ֖ם </a:t>
            </a: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וַיֹּ֥אמֶר </a:t>
            </a: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הִנֵּֽנִי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׃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endParaRPr lang="he-IL" sz="2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וַיֹּ֡אמֶר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solidFill>
                  <a:srgbClr val="008000"/>
                </a:solidFill>
                <a:latin typeface="SBL Hebrew" pitchFamily="2" charset="-79"/>
                <a:cs typeface="SBL Hebrew" pitchFamily="2" charset="-79"/>
              </a:rPr>
              <a:t>קַח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־נָ֠א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אֶת־בִּנְךָ֨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1089025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		אֶת־יְחִֽידְךָ֤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אֲשֶׁר־</a:t>
            </a:r>
            <a:r>
              <a:rPr lang="he-IL" sz="2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אָהַ֙בְתָּ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֙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1089025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	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אֶת־יִצְחָ֔ק </a:t>
            </a: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וְ</a:t>
            </a:r>
            <a:r>
              <a:rPr lang="he-IL" sz="2000" dirty="0" smtClean="0">
                <a:solidFill>
                  <a:srgbClr val="008000"/>
                </a:solidFill>
                <a:latin typeface="SBL Hebrew" pitchFamily="2" charset="-79"/>
                <a:cs typeface="SBL Hebrew" pitchFamily="2" charset="-79"/>
              </a:rPr>
              <a:t>לֶךְ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־לְךָ֔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אֶל־אֶ֖רֶץ הַמֹּרִיָּ֑ה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וְ</a:t>
            </a:r>
            <a:r>
              <a:rPr lang="he-IL" sz="2000" dirty="0" smtClean="0">
                <a:solidFill>
                  <a:srgbClr val="008000"/>
                </a:solidFill>
                <a:latin typeface="SBL Hebrew" pitchFamily="2" charset="-79"/>
                <a:cs typeface="SBL Hebrew" pitchFamily="2" charset="-79"/>
              </a:rPr>
              <a:t>הַעֲלֵ֤הו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ּ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שָׁם֙ לְעֹלָ֔ה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	עַ֚ל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אַחַ֣ד הֶֽהָרִ֔ים 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אֲשֶׁ֖ר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אֹמַ֥ר אֵלֶֽיךָ׃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endParaRPr lang="he-IL" sz="2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228600"/>
            <a:ext cx="4419600" cy="6553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וַיַּשְׁכֵּ֨ם אַבְרָהָ֜ם בַּבֹּ֗קֶר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וַֽיַּחֲבֹשׁ֙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אֶת־חֲמֹר֔וֹ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וַיִּקַּ֞ח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אֶת־שְׁנֵ֤י נְעָרָיו֙ אִתּ֔וֹ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515938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	וְאֵ֖ת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יִצְחָ֣ק בְּנ֑וֹ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וַיְבַקַּע֙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עֲצֵ֣י עֹלָ֔ה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וַיָּ֣קָם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וַיֵּ֔לֶךְ 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אֶל־הַמָּק֖וֹם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אֲשֶׁר־אָֽמַר־ל֥וֹ הָאֱלֹהִֽים׃ </a:t>
            </a:r>
            <a:endParaRPr lang="en-US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endParaRPr lang="en-US" sz="2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-1"/>
            <a:ext cx="1111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Genesis 22:1-3</a:t>
            </a:r>
            <a:endParaRPr lang="en-US" sz="1200" dirty="0"/>
          </a:p>
        </p:txBody>
      </p:sp>
      <p:sp>
        <p:nvSpPr>
          <p:cNvPr id="3" name="Rectangle 2"/>
          <p:cNvSpPr/>
          <p:nvPr/>
        </p:nvSpPr>
        <p:spPr>
          <a:xfrm>
            <a:off x="152400" y="3392269"/>
            <a:ext cx="2895600" cy="646331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/>
              <a:t>What is the syntax, function and translation of this </a:t>
            </a:r>
            <a:r>
              <a:rPr lang="en-US" dirty="0" err="1" smtClean="0">
                <a:solidFill>
                  <a:srgbClr val="FF0000"/>
                </a:solidFill>
              </a:rPr>
              <a:t>qatal</a:t>
            </a:r>
            <a:r>
              <a:rPr lang="en-US" dirty="0" smtClean="0"/>
              <a:t>?</a:t>
            </a:r>
            <a:endParaRPr lang="en-US" dirty="0"/>
          </a:p>
        </p:txBody>
      </p:sp>
      <p:cxnSp>
        <p:nvCxnSpPr>
          <p:cNvPr id="7" name="Straight Arrow Connector 6"/>
          <p:cNvCxnSpPr>
            <a:stCxn id="3" idx="3"/>
          </p:cNvCxnSpPr>
          <p:nvPr/>
        </p:nvCxnSpPr>
        <p:spPr>
          <a:xfrm>
            <a:off x="3048000" y="3715435"/>
            <a:ext cx="25908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276618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4800600" y="228600"/>
            <a:ext cx="4191000" cy="6553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וַיְהִ֗י אַחַר֙ הַדְּבָרִ֣ים הָאֵ֔לֶּה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וְהָ֣אֱלֹהִ֔ים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נִסָּ֖ה אֶת־אַבְרָהָ֑ם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וַיֹּ֣אמֶר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אֵלָ֔יו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אַבְרָהָ֖ם </a:t>
            </a: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וַיֹּ֥אמֶר </a:t>
            </a: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הִנֵּֽנִי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׃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endParaRPr lang="he-IL" sz="2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וַיֹּ֡אמֶר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solidFill>
                  <a:srgbClr val="008000"/>
                </a:solidFill>
                <a:latin typeface="SBL Hebrew" pitchFamily="2" charset="-79"/>
                <a:cs typeface="SBL Hebrew" pitchFamily="2" charset="-79"/>
              </a:rPr>
              <a:t>קַח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־נָ֠א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אֶת־בִּנְךָ֨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1089025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		אֶת־יְחִֽידְךָ֤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אֲשֶׁר־</a:t>
            </a:r>
            <a:r>
              <a:rPr lang="he-IL" sz="2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אָהַ֙בְתָּ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֙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1089025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	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אֶת־יִצְחָ֔ק </a:t>
            </a: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וְ</a:t>
            </a:r>
            <a:r>
              <a:rPr lang="he-IL" sz="2000" dirty="0" smtClean="0">
                <a:solidFill>
                  <a:srgbClr val="008000"/>
                </a:solidFill>
                <a:latin typeface="SBL Hebrew" pitchFamily="2" charset="-79"/>
                <a:cs typeface="SBL Hebrew" pitchFamily="2" charset="-79"/>
              </a:rPr>
              <a:t>לֶךְ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־לְךָ֔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אֶל־אֶ֖רֶץ הַמֹּרִיָּ֑ה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וְ</a:t>
            </a:r>
            <a:r>
              <a:rPr lang="he-IL" sz="2000" dirty="0" smtClean="0">
                <a:solidFill>
                  <a:srgbClr val="008000"/>
                </a:solidFill>
                <a:latin typeface="SBL Hebrew" pitchFamily="2" charset="-79"/>
                <a:cs typeface="SBL Hebrew" pitchFamily="2" charset="-79"/>
              </a:rPr>
              <a:t>הַעֲלֵ֤הו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ּ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שָׁם֙ לְעֹלָ֔ה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	עַ֚ל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אַחַ֣ד הֶֽהָרִ֔ים 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אֲשֶׁ֖ר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אֹמַ֥ר אֵלֶֽיךָ׃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endParaRPr lang="he-IL" sz="2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228600"/>
            <a:ext cx="4419600" cy="6553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וַיַּשְׁכֵּ֨ם אַבְרָהָ֜ם בַּבֹּ֗קֶר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וַֽיַּחֲבֹשׁ֙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אֶת־חֲמֹר֔וֹ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וַיִּקַּ֞ח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אֶת־שְׁנֵ֤י נְעָרָיו֙ אִתּ֔וֹ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515938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	וְאֵ֖ת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יִצְחָ֣ק בְּנ֑וֹ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וַיְבַקַּע֙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עֲצֵ֣י עֹלָ֔ה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וַיָּ֣קָם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וַיֵּ֔לֶךְ 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אֶל־הַמָּק֖וֹם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אֲשֶׁר־אָֽמַר־ל֥וֹ הָאֱלֹהִֽים׃ </a:t>
            </a:r>
            <a:endParaRPr lang="en-US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endParaRPr lang="en-US" sz="2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-1"/>
            <a:ext cx="1111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Genesis 22:1-3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152400" y="4590871"/>
            <a:ext cx="5562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Qatal</a:t>
            </a:r>
            <a:r>
              <a:rPr lang="en-US" dirty="0" smtClean="0"/>
              <a:t> in dependent clause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Relative past background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“which you love”</a:t>
            </a:r>
            <a:br>
              <a:rPr lang="en-US" dirty="0" smtClean="0"/>
            </a:br>
            <a:r>
              <a:rPr lang="en-US" dirty="0" smtClean="0"/>
              <a:t>not “which you had loved” or “which you have loved”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81000" y="5867400"/>
            <a:ext cx="845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(Note that roots </a:t>
            </a:r>
            <a:r>
              <a:rPr lang="en-US" dirty="0"/>
              <a:t>like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אהב</a:t>
            </a:r>
            <a:r>
              <a:rPr lang="he-IL" dirty="0"/>
              <a:t> </a:t>
            </a:r>
            <a:r>
              <a:rPr lang="en-US" dirty="0"/>
              <a:t> that refer to emotional and mental activity usually require present tense translations</a:t>
            </a:r>
            <a:r>
              <a:rPr lang="en-US" dirty="0" smtClean="0"/>
              <a:t>.)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2400" y="3392269"/>
            <a:ext cx="2895600" cy="646331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/>
              <a:t>What is the syntax, function and translation of this </a:t>
            </a:r>
            <a:r>
              <a:rPr lang="en-US" dirty="0" err="1" smtClean="0">
                <a:solidFill>
                  <a:srgbClr val="FF0000"/>
                </a:solidFill>
              </a:rPr>
              <a:t>qatal</a:t>
            </a:r>
            <a:r>
              <a:rPr lang="en-US" dirty="0" smtClean="0"/>
              <a:t>?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10" idx="3"/>
          </p:cNvCxnSpPr>
          <p:nvPr/>
        </p:nvCxnSpPr>
        <p:spPr>
          <a:xfrm>
            <a:off x="3048000" y="3715435"/>
            <a:ext cx="25908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389789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4800600" y="228600"/>
            <a:ext cx="4191000" cy="6553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וַיְהִ֗י אַחַר֙ הַדְּבָרִ֣ים הָאֵ֔לֶּה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וְהָ֣אֱלֹהִ֔ים </a:t>
            </a:r>
            <a:r>
              <a:rPr lang="he-IL" sz="2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נִסָּ֖ה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 אֶת־אַבְרָהָ֑ם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וַיֹּ֣אמֶר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אֵלָ֔יו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אַבְרָהָ֖ם </a:t>
            </a: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וַיֹּ֥אמֶר </a:t>
            </a: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הִנֵּֽנִי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׃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endParaRPr lang="he-IL" sz="2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וַיֹּ֡אמֶר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solidFill>
                  <a:srgbClr val="008000"/>
                </a:solidFill>
                <a:latin typeface="SBL Hebrew" pitchFamily="2" charset="-79"/>
                <a:cs typeface="SBL Hebrew" pitchFamily="2" charset="-79"/>
              </a:rPr>
              <a:t>קַח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־נָ֠א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אֶת־בִּנְךָ֨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1089025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		אֶת־יְחִֽידְךָ֤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אֲשֶׁר־</a:t>
            </a:r>
            <a:r>
              <a:rPr lang="he-IL" sz="2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אָהַ֙בְתָּ֙ </a:t>
            </a:r>
            <a:endParaRPr lang="he-IL" sz="2000" dirty="0" smtClean="0">
              <a:solidFill>
                <a:srgbClr val="FF0000"/>
              </a:solidFill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1089025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	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אֶת־יִצְחָ֔ק </a:t>
            </a: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וְ</a:t>
            </a:r>
            <a:r>
              <a:rPr lang="he-IL" sz="2000" dirty="0" smtClean="0">
                <a:solidFill>
                  <a:srgbClr val="008000"/>
                </a:solidFill>
                <a:latin typeface="SBL Hebrew" pitchFamily="2" charset="-79"/>
                <a:cs typeface="SBL Hebrew" pitchFamily="2" charset="-79"/>
              </a:rPr>
              <a:t>לֶךְ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־לְךָ֔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אֶל־אֶ֖רֶץ הַמֹּרִיָּ֑ה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וְ</a:t>
            </a:r>
            <a:r>
              <a:rPr lang="he-IL" sz="2000" dirty="0" smtClean="0">
                <a:solidFill>
                  <a:srgbClr val="008000"/>
                </a:solidFill>
                <a:latin typeface="SBL Hebrew" pitchFamily="2" charset="-79"/>
                <a:cs typeface="SBL Hebrew" pitchFamily="2" charset="-79"/>
              </a:rPr>
              <a:t>הַעֲלֵ֤הו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ּ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שָׁם֙ לְעֹלָ֔ה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	עַ֚ל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אַחַ֣ד הֶֽהָרִ֔ים 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אֲשֶׁ֖ר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אֹמַ֥ר אֵלֶֽיךָ׃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endParaRPr lang="he-IL" sz="2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228600"/>
            <a:ext cx="4419600" cy="6553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וַיַּשְׁכֵּ֨ם אַבְרָהָ֜ם בַּבֹּ֗קֶר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וַֽיַּחֲבֹשׁ֙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אֶת־חֲמֹר֔וֹ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וַיִּקַּ֞ח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אֶת־שְׁנֵ֤י נְעָרָיו֙ אִתּ֔וֹ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515938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	וְאֵ֖ת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יִצְחָ֣ק בְּנ֑וֹ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וַיְבַקַּע֙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עֲצֵ֣י עֹלָ֔ה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וַיָּ֣קָם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וַיֵּ֔לֶךְ 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אֶל־הַמָּק֖וֹם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אֲשֶׁר־אָֽמַר־ל֥וֹ הָאֱלֹהִֽים׃ </a:t>
            </a:r>
            <a:endParaRPr lang="en-US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endParaRPr lang="en-US" sz="2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-1"/>
            <a:ext cx="1111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Genesis 22:1-3</a:t>
            </a:r>
            <a:endParaRPr lang="en-US" sz="1200" dirty="0"/>
          </a:p>
        </p:txBody>
      </p:sp>
      <p:sp>
        <p:nvSpPr>
          <p:cNvPr id="3" name="Rectangle 2"/>
          <p:cNvSpPr/>
          <p:nvPr/>
        </p:nvSpPr>
        <p:spPr>
          <a:xfrm>
            <a:off x="152400" y="3200400"/>
            <a:ext cx="5334000" cy="175432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/>
              <a:t>To the extent that </a:t>
            </a:r>
            <a:r>
              <a:rPr lang="en-US" dirty="0" err="1" smtClean="0"/>
              <a:t>qatal</a:t>
            </a:r>
            <a:r>
              <a:rPr lang="en-US" dirty="0" smtClean="0"/>
              <a:t> can be viewed as an </a:t>
            </a:r>
            <a:r>
              <a:rPr lang="en-US" dirty="0" err="1" smtClean="0"/>
              <a:t>atributizer</a:t>
            </a:r>
            <a:r>
              <a:rPr lang="en-US" dirty="0" smtClean="0"/>
              <a:t>, both main actors in this narrative are labelled within the first 2 verses.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2168525" algn="l"/>
              </a:tabLst>
            </a:pPr>
            <a:r>
              <a:rPr lang="en-US" dirty="0" smtClean="0"/>
              <a:t>Elohim the tester	(X-</a:t>
            </a:r>
            <a:r>
              <a:rPr lang="en-US" dirty="0" err="1" smtClean="0"/>
              <a:t>Qatal</a:t>
            </a:r>
            <a:r>
              <a:rPr lang="en-US" dirty="0" smtClean="0"/>
              <a:t> in v 1)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2168525" algn="l"/>
              </a:tabLst>
            </a:pPr>
            <a:r>
              <a:rPr lang="en-US" dirty="0" smtClean="0"/>
              <a:t>Abraham the lover	(</a:t>
            </a:r>
            <a:r>
              <a:rPr lang="en-US" dirty="0" err="1" smtClean="0"/>
              <a:t>Qatal</a:t>
            </a:r>
            <a:r>
              <a:rPr lang="en-US" dirty="0" smtClean="0"/>
              <a:t> in dep. clause in v 2)</a:t>
            </a:r>
          </a:p>
          <a:p>
            <a:pPr>
              <a:tabLst>
                <a:tab pos="2168525" algn="l"/>
              </a:tabLst>
            </a:pPr>
            <a:r>
              <a:rPr lang="en-US" dirty="0" smtClean="0"/>
              <a:t>The tester will test the love of the lover.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7396163" y="609600"/>
            <a:ext cx="461963" cy="37147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Oval 12"/>
          <p:cNvSpPr/>
          <p:nvPr/>
        </p:nvSpPr>
        <p:spPr>
          <a:xfrm>
            <a:off x="5638800" y="3495675"/>
            <a:ext cx="738188" cy="42862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2148886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4800600" y="228600"/>
            <a:ext cx="4191000" cy="6553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וַיְהִ֗י אַחַר֙ הַדְּבָרִ֣ים הָאֵ֔לֶּה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וְהָ֣אֱלֹהִ֔ים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נִסָּ֖ה אֶת־אַבְרָהָ֑ם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וַיֹּ֣אמֶר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אֵלָ֔יו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אַבְרָהָ֖ם </a:t>
            </a: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וַיֹּ֥אמֶר </a:t>
            </a: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הִנֵּֽנִי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׃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endParaRPr lang="he-IL" sz="2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וַיֹּ֡אמֶר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solidFill>
                  <a:srgbClr val="008000"/>
                </a:solidFill>
                <a:latin typeface="SBL Hebrew" pitchFamily="2" charset="-79"/>
                <a:cs typeface="SBL Hebrew" pitchFamily="2" charset="-79"/>
              </a:rPr>
              <a:t>קַח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־נָ֠א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אֶת־בִּנְךָ֨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1089025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		אֶת־יְחִֽידְךָ֤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אֲשֶׁר־אָהַ֙בְתָּ֙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1089025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	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אֶת־יִצְחָ֔ק </a:t>
            </a: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וְ</a:t>
            </a:r>
            <a:r>
              <a:rPr lang="he-IL" sz="2000" dirty="0" smtClean="0">
                <a:solidFill>
                  <a:srgbClr val="008000"/>
                </a:solidFill>
                <a:latin typeface="SBL Hebrew" pitchFamily="2" charset="-79"/>
                <a:cs typeface="SBL Hebrew" pitchFamily="2" charset="-79"/>
              </a:rPr>
              <a:t>לֶךְ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־לְךָ֔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אֶל־אֶ֖רֶץ הַמֹּרִיָּ֑ה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וְ</a:t>
            </a:r>
            <a:r>
              <a:rPr lang="he-IL" sz="2000" dirty="0" smtClean="0">
                <a:solidFill>
                  <a:srgbClr val="008000"/>
                </a:solidFill>
                <a:latin typeface="SBL Hebrew" pitchFamily="2" charset="-79"/>
                <a:cs typeface="SBL Hebrew" pitchFamily="2" charset="-79"/>
              </a:rPr>
              <a:t>הַעֲלֵ֤הו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ּ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שָׁם֙ לְעֹלָ֔ה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	עַ֚ל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אַחַ֣ד הֶֽהָרִ֔ים 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אֲשֶׁ֖ר </a:t>
            </a:r>
            <a:r>
              <a:rPr lang="he-IL" sz="2000" dirty="0">
                <a:solidFill>
                  <a:srgbClr val="FF00FF"/>
                </a:solidFill>
                <a:latin typeface="SBL Hebrew" pitchFamily="2" charset="-79"/>
                <a:cs typeface="SBL Hebrew" pitchFamily="2" charset="-79"/>
              </a:rPr>
              <a:t>אֹמַ֥ר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 אֵלֶֽיךָ׃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endParaRPr lang="he-IL" sz="2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228600"/>
            <a:ext cx="4419600" cy="6553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וַיַּשְׁכֵּ֨ם אַבְרָהָ֜ם בַּבֹּ֗קֶר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וַֽיַּחֲבֹשׁ֙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אֶת־חֲמֹר֔וֹ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וַיִּקַּ֞ח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אֶת־שְׁנֵ֤י נְעָרָיו֙ אִתּ֔וֹ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515938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	וְאֵ֖ת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יִצְחָ֣ק בְּנ֑וֹ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וַיְבַקַּע֙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עֲצֵ֣י עֹלָ֔ה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וַיָּ֣קָם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וַיֵּ֔לֶךְ 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אֶל־הַמָּק֖וֹם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אֲשֶׁר־אָֽמַר־ל֥וֹ הָאֱלֹהִֽים׃ </a:t>
            </a:r>
            <a:endParaRPr lang="en-US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endParaRPr lang="en-US" sz="2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-1"/>
            <a:ext cx="1111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Genesis 22:1-3</a:t>
            </a:r>
            <a:endParaRPr lang="en-US" sz="1200" dirty="0"/>
          </a:p>
        </p:txBody>
      </p:sp>
      <p:sp>
        <p:nvSpPr>
          <p:cNvPr id="8" name="Rectangle 7"/>
          <p:cNvSpPr/>
          <p:nvPr/>
        </p:nvSpPr>
        <p:spPr>
          <a:xfrm>
            <a:off x="152400" y="4991912"/>
            <a:ext cx="2895600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/>
              <a:t>What construction is this?</a:t>
            </a:r>
            <a:endParaRPr lang="en-US" dirty="0"/>
          </a:p>
        </p:txBody>
      </p:sp>
      <p:cxnSp>
        <p:nvCxnSpPr>
          <p:cNvPr id="9" name="Straight Arrow Connector 8"/>
          <p:cNvCxnSpPr>
            <a:stCxn id="8" idx="3"/>
          </p:cNvCxnSpPr>
          <p:nvPr/>
        </p:nvCxnSpPr>
        <p:spPr>
          <a:xfrm>
            <a:off x="3048000" y="5176578"/>
            <a:ext cx="20574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233440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4800600" y="228600"/>
            <a:ext cx="4191000" cy="6553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וַיְהִ֗י אַחַר֙ הַדְּבָרִ֣ים הָאֵ֔לֶּה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וְהָ֣אֱלֹהִ֔ים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נִסָּ֖ה אֶת־אַבְרָהָ֑ם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וַיֹּ֣אמֶר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אֵלָ֔יו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אַבְרָהָ֖ם </a:t>
            </a: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וַיֹּ֥אמֶר </a:t>
            </a: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הִנֵּֽנִי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׃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endParaRPr lang="he-IL" sz="2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וַיֹּ֡אמֶר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solidFill>
                  <a:srgbClr val="008000"/>
                </a:solidFill>
                <a:latin typeface="SBL Hebrew" pitchFamily="2" charset="-79"/>
                <a:cs typeface="SBL Hebrew" pitchFamily="2" charset="-79"/>
              </a:rPr>
              <a:t>קַח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־נָ֠א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אֶת־בִּנְךָ֨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1089025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		אֶת־יְחִֽידְךָ֤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אֲשֶׁר־אָהַ֙בְתָּ֙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1089025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	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אֶת־יִצְחָ֔ק </a:t>
            </a: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וְ</a:t>
            </a:r>
            <a:r>
              <a:rPr lang="he-IL" sz="2000" dirty="0" smtClean="0">
                <a:solidFill>
                  <a:srgbClr val="008000"/>
                </a:solidFill>
                <a:latin typeface="SBL Hebrew" pitchFamily="2" charset="-79"/>
                <a:cs typeface="SBL Hebrew" pitchFamily="2" charset="-79"/>
              </a:rPr>
              <a:t>לֶךְ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־לְךָ֔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אֶל־אֶ֖רֶץ הַמֹּרִיָּ֑ה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וְ</a:t>
            </a:r>
            <a:r>
              <a:rPr lang="he-IL" sz="2000" dirty="0" smtClean="0">
                <a:solidFill>
                  <a:srgbClr val="008000"/>
                </a:solidFill>
                <a:latin typeface="SBL Hebrew" pitchFamily="2" charset="-79"/>
                <a:cs typeface="SBL Hebrew" pitchFamily="2" charset="-79"/>
              </a:rPr>
              <a:t>הַעֲלֵ֤הו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ּ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שָׁם֙ לְעֹלָ֔ה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	עַ֚ל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אַחַ֣ד הֶֽהָרִ֔ים 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אֲשֶׁ֖ר </a:t>
            </a:r>
            <a:r>
              <a:rPr lang="he-IL" sz="2000" dirty="0">
                <a:solidFill>
                  <a:srgbClr val="FF00FF"/>
                </a:solidFill>
                <a:latin typeface="SBL Hebrew" pitchFamily="2" charset="-79"/>
                <a:cs typeface="SBL Hebrew" pitchFamily="2" charset="-79"/>
              </a:rPr>
              <a:t>אֹמַ֥ר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 אֵלֶֽיךָ׃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endParaRPr lang="he-IL" sz="2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228600"/>
            <a:ext cx="4419600" cy="6553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וַיַּשְׁכֵּ֨ם אַבְרָהָ֜ם בַּבֹּ֗קֶר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וַֽיַּחֲבֹשׁ֙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אֶת־חֲמֹר֔וֹ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וַיִּקַּ֞ח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אֶת־שְׁנֵ֤י נְעָרָיו֙ אִתּ֔וֹ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515938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	וְאֵ֖ת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יִצְחָ֣ק בְּנ֑וֹ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וַיְבַקַּע֙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עֲצֵ֣י עֹלָ֔ה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וַיָּ֣קָם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וַיֵּ֔לֶךְ 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אֶל־הַמָּק֖וֹם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אֲשֶׁר־אָֽמַר־ל֥וֹ הָאֱלֹהִֽים׃ </a:t>
            </a:r>
            <a:endParaRPr lang="en-US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endParaRPr lang="en-US" sz="2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-1"/>
            <a:ext cx="1111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Genesis 22:1-3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152400" y="5553670"/>
            <a:ext cx="609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rgbClr val="FF00FF"/>
                </a:solidFill>
              </a:rPr>
              <a:t>Yiqtol</a:t>
            </a:r>
            <a:r>
              <a:rPr lang="en-US" dirty="0" smtClean="0">
                <a:solidFill>
                  <a:srgbClr val="FF00FF"/>
                </a:solidFill>
              </a:rPr>
              <a:t> </a:t>
            </a:r>
            <a:r>
              <a:rPr lang="en-US" dirty="0" smtClean="0"/>
              <a:t>in dependent clause (not participle or </a:t>
            </a:r>
            <a:r>
              <a:rPr lang="en-US" dirty="0" err="1" smtClean="0"/>
              <a:t>qatal</a:t>
            </a:r>
            <a:r>
              <a:rPr lang="en-US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Relative </a:t>
            </a:r>
            <a:r>
              <a:rPr lang="en-US" b="1" u="sng" dirty="0" smtClean="0"/>
              <a:t>non</a:t>
            </a:r>
            <a:r>
              <a:rPr lang="en-US" dirty="0" smtClean="0"/>
              <a:t>-past background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“which I will tell you” or “which I tell you”</a:t>
            </a:r>
            <a:endParaRPr lang="en-CA" dirty="0"/>
          </a:p>
        </p:txBody>
      </p:sp>
      <p:sp>
        <p:nvSpPr>
          <p:cNvPr id="11" name="Rectangle 10"/>
          <p:cNvSpPr/>
          <p:nvPr/>
        </p:nvSpPr>
        <p:spPr>
          <a:xfrm>
            <a:off x="152400" y="4991912"/>
            <a:ext cx="2895600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/>
              <a:t>What construction is this?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11" idx="3"/>
          </p:cNvCxnSpPr>
          <p:nvPr/>
        </p:nvCxnSpPr>
        <p:spPr>
          <a:xfrm>
            <a:off x="3048000" y="5176578"/>
            <a:ext cx="20574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064598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4800600" y="228600"/>
            <a:ext cx="4191000" cy="6553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וַיְהִ֗י אַחַר֙ הַדְּבָרִ֣ים הָאֵ֔לֶּה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וְהָ֣אֱלֹהִ֔ים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נִסָּ֖ה אֶת־אַבְרָהָ֑ם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וַיֹּ֣אמֶר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אֵלָ֔יו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אַבְרָהָ֖ם </a:t>
            </a: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וַיֹּ֥אמֶר </a:t>
            </a: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הִנֵּֽנִי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׃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endParaRPr lang="he-IL" sz="2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וַיֹּ֡אמֶר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solidFill>
                  <a:srgbClr val="008000"/>
                </a:solidFill>
                <a:latin typeface="SBL Hebrew" pitchFamily="2" charset="-79"/>
                <a:cs typeface="SBL Hebrew" pitchFamily="2" charset="-79"/>
              </a:rPr>
              <a:t>קַח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־נָ֠א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אֶת־בִּנְךָ֨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1089025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		אֶת־יְחִֽידְךָ֤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אֲשֶׁר־אָהַ֙בְתָּ֙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1089025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	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אֶת־יִצְחָ֔ק </a:t>
            </a: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וְ</a:t>
            </a:r>
            <a:r>
              <a:rPr lang="he-IL" sz="2000" dirty="0" smtClean="0">
                <a:solidFill>
                  <a:srgbClr val="008000"/>
                </a:solidFill>
                <a:latin typeface="SBL Hebrew" pitchFamily="2" charset="-79"/>
                <a:cs typeface="SBL Hebrew" pitchFamily="2" charset="-79"/>
              </a:rPr>
              <a:t>לֶךְ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־לְךָ֔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אֶל־אֶ֖רֶץ הַמֹּרִיָּ֑ה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וְ</a:t>
            </a:r>
            <a:r>
              <a:rPr lang="he-IL" sz="2000" dirty="0" smtClean="0">
                <a:solidFill>
                  <a:srgbClr val="008000"/>
                </a:solidFill>
                <a:latin typeface="SBL Hebrew" pitchFamily="2" charset="-79"/>
                <a:cs typeface="SBL Hebrew" pitchFamily="2" charset="-79"/>
              </a:rPr>
              <a:t>הַעֲלֵ֤הו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ּ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שָׁם֙ לְעֹלָ֔ה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	עַ֚ל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אַחַ֣ד הֶֽהָרִ֔ים 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אֲשֶׁ֖ר </a:t>
            </a:r>
            <a:r>
              <a:rPr lang="he-IL" sz="2000" dirty="0">
                <a:solidFill>
                  <a:srgbClr val="FF00FF"/>
                </a:solidFill>
                <a:latin typeface="SBL Hebrew" pitchFamily="2" charset="-79"/>
                <a:cs typeface="SBL Hebrew" pitchFamily="2" charset="-79"/>
              </a:rPr>
              <a:t>אֹמַ֥ר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 אֵלֶֽיךָ׃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endParaRPr lang="he-IL" sz="2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228600"/>
            <a:ext cx="4419600" cy="6553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וַיַּשְׁכֵּ֨ם אַבְרָהָ֜ם בַּבֹּ֗קֶר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וַֽיַּחֲבֹשׁ֙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אֶת־חֲמֹר֔וֹ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וַיִּקַּ֞ח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אֶת־שְׁנֵ֤י נְעָרָיו֙ אִתּ֔וֹ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515938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	וְאֵ֖ת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יִצְחָ֣ק בְּנ֑וֹ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וַיְבַקַּע֙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עֲצֵ֣י עֹלָ֔ה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וַיָּ֣קָם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וַיֵּ֔לֶךְ 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אֶל־הַמָּק֖וֹם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אֲשֶׁר־</a:t>
            </a:r>
            <a:r>
              <a:rPr lang="he-IL" sz="2000" dirty="0" smtClean="0">
                <a:solidFill>
                  <a:srgbClr val="FF0066"/>
                </a:solidFill>
                <a:latin typeface="SBL Hebrew" pitchFamily="2" charset="-79"/>
                <a:cs typeface="SBL Hebrew" pitchFamily="2" charset="-79"/>
              </a:rPr>
              <a:t>אָ</a:t>
            </a:r>
            <a:r>
              <a:rPr lang="he-IL" sz="20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ֽמַר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־ל֥וֹ הָאֱלֹהִֽים׃ </a:t>
            </a:r>
            <a:endParaRPr lang="en-US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endParaRPr lang="en-US" sz="2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-1"/>
            <a:ext cx="1111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Genesis 22:1-3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152400" y="5553670"/>
            <a:ext cx="609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rgbClr val="FF00FF"/>
                </a:solidFill>
              </a:rPr>
              <a:t>Yiqtol</a:t>
            </a:r>
            <a:r>
              <a:rPr lang="en-US" dirty="0" smtClean="0">
                <a:solidFill>
                  <a:srgbClr val="FF00FF"/>
                </a:solidFill>
              </a:rPr>
              <a:t> </a:t>
            </a:r>
            <a:r>
              <a:rPr lang="en-US" dirty="0" smtClean="0"/>
              <a:t>in dependent clause (not participle or </a:t>
            </a:r>
            <a:r>
              <a:rPr lang="en-US" dirty="0" err="1" smtClean="0"/>
              <a:t>qatal</a:t>
            </a:r>
            <a:r>
              <a:rPr lang="en-US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Relative </a:t>
            </a:r>
            <a:r>
              <a:rPr lang="en-US" b="1" u="sng" dirty="0" smtClean="0"/>
              <a:t>non</a:t>
            </a:r>
            <a:r>
              <a:rPr lang="en-US" dirty="0" smtClean="0"/>
              <a:t>-past background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“which I will tell you” or “which I tell you”</a:t>
            </a:r>
            <a:endParaRPr lang="en-CA" dirty="0"/>
          </a:p>
        </p:txBody>
      </p:sp>
      <p:sp>
        <p:nvSpPr>
          <p:cNvPr id="11" name="Rectangle 10"/>
          <p:cNvSpPr/>
          <p:nvPr/>
        </p:nvSpPr>
        <p:spPr>
          <a:xfrm>
            <a:off x="152400" y="1752600"/>
            <a:ext cx="1447800" cy="92333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/>
              <a:t>What construction is this?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1600200" y="2590800"/>
            <a:ext cx="3048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52400" y="4991912"/>
            <a:ext cx="2895600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/>
              <a:t>What construction is this?</a:t>
            </a:r>
            <a:endParaRPr lang="en-US" dirty="0"/>
          </a:p>
        </p:txBody>
      </p:sp>
      <p:cxnSp>
        <p:nvCxnSpPr>
          <p:cNvPr id="14" name="Straight Arrow Connector 13"/>
          <p:cNvCxnSpPr>
            <a:stCxn id="13" idx="3"/>
          </p:cNvCxnSpPr>
          <p:nvPr/>
        </p:nvCxnSpPr>
        <p:spPr>
          <a:xfrm>
            <a:off x="3048000" y="5176578"/>
            <a:ext cx="20574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118402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4800600" y="228600"/>
            <a:ext cx="4191000" cy="6553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וַיְהִ֗י אַחַר֙ הַדְּבָרִ֣ים הָאֵ֔לֶּה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וְהָ֣אֱלֹהִ֔ים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נִסָּ֖ה אֶת־אַבְרָהָ֑ם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וַיֹּ֣אמֶר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אֵלָ֔יו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אַבְרָהָ֖ם </a:t>
            </a: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וַיֹּ֥אמֶר </a:t>
            </a: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הִנֵּֽנִי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׃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endParaRPr lang="he-IL" sz="2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וַיֹּ֡אמֶר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solidFill>
                  <a:srgbClr val="008000"/>
                </a:solidFill>
                <a:latin typeface="SBL Hebrew" pitchFamily="2" charset="-79"/>
                <a:cs typeface="SBL Hebrew" pitchFamily="2" charset="-79"/>
              </a:rPr>
              <a:t>קַח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־נָ֠א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אֶת־בִּנְךָ֨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1089025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		אֶת־יְחִֽידְךָ֤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אֲשֶׁר־אָהַ֙בְתָּ֙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1089025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	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אֶת־יִצְחָ֔ק </a:t>
            </a: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וְ</a:t>
            </a:r>
            <a:r>
              <a:rPr lang="he-IL" sz="2000" dirty="0" smtClean="0">
                <a:solidFill>
                  <a:srgbClr val="008000"/>
                </a:solidFill>
                <a:latin typeface="SBL Hebrew" pitchFamily="2" charset="-79"/>
                <a:cs typeface="SBL Hebrew" pitchFamily="2" charset="-79"/>
              </a:rPr>
              <a:t>לֶךְ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־לְךָ֔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אֶל־אֶ֖רֶץ הַמֹּרִיָּ֑ה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וְ</a:t>
            </a:r>
            <a:r>
              <a:rPr lang="he-IL" sz="2000" dirty="0" smtClean="0">
                <a:solidFill>
                  <a:srgbClr val="008000"/>
                </a:solidFill>
                <a:latin typeface="SBL Hebrew" pitchFamily="2" charset="-79"/>
                <a:cs typeface="SBL Hebrew" pitchFamily="2" charset="-79"/>
              </a:rPr>
              <a:t>הַעֲלֵ֤הו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ּ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שָׁם֙ לְעֹלָ֔ה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	עַ֚ל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אַחַ֣ד הֶֽהָרִ֔ים 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אֲשֶׁ֖ר </a:t>
            </a:r>
            <a:r>
              <a:rPr lang="he-IL" sz="2000" dirty="0">
                <a:solidFill>
                  <a:srgbClr val="FF00FF"/>
                </a:solidFill>
                <a:latin typeface="SBL Hebrew" pitchFamily="2" charset="-79"/>
                <a:cs typeface="SBL Hebrew" pitchFamily="2" charset="-79"/>
              </a:rPr>
              <a:t>אֹמַ֥ר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 אֵלֶֽיךָ׃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endParaRPr lang="he-IL" sz="2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228600"/>
            <a:ext cx="4419600" cy="6553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וַיַּשְׁכֵּ֨ם אַבְרָהָ֜ם בַּבֹּ֗קֶר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וַֽיַּחֲבֹשׁ֙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אֶת־חֲמֹר֔וֹ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וַיִּקַּ֞ח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אֶת־שְׁנֵ֤י נְעָרָיו֙ אִתּ֔וֹ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515938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	וְאֵ֖ת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יִצְחָ֣ק בְּנ֑וֹ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וַיְבַקַּע֙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עֲצֵ֣י עֹלָ֔ה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וַיָּ֣קָם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וַיֵּ֔לֶךְ 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אֶל־הַמָּק֖וֹם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אֲשֶׁר־</a:t>
            </a:r>
            <a:r>
              <a:rPr lang="he-IL" sz="20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אָֽמַר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־ל֥וֹ הָאֱלֹהִֽים׃ </a:t>
            </a:r>
            <a:endParaRPr lang="en-US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endParaRPr lang="en-US" sz="2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-1"/>
            <a:ext cx="1111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Genesis 22:1-3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152400" y="5553670"/>
            <a:ext cx="609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rgbClr val="FF00FF"/>
                </a:solidFill>
              </a:rPr>
              <a:t>Yiqtol</a:t>
            </a:r>
            <a:r>
              <a:rPr lang="en-US" dirty="0" smtClean="0">
                <a:solidFill>
                  <a:srgbClr val="FF00FF"/>
                </a:solidFill>
              </a:rPr>
              <a:t> </a:t>
            </a:r>
            <a:r>
              <a:rPr lang="en-US" dirty="0" smtClean="0"/>
              <a:t>in dependent clause (not participle or </a:t>
            </a:r>
            <a:r>
              <a:rPr lang="en-US" dirty="0" err="1" smtClean="0"/>
              <a:t>qatal</a:t>
            </a:r>
            <a:r>
              <a:rPr lang="en-US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Relative </a:t>
            </a:r>
            <a:r>
              <a:rPr lang="en-US" b="1" u="sng" dirty="0" smtClean="0"/>
              <a:t>non</a:t>
            </a:r>
            <a:r>
              <a:rPr lang="en-US" dirty="0" smtClean="0"/>
              <a:t>-past background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“which I will tell you” or “which I tell you”</a:t>
            </a:r>
            <a:endParaRPr lang="en-CA" dirty="0"/>
          </a:p>
        </p:txBody>
      </p:sp>
      <p:sp>
        <p:nvSpPr>
          <p:cNvPr id="11" name="Rectangle 10"/>
          <p:cNvSpPr/>
          <p:nvPr/>
        </p:nvSpPr>
        <p:spPr>
          <a:xfrm>
            <a:off x="152400" y="1752600"/>
            <a:ext cx="1447800" cy="92333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/>
              <a:t>What construction is this?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1600200" y="2590800"/>
            <a:ext cx="3048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52400" y="2895600"/>
            <a:ext cx="609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rgbClr val="FF0000"/>
                </a:solidFill>
              </a:rPr>
              <a:t>Qatal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in dependent clause (not </a:t>
            </a:r>
            <a:r>
              <a:rPr lang="en-US" dirty="0" err="1" smtClean="0"/>
              <a:t>yiqtol</a:t>
            </a:r>
            <a:r>
              <a:rPr lang="en-US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Relative </a:t>
            </a:r>
            <a:r>
              <a:rPr lang="en-US" b="1" u="sng" dirty="0" smtClean="0"/>
              <a:t>past</a:t>
            </a:r>
            <a:r>
              <a:rPr lang="en-US" dirty="0" smtClean="0"/>
              <a:t> background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“which God had told him”</a:t>
            </a:r>
            <a:endParaRPr lang="en-CA" dirty="0"/>
          </a:p>
        </p:txBody>
      </p:sp>
      <p:sp>
        <p:nvSpPr>
          <p:cNvPr id="14" name="Rectangle 13"/>
          <p:cNvSpPr/>
          <p:nvPr/>
        </p:nvSpPr>
        <p:spPr>
          <a:xfrm>
            <a:off x="152400" y="4991912"/>
            <a:ext cx="2895600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/>
              <a:t>What construction is this?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14" idx="3"/>
          </p:cNvCxnSpPr>
          <p:nvPr/>
        </p:nvCxnSpPr>
        <p:spPr>
          <a:xfrm>
            <a:off x="3048000" y="5176578"/>
            <a:ext cx="20574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488542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4800600" y="228600"/>
            <a:ext cx="4191000" cy="6553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וַיְהִ֗י אַחַר֙ הַדְּבָרִ֣ים הָאֵ֔לֶּה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וְהָ֣אֱלֹהִ֔ים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נִסָּ֖ה אֶת־אַבְרָהָ֑ם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וַיֹּ֣אמֶר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אֵלָ֔יו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אַבְרָהָ֖ם </a:t>
            </a: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וַיֹּ֥אמֶר </a:t>
            </a: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הִנֵּֽנִי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׃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endParaRPr lang="he-IL" sz="2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וַיֹּ֡אמֶר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solidFill>
                  <a:srgbClr val="008000"/>
                </a:solidFill>
                <a:latin typeface="SBL Hebrew" pitchFamily="2" charset="-79"/>
                <a:cs typeface="SBL Hebrew" pitchFamily="2" charset="-79"/>
              </a:rPr>
              <a:t>קַח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־נָ֠א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אֶת־בִּנְךָ֨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1089025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		אֶת־יְחִֽידְךָ֤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אֲשֶׁר־אָהַ֙בְתָּ֙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1089025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	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אֶת־יִצְחָ֔ק </a:t>
            </a: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וְ</a:t>
            </a:r>
            <a:r>
              <a:rPr lang="he-IL" sz="2000" dirty="0" smtClean="0">
                <a:solidFill>
                  <a:srgbClr val="008000"/>
                </a:solidFill>
                <a:latin typeface="SBL Hebrew" pitchFamily="2" charset="-79"/>
                <a:cs typeface="SBL Hebrew" pitchFamily="2" charset="-79"/>
              </a:rPr>
              <a:t>לֶךְ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־לְךָ֔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אֶל־אֶ֖רֶץ הַמֹּרִיָּ֑ה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וְ</a:t>
            </a:r>
            <a:r>
              <a:rPr lang="he-IL" sz="2000" dirty="0" smtClean="0">
                <a:solidFill>
                  <a:srgbClr val="008000"/>
                </a:solidFill>
                <a:latin typeface="SBL Hebrew" pitchFamily="2" charset="-79"/>
                <a:cs typeface="SBL Hebrew" pitchFamily="2" charset="-79"/>
              </a:rPr>
              <a:t>הַעֲלֵ֤הו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ּ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שָׁם֙ לְעֹלָ֔ה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	עַ֚ל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אַחַ֣ד הֶֽהָרִ֔ים 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אֲשֶׁ֖ר </a:t>
            </a:r>
            <a:r>
              <a:rPr lang="he-IL" sz="2000" dirty="0">
                <a:solidFill>
                  <a:srgbClr val="FF00FF"/>
                </a:solidFill>
                <a:latin typeface="SBL Hebrew" pitchFamily="2" charset="-79"/>
                <a:cs typeface="SBL Hebrew" pitchFamily="2" charset="-79"/>
              </a:rPr>
              <a:t>אֹמַ֥ר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 אֵלֶֽיךָ׃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endParaRPr lang="he-IL" sz="2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228600"/>
            <a:ext cx="4419600" cy="6553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וַיַּשְׁכֵּ֨ם אַבְרָהָ֜ם בַּבֹּ֗קֶר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וַֽיַּחֲבֹשׁ֙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אֶת־חֲמֹר֔וֹ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וַיִּקַּ֞ח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אֶת־שְׁנֵ֤י נְעָרָיו֙ אִתּ֔וֹ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515938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	וְאֵ֖ת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יִצְחָ֣ק בְּנ֑וֹ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וַיְבַקַּע֙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עֲצֵ֣י עֹלָ֔ה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וַיָּ֣קָם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וַיֵּ֔לֶךְ 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אֶל־הַמָּק֖וֹם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אֲשֶׁר־</a:t>
            </a:r>
            <a:r>
              <a:rPr lang="he-IL" sz="20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אָֽמַר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־ל֥וֹ הָאֱלֹהִֽים׃ </a:t>
            </a:r>
            <a:endParaRPr lang="en-US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endParaRPr lang="en-US" sz="2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-1"/>
            <a:ext cx="1111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Genesis 22:1-3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152400" y="5553670"/>
            <a:ext cx="609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rgbClr val="FF00FF"/>
                </a:solidFill>
              </a:rPr>
              <a:t>Yiqtol</a:t>
            </a:r>
            <a:r>
              <a:rPr lang="en-US" dirty="0" smtClean="0">
                <a:solidFill>
                  <a:srgbClr val="FF00FF"/>
                </a:solidFill>
              </a:rPr>
              <a:t> </a:t>
            </a:r>
            <a:r>
              <a:rPr lang="en-US" dirty="0" smtClean="0"/>
              <a:t>in dependent clause (not participle or </a:t>
            </a:r>
            <a:r>
              <a:rPr lang="en-US" dirty="0" err="1" smtClean="0"/>
              <a:t>qatal</a:t>
            </a:r>
            <a:r>
              <a:rPr lang="en-US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Relative </a:t>
            </a:r>
            <a:r>
              <a:rPr lang="en-US" b="1" u="sng" dirty="0" smtClean="0"/>
              <a:t>non</a:t>
            </a:r>
            <a:r>
              <a:rPr lang="en-US" dirty="0" smtClean="0"/>
              <a:t>-past background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“which I will tell you” or “which I tell you”</a:t>
            </a:r>
            <a:endParaRPr lang="en-CA" dirty="0"/>
          </a:p>
        </p:txBody>
      </p:sp>
      <p:sp>
        <p:nvSpPr>
          <p:cNvPr id="11" name="Rectangle 10"/>
          <p:cNvSpPr/>
          <p:nvPr/>
        </p:nvSpPr>
        <p:spPr>
          <a:xfrm>
            <a:off x="152400" y="1752600"/>
            <a:ext cx="1447800" cy="92333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/>
              <a:t>What construction is this?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1600200" y="2590800"/>
            <a:ext cx="3048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52400" y="2895600"/>
            <a:ext cx="609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rgbClr val="FF0000"/>
                </a:solidFill>
              </a:rPr>
              <a:t>Qatal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in dependent clause (not </a:t>
            </a:r>
            <a:r>
              <a:rPr lang="en-US" dirty="0" err="1" smtClean="0"/>
              <a:t>yiqtol</a:t>
            </a:r>
            <a:r>
              <a:rPr lang="en-US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Relative </a:t>
            </a:r>
            <a:r>
              <a:rPr lang="en-US" b="1" u="sng" dirty="0" smtClean="0"/>
              <a:t>past</a:t>
            </a:r>
            <a:r>
              <a:rPr lang="en-US" dirty="0" smtClean="0"/>
              <a:t> background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“which God had told him”</a:t>
            </a:r>
            <a:endParaRPr lang="en-CA" dirty="0"/>
          </a:p>
        </p:txBody>
      </p:sp>
      <p:sp>
        <p:nvSpPr>
          <p:cNvPr id="14" name="TextBox 13"/>
          <p:cNvSpPr txBox="1"/>
          <p:nvPr/>
        </p:nvSpPr>
        <p:spPr>
          <a:xfrm>
            <a:off x="152400" y="3818930"/>
            <a:ext cx="495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By this point Abraham knows at least the place, even if he doesn’t know which mountain yet.</a:t>
            </a:r>
            <a:endParaRPr lang="en-CA" dirty="0"/>
          </a:p>
        </p:txBody>
      </p:sp>
      <p:sp>
        <p:nvSpPr>
          <p:cNvPr id="15" name="Rectangle 14"/>
          <p:cNvSpPr/>
          <p:nvPr/>
        </p:nvSpPr>
        <p:spPr>
          <a:xfrm>
            <a:off x="152400" y="4991912"/>
            <a:ext cx="2895600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/>
              <a:t>What construction is this?</a:t>
            </a:r>
            <a:endParaRPr lang="en-US" dirty="0"/>
          </a:p>
        </p:txBody>
      </p:sp>
      <p:cxnSp>
        <p:nvCxnSpPr>
          <p:cNvPr id="16" name="Straight Arrow Connector 15"/>
          <p:cNvCxnSpPr>
            <a:stCxn id="15" idx="3"/>
          </p:cNvCxnSpPr>
          <p:nvPr/>
        </p:nvCxnSpPr>
        <p:spPr>
          <a:xfrm>
            <a:off x="3048000" y="5176578"/>
            <a:ext cx="20574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802333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4800600" y="228600"/>
            <a:ext cx="4191000" cy="6553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בַּיּ֣וֹם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הַשְּׁלִישִׁ֗י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וַיִּשָּׂ֨א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אַבְרָהָ֧ם אֶת־עֵינָ֛יו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וַיַּ֥רְא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אֶת־הַמָּק֖וֹם מֵרָחֹֽק׃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2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וַיֹּ֨אמֶר אַבְרָהָ֜ם אֶל־נְעָרָ֗יו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שְׁבוּ־לָכֶ֥ם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פֹּה֙ עִֽם־הַחֲמ֔וֹר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וַאֲנִ֣י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וְהַנַּ֔עַר נֵלְכָ֖ה עַד־כֹּ֑ה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וְנִֽשְׁתַּחֲוֶ֖ה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וְנָשׁ֥וּבָה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אֲלֵיכֶֽם׃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2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וַיִּקַּ֨ח אַבְרָהָ֜ם אֶת־עֲצֵ֣י הָעֹלָ֗ה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וַיָּ֙שֶׂם֙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עַל־יִצְחָ֣ק בְּנ֔וֹ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וַיִּקַּ֣ח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בְּיָד֔וֹ אֶת־הָאֵ֖שׁ וְאֶת־הַֽמַּאֲכֶ֑לֶת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וַיֵּלְכ֥וּ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שְׁנֵיהֶ֖ם יַחְדָּֽו׃ 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228600"/>
            <a:ext cx="4648200" cy="6553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וַיֹּ֨אמֶר יִצְחָ֜ק אֶל־אַבְרָהָ֤ם 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אָבִיו֙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וַיֹּ֣אמֶר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אָבִ֔י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וַיֹּ֖אמֶר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הִנֶּ֣נִּֽי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בְנִ֑י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וַיֹּ֗אמֶר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הִנֵּ֤ה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הָאֵשׁ֙ וְהָ֣עֵצִ֔ים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וְאַיֵּ֥ה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הַשֶּׂ֖ה לְעֹלָֽה׃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endParaRPr lang="he-IL" sz="2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וַיֹּ֙אמֶר֙ אַבְרָהָ֔ם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אֱלֹהִ֞ים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יִרְאֶה־לּ֥וֹ הַשֶּׂ֛ה לְעֹלָ֖ה בְּנִ֑י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וַיֵּלְכ֥וּ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שְׁנֵיהֶ֖ם יַחְדָּֽו׃ </a:t>
            </a:r>
            <a:endParaRPr lang="en-US" sz="2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-1"/>
            <a:ext cx="1111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Genesis 22:4-8</a:t>
            </a:r>
            <a:endParaRPr lang="en-US" sz="1200" dirty="0"/>
          </a:p>
        </p:txBody>
      </p:sp>
      <p:sp>
        <p:nvSpPr>
          <p:cNvPr id="6" name="Rectangle 5"/>
          <p:cNvSpPr/>
          <p:nvPr/>
        </p:nvSpPr>
        <p:spPr>
          <a:xfrm>
            <a:off x="4800600" y="249436"/>
            <a:ext cx="1447800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/>
              <a:t>What is this?</a:t>
            </a:r>
            <a:endParaRPr lang="en-US" dirty="0"/>
          </a:p>
        </p:txBody>
      </p:sp>
      <p:cxnSp>
        <p:nvCxnSpPr>
          <p:cNvPr id="7" name="Straight Arrow Connector 6"/>
          <p:cNvCxnSpPr>
            <a:stCxn id="6" idx="3"/>
          </p:cNvCxnSpPr>
          <p:nvPr/>
        </p:nvCxnSpPr>
        <p:spPr>
          <a:xfrm>
            <a:off x="6248400" y="434102"/>
            <a:ext cx="981683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1482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4800600" y="228600"/>
            <a:ext cx="4191000" cy="6553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וַיָּבֹ֗אוּ אֶֽל־הַמָּקוֹם֮ אֲשֶׁ֣ר אָֽמַר־ל֣וֹ הָאֱלֹהִים֒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וַיִּ֨בֶן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שָׁ֤ם אַבְרָהָם֙ אֶת־הַמִּזְבֵּ֔חַ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וַֽיַּעֲרֹ֖ךְ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אֶת־הָעֵצִ֑ים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וַֽיַּעֲקֹד֙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אֶת־יִצְחָ֣ק בְּנ֔וֹ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וַיָּ֤שֶׂם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אֹתוֹ֙ עַל־הַמִּזְבֵּ֔חַ מִמַּ֖עַל לָעֵצִֽים׃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2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וַיִּשְׁלַ֤ח אַבְרָהָם֙ אֶת־יָד֔וֹ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וַיִּקַּ֖ח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אֶת־הַֽמַּאֲכֶ֑לֶת לִשְׁחֹ֖ט אֶת־בְּנֽוֹ׃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2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וַיִּקְרָ֨א אֵלָ֜יו מַלְאַ֤ךְ יְהוָה֙ מִן־הַשָּׁמַ֔יִם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וַיֹּ֖אמֶר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אַבְרָהָ֣ם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׀ אַבְרָהָ֑ם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וַיֹּ֖אמֶר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הִנֵּֽנִי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׃ 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228600"/>
            <a:ext cx="4648200" cy="6553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וַיֹּ֗אמֶר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אַל־תִּשְׁלַ֤ח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יָֽדְךָ֙ אֶל־הַנַּ֔עַר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וְאַל־תַּ֥עַשׂ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ל֖וֹ מְא֑וּמָּה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כִּ֣י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׀ עַתָּ֣ה יָדַ֗עְתִּי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כִּֽי־יְרֵ֤א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אֱלֹהִים֙ אַ֔תָּה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וְלֹ֥א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חָשַׂ֛כְתָּ אֶת־בִּנְךָ֥ אֶת־יְחִידְךָ֖ מִמֶּֽנִּי׃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2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וַיִּשָּׂ֨א אַבְרָהָ֜ם אֶת־עֵינָ֗יו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וַיַּרְא֙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וְהִנֵּה־אַ֔יִל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אַחַ֕ר נֶאֱחַ֥ז בַּסְּבַ֖ךְ בְּקַרְנָ֑יו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וַיֵּ֤לֶךְ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אַבְרָהָם֙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וַיִּקַּ֣ח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אֶת־הָאַ֔יִל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וַיַּעֲלֵ֥הוּ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לְעֹלָ֖ה תַּ֥חַת בְּנֽוֹ׃ </a:t>
            </a:r>
            <a:endParaRPr lang="en-US" sz="2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-1"/>
            <a:ext cx="11897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Genesis 22:9-13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51574181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4800600" y="228600"/>
            <a:ext cx="4191000" cy="6553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בַּיּ֣וֹם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הַשְּׁלִישִׁ֗י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וַיִּשָּׂ֨א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אַבְרָהָ֧ם אֶת־עֵינָ֛יו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וַיַּ֥רְא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אֶת־הַמָּק֖וֹם מֵרָחֹֽק׃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2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וַיֹּ֨אמֶר אַבְרָהָ֜ם אֶל־נְעָרָ֗יו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שְׁבוּ־לָכֶ֥ם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פֹּה֙ עִֽם־הַחֲמ֔וֹר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וַאֲנִ֣י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וְהַנַּ֔עַר נֵלְכָ֖ה עַד־כֹּ֑ה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וְנִֽשְׁתַּחֲוֶ֖ה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וְנָשׁ֥וּבָה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אֲלֵיכֶֽם׃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2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וַיִּקַּ֨ח אַבְרָהָ֜ם אֶת־עֲצֵ֣י הָעֹלָ֗ה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וַיָּ֙שֶׂם֙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עַל־יִצְחָ֣ק בְּנ֔וֹ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וַיִּקַּ֣ח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בְּיָד֔וֹ אֶת־הָאֵ֖שׁ וְאֶת־הַֽמַּאֲכֶ֑לֶת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וַיֵּלְכ֥וּ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שְׁנֵיהֶ֖ם יַחְדָּֽו׃ 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228600"/>
            <a:ext cx="4648200" cy="6553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וַיֹּ֨אמֶר יִצְחָ֜ק אֶל־אַבְרָהָ֤ם 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אָבִיו֙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וַיֹּ֣אמֶר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אָבִ֔י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וַיֹּ֖אמֶר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הִנֶּ֣נִּֽי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בְנִ֑י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וַיֹּ֗אמֶר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הִנֵּ֤ה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הָאֵשׁ֙ וְהָ֣עֵצִ֔ים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וְאַיֵּ֥ה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הַשֶּׂ֖ה לְעֹלָֽה׃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endParaRPr lang="he-IL" sz="2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וַיֹּ֙אמֶר֙ אַבְרָהָ֔ם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אֱלֹהִ֞ים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יִרְאֶה־לּ֥וֹ הַשֶּׂ֛ה לְעֹלָ֖ה בְּנִ֑י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וַיֵּלְכ֥וּ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שְׁנֵיהֶ֖ם יַחְדָּֽו׃ </a:t>
            </a:r>
            <a:endParaRPr lang="en-US" sz="2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-1"/>
            <a:ext cx="1111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Genesis 22:4-8</a:t>
            </a:r>
            <a:endParaRPr lang="en-US" sz="1200" dirty="0"/>
          </a:p>
        </p:txBody>
      </p:sp>
      <p:sp>
        <p:nvSpPr>
          <p:cNvPr id="6" name="Rectangle 5"/>
          <p:cNvSpPr/>
          <p:nvPr/>
        </p:nvSpPr>
        <p:spPr>
          <a:xfrm>
            <a:off x="4800600" y="249436"/>
            <a:ext cx="1447800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/>
              <a:t>What is this?</a:t>
            </a:r>
            <a:endParaRPr lang="en-US" dirty="0"/>
          </a:p>
        </p:txBody>
      </p:sp>
      <p:cxnSp>
        <p:nvCxnSpPr>
          <p:cNvPr id="7" name="Straight Arrow Connector 6"/>
          <p:cNvCxnSpPr>
            <a:stCxn id="6" idx="3"/>
          </p:cNvCxnSpPr>
          <p:nvPr/>
        </p:nvCxnSpPr>
        <p:spPr>
          <a:xfrm>
            <a:off x="6248400" y="434102"/>
            <a:ext cx="981683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28600" y="5257800"/>
            <a:ext cx="4419600" cy="646331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Not a </a:t>
            </a:r>
            <a:r>
              <a:rPr lang="en-US" dirty="0" smtClean="0"/>
              <a:t>clause (no subject and predicate)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It’s a </a:t>
            </a:r>
            <a:r>
              <a:rPr lang="en-US" dirty="0"/>
              <a:t>“hanging fragment”</a:t>
            </a:r>
          </a:p>
        </p:txBody>
      </p:sp>
    </p:spTree>
    <p:extLst>
      <p:ext uri="{BB962C8B-B14F-4D97-AF65-F5344CB8AC3E}">
        <p14:creationId xmlns:p14="http://schemas.microsoft.com/office/powerpoint/2010/main" val="356934798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4800600" y="228600"/>
            <a:ext cx="4191000" cy="6553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בַּיּ֣וֹם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הַשְּׁלִישִׁ֗י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וַיִּשָּׂ֨א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אַבְרָהָ֧ם אֶת־עֵינָ֛יו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וַיַּ֥רְא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אֶת־הַמָּק֖וֹם מֵרָחֹֽק׃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2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וַיֹּ֨אמֶר אַבְרָהָ֜ם אֶל־נְעָרָ֗יו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שְׁבוּ־לָכֶ֥ם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פֹּה֙ עִֽם־הַחֲמ֔וֹר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וַאֲנִ֣י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וְהַנַּ֔עַר נֵלְכָ֖ה עַד־כֹּ֑ה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וְנִֽשְׁתַּחֲוֶ֖ה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וְנָשׁ֥וּבָה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אֲלֵיכֶֽם׃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2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וַיִּקַּ֨ח אַבְרָהָ֜ם אֶת־עֲצֵ֣י הָעֹלָ֗ה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וַיָּ֙שֶׂם֙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עַל־יִצְחָ֣ק בְּנ֔וֹ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וַיִּקַּ֣ח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בְּיָד֔וֹ אֶת־הָאֵ֖שׁ וְאֶת־הַֽמַּאֲכֶ֑לֶת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וַיֵּלְכ֥וּ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שְׁנֵיהֶ֖ם יַחְדָּֽו׃ 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228600"/>
            <a:ext cx="4648200" cy="6553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וַיֹּ֨אמֶר יִצְחָ֜ק אֶל־אַבְרָהָ֤ם 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אָבִיו֙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וַיֹּ֣אמֶר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אָבִ֔י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וַיֹּ֖אמֶר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הִנֶּ֣נִּֽי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בְנִ֑י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וַיֹּ֗אמֶר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הִנֵּ֤ה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הָאֵשׁ֙ וְהָ֣עֵצִ֔ים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וְאַיֵּ֥ה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הַשֶּׂ֖ה לְעֹלָֽה׃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endParaRPr lang="he-IL" sz="2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וַיֹּ֙אמֶר֙ אַבְרָהָ֔ם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אֱלֹהִ֞ים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יִרְאֶה־לּ֥וֹ הַשֶּׂ֛ה לְעֹלָ֖ה בְּנִ֑י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וַיֵּלְכ֥וּ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שְׁנֵיהֶ֖ם יַחְדָּֽו׃ </a:t>
            </a:r>
            <a:endParaRPr lang="en-US" sz="2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-1"/>
            <a:ext cx="1111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Genesis 22:4-8</a:t>
            </a:r>
            <a:endParaRPr lang="en-US" sz="1200" dirty="0"/>
          </a:p>
        </p:txBody>
      </p:sp>
      <p:sp>
        <p:nvSpPr>
          <p:cNvPr id="6" name="Rectangle 5"/>
          <p:cNvSpPr/>
          <p:nvPr/>
        </p:nvSpPr>
        <p:spPr>
          <a:xfrm>
            <a:off x="4800600" y="249436"/>
            <a:ext cx="1447800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/>
              <a:t>What is this?</a:t>
            </a:r>
            <a:endParaRPr lang="en-US" dirty="0"/>
          </a:p>
        </p:txBody>
      </p:sp>
      <p:cxnSp>
        <p:nvCxnSpPr>
          <p:cNvPr id="7" name="Straight Arrow Connector 6"/>
          <p:cNvCxnSpPr>
            <a:stCxn id="6" idx="3"/>
          </p:cNvCxnSpPr>
          <p:nvPr/>
        </p:nvCxnSpPr>
        <p:spPr>
          <a:xfrm>
            <a:off x="6248400" y="434102"/>
            <a:ext cx="981683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28600" y="6059269"/>
            <a:ext cx="8610600" cy="646331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err="1" smtClean="0"/>
              <a:t>Rocine</a:t>
            </a:r>
            <a:r>
              <a:rPr lang="en-US" dirty="0" smtClean="0"/>
              <a:t> says it </a:t>
            </a:r>
            <a:r>
              <a:rPr lang="en-US" dirty="0"/>
              <a:t>interrupts the flow of the </a:t>
            </a:r>
            <a:r>
              <a:rPr lang="en-US" dirty="0" err="1"/>
              <a:t>wayyiqtol</a:t>
            </a:r>
            <a:r>
              <a:rPr lang="en-US" dirty="0"/>
              <a:t> string, and thereby creates suspense. </a:t>
            </a:r>
            <a:r>
              <a:rPr lang="en-US" dirty="0" smtClean="0"/>
              <a:t>We </a:t>
            </a:r>
            <a:r>
              <a:rPr lang="en-US" dirty="0"/>
              <a:t>might translate it </a:t>
            </a:r>
            <a:r>
              <a:rPr lang="en-US" dirty="0" smtClean="0"/>
              <a:t>“It </a:t>
            </a:r>
            <a:r>
              <a:rPr lang="en-US" dirty="0"/>
              <a:t>was on the third day</a:t>
            </a:r>
            <a:r>
              <a:rPr lang="en-US" dirty="0" smtClean="0"/>
              <a:t>.”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28600" y="5257800"/>
            <a:ext cx="4419600" cy="646331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Not a </a:t>
            </a:r>
            <a:r>
              <a:rPr lang="en-US" dirty="0" smtClean="0"/>
              <a:t>clause (no subject and predicate)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It’s a </a:t>
            </a:r>
            <a:r>
              <a:rPr lang="en-US" dirty="0"/>
              <a:t>“hanging fragment”</a:t>
            </a:r>
          </a:p>
        </p:txBody>
      </p:sp>
    </p:spTree>
    <p:extLst>
      <p:ext uri="{BB962C8B-B14F-4D97-AF65-F5344CB8AC3E}">
        <p14:creationId xmlns:p14="http://schemas.microsoft.com/office/powerpoint/2010/main" val="415722715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4800600" y="228600"/>
            <a:ext cx="4191000" cy="6553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בַּיּ֣וֹם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הַשְּׁלִישִׁ֗י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וַיִּשָּׂ֨א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אַבְרָהָ֧ם אֶת־עֵינָ֛יו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וַיַּ֥רְא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אֶת־הַמָּק֖וֹם מֵרָחֹֽק׃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2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וַיֹּ֨אמֶר אַבְרָהָ֜ם אֶל־נְעָרָ֗יו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שְׁבוּ־לָכֶ֥ם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פֹּה֙ עִֽם־הַחֲמ֔וֹר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וַאֲנִ֣י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וְהַנַּ֔עַר נֵלְכָ֖ה עַד־כֹּ֑ה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וְנִֽשְׁתַּחֲוֶ֖ה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וְנָשׁ֥וּבָה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אֲלֵיכֶֽם׃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2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וַיִּקַּ֨ח אַבְרָהָ֜ם אֶת־עֲצֵ֣י הָעֹלָ֗ה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וַיָּ֙שֶׂם֙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עַל־יִצְחָ֣ק בְּנ֔וֹ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וַיִּקַּ֣ח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בְּיָד֔וֹ אֶת־הָאֵ֖שׁ וְאֶת־הַֽמַּאֲכֶ֑לֶת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וַיֵּלְכ֥וּ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שְׁנֵיהֶ֖ם יַחְדָּֽו׃ 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228600"/>
            <a:ext cx="4648200" cy="6553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וַיֹּ֨אמֶר יִצְחָ֜ק אֶל־אַבְרָהָ֤ם 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אָבִיו֙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וַיֹּ֣אמֶר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אָבִ֔י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וַיֹּ֖אמֶר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הִנֶּ֣נִּֽי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בְנִ֑י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וַיֹּ֗אמֶר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הִנֵּ֤ה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הָאֵשׁ֙ וְהָ֣עֵצִ֔ים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וְאַיֵּ֥ה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הַשֶּׂ֖ה לְעֹלָֽה׃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endParaRPr lang="he-IL" sz="2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וַיֹּ֙אמֶר֙ אַבְרָהָ֔ם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אֱלֹהִ֞ים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יִרְאֶה־לּ֥וֹ הַשֶּׂ֛ה לְעֹלָ֖ה בְּנִ֑י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וַיֵּלְכ֥וּ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שְׁנֵיהֶ֖ם יַחְדָּֽו׃ </a:t>
            </a:r>
            <a:endParaRPr lang="en-US" sz="2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-1"/>
            <a:ext cx="1111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Genesis 22:4-8</a:t>
            </a:r>
            <a:endParaRPr lang="en-US" sz="1200" dirty="0"/>
          </a:p>
        </p:txBody>
      </p:sp>
      <p:sp>
        <p:nvSpPr>
          <p:cNvPr id="6" name="Rectangle 5"/>
          <p:cNvSpPr/>
          <p:nvPr/>
        </p:nvSpPr>
        <p:spPr>
          <a:xfrm>
            <a:off x="4724400" y="1479083"/>
            <a:ext cx="1447800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/>
              <a:t>What genre?</a:t>
            </a:r>
            <a:endParaRPr lang="en-US" dirty="0"/>
          </a:p>
        </p:txBody>
      </p:sp>
      <p:cxnSp>
        <p:nvCxnSpPr>
          <p:cNvPr id="7" name="Straight Arrow Connector 6"/>
          <p:cNvCxnSpPr>
            <a:stCxn id="6" idx="3"/>
          </p:cNvCxnSpPr>
          <p:nvPr/>
        </p:nvCxnSpPr>
        <p:spPr>
          <a:xfrm>
            <a:off x="6172200" y="1663749"/>
            <a:ext cx="304800" cy="31745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036561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4800600" y="228600"/>
            <a:ext cx="4191000" cy="6553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בַּיּ֣וֹם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הַשְּׁלִישִׁ֗י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וַיִּשָּׂ֨א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אַבְרָהָ֧ם אֶת־עֵינָ֛יו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וַיַּ֥רְא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אֶת־הַמָּק֖וֹם מֵרָחֹֽק׃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2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וַיֹּ֨אמֶר אַבְרָהָ֜ם אֶל־נְעָרָ֗יו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solidFill>
                  <a:srgbClr val="008000"/>
                </a:solidFill>
                <a:latin typeface="SBL Hebrew" pitchFamily="2" charset="-79"/>
                <a:cs typeface="SBL Hebrew" pitchFamily="2" charset="-79"/>
              </a:rPr>
              <a:t>שְׁבוּ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־לָכֶ֥ם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פֹּה֙ עִֽם־הַחֲמ֔וֹר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וַאֲנִ֣י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וְהַנַּ֔עַר </a:t>
            </a:r>
            <a:r>
              <a:rPr lang="he-IL" sz="2000" dirty="0">
                <a:solidFill>
                  <a:schemeClr val="accent6">
                    <a:lumMod val="75000"/>
                  </a:schemeClr>
                </a:solidFill>
                <a:latin typeface="SBL Hebrew" pitchFamily="2" charset="-79"/>
                <a:cs typeface="SBL Hebrew" pitchFamily="2" charset="-79"/>
              </a:rPr>
              <a:t>נֵלְכָ֖ה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עַד־כֹּ֑ה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וְ</a:t>
            </a:r>
            <a:r>
              <a:rPr lang="he-IL" sz="2000" dirty="0" smtClean="0">
                <a:solidFill>
                  <a:schemeClr val="accent6">
                    <a:lumMod val="75000"/>
                  </a:schemeClr>
                </a:solidFill>
                <a:latin typeface="SBL Hebrew" pitchFamily="2" charset="-79"/>
                <a:cs typeface="SBL Hebrew" pitchFamily="2" charset="-79"/>
              </a:rPr>
              <a:t>נִֽשְׁתַּחֲוֶ֖ה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וְ</a:t>
            </a:r>
            <a:r>
              <a:rPr lang="he-IL" sz="2000" dirty="0" smtClean="0">
                <a:solidFill>
                  <a:schemeClr val="accent6">
                    <a:lumMod val="75000"/>
                  </a:schemeClr>
                </a:solidFill>
                <a:latin typeface="SBL Hebrew" pitchFamily="2" charset="-79"/>
                <a:cs typeface="SBL Hebrew" pitchFamily="2" charset="-79"/>
              </a:rPr>
              <a:t>נָשׁ֥וּבָה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אֲלֵיכֶֽם׃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2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וַיִּקַּ֨ח אַבְרָהָ֜ם אֶת־עֲצֵ֣י הָעֹלָ֗ה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וַיָּ֙שֶׂם֙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עַל־יִצְחָ֣ק בְּנ֔וֹ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וַיִּקַּ֣ח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בְּיָד֔וֹ אֶת־הָאֵ֖שׁ וְאֶת־הַֽמַּאֲכֶ֑לֶת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וַיֵּלְכ֥וּ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שְׁנֵיהֶ֖ם יַחְדָּֽו׃ 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228600"/>
            <a:ext cx="4648200" cy="6553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וַיֹּ֨אמֶר יִצְחָ֜ק אֶל־אַבְרָהָ֤ם 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אָבִיו֙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וַיֹּ֣אמֶר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אָבִ֔י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וַיֹּ֖אמֶר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הִנֶּ֣נִּֽי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בְנִ֑י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וַיֹּ֗אמֶר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הִנֵּ֤ה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הָאֵשׁ֙ וְהָ֣עֵצִ֔ים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וְאַיֵּ֥ה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הַשֶּׂ֖ה לְעֹלָֽה׃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endParaRPr lang="he-IL" sz="2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וַיֹּ֙אמֶר֙ אַבְרָהָ֔ם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אֱלֹהִ֞ים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יִרְאֶה־לּ֥וֹ הַשֶּׂ֛ה לְעֹלָ֖ה בְּנִ֑י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וַיֵּלְכ֥וּ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שְׁנֵיהֶ֖ם יַחְדָּֽו׃ </a:t>
            </a:r>
            <a:endParaRPr lang="en-US" sz="2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-1"/>
            <a:ext cx="1111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Genesis 22:4-8</a:t>
            </a:r>
            <a:endParaRPr lang="en-US" sz="1200" dirty="0"/>
          </a:p>
        </p:txBody>
      </p:sp>
      <p:sp>
        <p:nvSpPr>
          <p:cNvPr id="6" name="Rectangle 5"/>
          <p:cNvSpPr/>
          <p:nvPr/>
        </p:nvSpPr>
        <p:spPr>
          <a:xfrm>
            <a:off x="4724400" y="1479083"/>
            <a:ext cx="1447800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/>
              <a:t>What genre?</a:t>
            </a:r>
            <a:endParaRPr lang="en-US" dirty="0"/>
          </a:p>
        </p:txBody>
      </p:sp>
      <p:cxnSp>
        <p:nvCxnSpPr>
          <p:cNvPr id="7" name="Straight Arrow Connector 6"/>
          <p:cNvCxnSpPr>
            <a:stCxn id="6" idx="3"/>
          </p:cNvCxnSpPr>
          <p:nvPr/>
        </p:nvCxnSpPr>
        <p:spPr>
          <a:xfrm>
            <a:off x="6172200" y="1663749"/>
            <a:ext cx="304800" cy="31745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648200" y="2429470"/>
            <a:ext cx="1905000" cy="923330"/>
          </a:xfrm>
          <a:prstGeom prst="rect">
            <a:avLst/>
          </a:prstGeom>
          <a:noFill/>
          <a:ln w="38100">
            <a:noFill/>
          </a:ln>
        </p:spPr>
        <p:txBody>
          <a:bodyPr wrap="square">
            <a:spAutoFit/>
          </a:bodyPr>
          <a:lstStyle/>
          <a:p>
            <a:r>
              <a:rPr lang="en-US" dirty="0" smtClean="0"/>
              <a:t>Hortatory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1 </a:t>
            </a:r>
            <a:r>
              <a:rPr lang="en-US" dirty="0" smtClean="0">
                <a:solidFill>
                  <a:srgbClr val="008000"/>
                </a:solidFill>
              </a:rPr>
              <a:t>imperative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3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cohortatives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989699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4800600" y="228600"/>
            <a:ext cx="4191000" cy="6553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בַּיּ֣וֹם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הַשְּׁלִישִׁ֗י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וַיִּשָּׂ֨א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אַבְרָהָ֧ם אֶת־עֵינָ֛יו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וַיַּ֥רְא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אֶת־הַמָּק֖וֹם מֵרָחֹֽק׃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2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וַיֹּ֨אמֶר אַבְרָהָ֜ם אֶל־נְעָרָ֗יו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solidFill>
                  <a:srgbClr val="008000"/>
                </a:solidFill>
                <a:latin typeface="SBL Hebrew" pitchFamily="2" charset="-79"/>
                <a:cs typeface="SBL Hebrew" pitchFamily="2" charset="-79"/>
              </a:rPr>
              <a:t>שְׁבוּ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־לָכֶ֥ם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פֹּה֙ עִֽם־הַחֲמ֔וֹר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וַאֲנִ֣י </a:t>
            </a:r>
            <a:r>
              <a:rPr lang="he-IL" sz="2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וְהַנַּ֔עַר </a:t>
            </a:r>
            <a:r>
              <a:rPr lang="he-IL" sz="2000" dirty="0">
                <a:solidFill>
                  <a:schemeClr val="accent6">
                    <a:lumMod val="75000"/>
                  </a:schemeClr>
                </a:solidFill>
                <a:latin typeface="SBL Hebrew" pitchFamily="2" charset="-79"/>
                <a:cs typeface="SBL Hebrew" pitchFamily="2" charset="-79"/>
              </a:rPr>
              <a:t>נֵלְכָ֖ה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עַד־כֹּ֑ה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וְ</a:t>
            </a:r>
            <a:r>
              <a:rPr lang="he-IL" sz="2000" dirty="0" smtClean="0">
                <a:solidFill>
                  <a:schemeClr val="accent6">
                    <a:lumMod val="75000"/>
                  </a:schemeClr>
                </a:solidFill>
                <a:latin typeface="SBL Hebrew" pitchFamily="2" charset="-79"/>
                <a:cs typeface="SBL Hebrew" pitchFamily="2" charset="-79"/>
              </a:rPr>
              <a:t>נִֽשְׁתַּחֲוֶ֖ה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וְ</a:t>
            </a:r>
            <a:r>
              <a:rPr lang="he-IL" sz="2000" dirty="0" smtClean="0">
                <a:solidFill>
                  <a:schemeClr val="accent6">
                    <a:lumMod val="75000"/>
                  </a:schemeClr>
                </a:solidFill>
                <a:latin typeface="SBL Hebrew" pitchFamily="2" charset="-79"/>
                <a:cs typeface="SBL Hebrew" pitchFamily="2" charset="-79"/>
              </a:rPr>
              <a:t>נָשׁ֥וּבָה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אֲלֵיכֶֽם׃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2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וַיִּקַּ֨ח אַבְרָהָ֜ם אֶת־עֲצֵ֣י הָעֹלָ֗ה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וַיָּ֙שֶׂם֙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עַל־יִצְחָ֣ק בְּנ֔וֹ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וַיִּקַּ֣ח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בְּיָד֔וֹ אֶת־הָאֵ֖שׁ וְאֶת־הַֽמַּאֲכֶ֑לֶת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וַיֵּלְכ֥וּ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שְׁנֵיהֶ֖ם יַחְדָּֽו׃ 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228600"/>
            <a:ext cx="4648200" cy="6553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וַיֹּ֨אמֶר יִצְחָ֜ק אֶל־אַבְרָהָ֤ם 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אָבִיו֙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וַיֹּ֣אמֶר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אָבִ֔י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וַיֹּ֖אמֶר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הִנֶּ֣נִּֽי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בְנִ֑י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וַיֹּ֗אמֶר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הִנֵּ֤ה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הָאֵשׁ֙ וְהָ֣עֵצִ֔ים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וְאַיֵּ֥ה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הַשֶּׂ֖ה לְעֹלָֽה׃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endParaRPr lang="he-IL" sz="2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וַיֹּ֙אמֶר֙ אַבְרָהָ֔ם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אֱלֹהִ֞ים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יִרְאֶה־לּ֥וֹ הַשֶּׂ֛ה לְעֹלָ֖ה בְּנִ֑י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וַיֵּלְכ֥וּ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שְׁנֵיהֶ֖ם יַחְדָּֽו׃ </a:t>
            </a:r>
            <a:endParaRPr lang="en-US" sz="2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-1"/>
            <a:ext cx="1111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Genesis 22:4-8</a:t>
            </a:r>
            <a:endParaRPr lang="en-US" sz="1200" dirty="0"/>
          </a:p>
        </p:txBody>
      </p:sp>
      <p:sp>
        <p:nvSpPr>
          <p:cNvPr id="6" name="Rectangle 5"/>
          <p:cNvSpPr/>
          <p:nvPr/>
        </p:nvSpPr>
        <p:spPr>
          <a:xfrm>
            <a:off x="4724400" y="1479083"/>
            <a:ext cx="1447800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/>
              <a:t>What genre?</a:t>
            </a:r>
            <a:endParaRPr lang="en-US" dirty="0"/>
          </a:p>
        </p:txBody>
      </p:sp>
      <p:cxnSp>
        <p:nvCxnSpPr>
          <p:cNvPr id="7" name="Straight Arrow Connector 6"/>
          <p:cNvCxnSpPr>
            <a:stCxn id="6" idx="3"/>
          </p:cNvCxnSpPr>
          <p:nvPr/>
        </p:nvCxnSpPr>
        <p:spPr>
          <a:xfrm>
            <a:off x="6172200" y="1663749"/>
            <a:ext cx="304800" cy="31745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572000" y="2407490"/>
            <a:ext cx="2324100" cy="369332"/>
          </a:xfrm>
          <a:prstGeom prst="rect">
            <a:avLst/>
          </a:prstGeom>
          <a:noFill/>
          <a:ln w="38100">
            <a:noFill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X</a:t>
            </a:r>
            <a:r>
              <a:rPr lang="en-US" dirty="0" smtClean="0"/>
              <a:t>-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Cohortative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6019800" y="2631068"/>
            <a:ext cx="228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156255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4800600" y="228600"/>
            <a:ext cx="4191000" cy="6553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בַּיּ֣וֹם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הַשְּׁלִישִׁ֗י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וַיִּשָּׂ֨א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אַבְרָהָ֧ם אֶת־עֵינָ֛יו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וַיַּ֥רְא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אֶת־הַמָּק֖וֹם מֵרָחֹֽק׃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2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וַיֹּ֨אמֶר אַבְרָהָ֜ם אֶל־נְעָרָ֗יו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solidFill>
                  <a:srgbClr val="008000"/>
                </a:solidFill>
                <a:latin typeface="SBL Hebrew" pitchFamily="2" charset="-79"/>
                <a:cs typeface="SBL Hebrew" pitchFamily="2" charset="-79"/>
              </a:rPr>
              <a:t>שְׁבוּ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־לָכֶ֥ם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פֹּה֙ עִֽם־הַחֲמ֔וֹר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וַאֲנִ֣י </a:t>
            </a:r>
            <a:r>
              <a:rPr lang="he-IL" sz="2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וְהַנַּ֔עַר </a:t>
            </a:r>
            <a:r>
              <a:rPr lang="he-IL" sz="2000" dirty="0">
                <a:solidFill>
                  <a:schemeClr val="accent6">
                    <a:lumMod val="75000"/>
                  </a:schemeClr>
                </a:solidFill>
                <a:latin typeface="SBL Hebrew" pitchFamily="2" charset="-79"/>
                <a:cs typeface="SBL Hebrew" pitchFamily="2" charset="-79"/>
              </a:rPr>
              <a:t>נֵלְכָ֖ה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עַד־כֹּ֑ה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וְ</a:t>
            </a:r>
            <a:r>
              <a:rPr lang="he-IL" sz="2000" dirty="0" smtClean="0">
                <a:solidFill>
                  <a:schemeClr val="accent6">
                    <a:lumMod val="75000"/>
                  </a:schemeClr>
                </a:solidFill>
                <a:latin typeface="SBL Hebrew" pitchFamily="2" charset="-79"/>
                <a:cs typeface="SBL Hebrew" pitchFamily="2" charset="-79"/>
              </a:rPr>
              <a:t>נִֽשְׁתַּחֲוֶ֖ה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וְ</a:t>
            </a:r>
            <a:r>
              <a:rPr lang="he-IL" sz="2000" dirty="0" smtClean="0">
                <a:solidFill>
                  <a:schemeClr val="accent6">
                    <a:lumMod val="75000"/>
                  </a:schemeClr>
                </a:solidFill>
                <a:latin typeface="SBL Hebrew" pitchFamily="2" charset="-79"/>
                <a:cs typeface="SBL Hebrew" pitchFamily="2" charset="-79"/>
              </a:rPr>
              <a:t>נָשׁ֥וּבָה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אֲלֵיכֶֽם׃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2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וַיִּקַּ֨ח אַבְרָהָ֜ם אֶת־עֲצֵ֣י הָעֹלָ֗ה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וַיָּ֙שֶׂם֙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עַל־יִצְחָ֣ק בְּנ֔וֹ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וַיִּקַּ֣ח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בְּיָד֔וֹ אֶת־הָאֵ֖שׁ וְאֶת־הַֽמַּאֲכֶ֑לֶת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וַיֵּלְכ֥וּ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שְׁנֵיהֶ֖ם יַחְדָּֽו׃ 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228600"/>
            <a:ext cx="4648200" cy="6553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וַיֹּ֨אמֶר יִצְחָ֜ק אֶל־אַבְרָהָ֤ם 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אָבִיו֙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וַיֹּ֣אמֶר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אָבִ֔י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וַיֹּ֖אמֶר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הִנֶּ֣נִּֽי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בְנִ֑י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וַיֹּ֗אמֶר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הִנֵּ֤ה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הָאֵשׁ֙ וְהָ֣עֵצִ֔ים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וְאַיֵּ֥ה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הַשֶּׂ֖ה לְעֹלָֽה׃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endParaRPr lang="he-IL" sz="2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וַיֹּ֙אמֶר֙ אַבְרָהָ֔ם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אֱלֹהִ֞ים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יִרְאֶה־לּ֥וֹ הַשֶּׂ֛ה לְעֹלָ֖ה בְּנִ֑י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וַיֵּלְכ֥וּ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שְׁנֵיהֶ֖ם יַחְדָּֽו׃ </a:t>
            </a:r>
            <a:endParaRPr lang="en-US" sz="2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-1"/>
            <a:ext cx="1111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Genesis 22:4-8</a:t>
            </a:r>
            <a:endParaRPr lang="en-US" sz="1200" dirty="0"/>
          </a:p>
        </p:txBody>
      </p:sp>
      <p:sp>
        <p:nvSpPr>
          <p:cNvPr id="6" name="Rectangle 5"/>
          <p:cNvSpPr/>
          <p:nvPr/>
        </p:nvSpPr>
        <p:spPr>
          <a:xfrm>
            <a:off x="4724400" y="1479083"/>
            <a:ext cx="1447800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/>
              <a:t>What genre?</a:t>
            </a:r>
            <a:endParaRPr lang="en-US" dirty="0"/>
          </a:p>
        </p:txBody>
      </p:sp>
      <p:cxnSp>
        <p:nvCxnSpPr>
          <p:cNvPr id="7" name="Straight Arrow Connector 6"/>
          <p:cNvCxnSpPr>
            <a:stCxn id="6" idx="3"/>
          </p:cNvCxnSpPr>
          <p:nvPr/>
        </p:nvCxnSpPr>
        <p:spPr>
          <a:xfrm>
            <a:off x="6172200" y="1663749"/>
            <a:ext cx="304800" cy="31745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572000" y="2407490"/>
            <a:ext cx="2324100" cy="369332"/>
          </a:xfrm>
          <a:prstGeom prst="rect">
            <a:avLst/>
          </a:prstGeom>
          <a:noFill/>
          <a:ln w="38100">
            <a:noFill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X</a:t>
            </a:r>
            <a:r>
              <a:rPr lang="en-US" dirty="0" smtClean="0"/>
              <a:t>-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Cohortative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6200" y="5257800"/>
            <a:ext cx="8610600" cy="1200329"/>
          </a:xfrm>
          <a:prstGeom prst="rect">
            <a:avLst/>
          </a:prstGeom>
          <a:noFill/>
          <a:ln w="38100">
            <a:noFill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X</a:t>
            </a:r>
            <a:r>
              <a:rPr lang="en-US" dirty="0"/>
              <a:t>-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Cohortative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“</a:t>
            </a:r>
            <a:r>
              <a:rPr lang="en-US" dirty="0"/>
              <a:t>As for me and the lad, let us go</a:t>
            </a:r>
            <a:r>
              <a:rPr lang="en-US" dirty="0" smtClean="0"/>
              <a:t>…” or “</a:t>
            </a:r>
            <a:r>
              <a:rPr lang="en-US" dirty="0"/>
              <a:t>As for me and the lad, we will go</a:t>
            </a:r>
            <a:r>
              <a:rPr lang="en-US" dirty="0" smtClean="0"/>
              <a:t>…”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dirty="0" err="1" smtClean="0"/>
              <a:t>topicalization</a:t>
            </a:r>
            <a:r>
              <a:rPr lang="en-US" dirty="0" smtClean="0"/>
              <a:t> of the X-</a:t>
            </a:r>
            <a:r>
              <a:rPr lang="en-US" dirty="0" err="1" smtClean="0"/>
              <a:t>Cohortative</a:t>
            </a:r>
            <a:r>
              <a:rPr lang="en-US" dirty="0" smtClean="0"/>
              <a:t> switches the focus from the two servants to Abraham and his son: “you two stay here, </a:t>
            </a:r>
            <a:r>
              <a:rPr lang="en-US" dirty="0" smtClean="0"/>
              <a:t>I and </a:t>
            </a:r>
            <a:r>
              <a:rPr lang="en-US" dirty="0" smtClean="0"/>
              <a:t>the lad will go up there”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6019800" y="2631068"/>
            <a:ext cx="228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349165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4800600" y="228600"/>
            <a:ext cx="4191000" cy="6553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בַּיּ֣וֹם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הַשְּׁלִישִׁ֗י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וַיִּשָּׂ֨א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אַבְרָהָ֧ם אֶת־עֵינָ֛יו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וַיַּ֥רְא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אֶת־הַמָּק֖וֹם מֵרָחֹֽק׃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2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וַיֹּ֨אמֶר אַבְרָהָ֜ם אֶל־נְעָרָ֗יו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solidFill>
                  <a:srgbClr val="008000"/>
                </a:solidFill>
                <a:latin typeface="SBL Hebrew" pitchFamily="2" charset="-79"/>
                <a:cs typeface="SBL Hebrew" pitchFamily="2" charset="-79"/>
              </a:rPr>
              <a:t>שְׁבוּ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־לָכֶ֥ם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פֹּה֙ עִֽם־הַחֲמ֔וֹר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וַאֲנִ֣י </a:t>
            </a:r>
            <a:r>
              <a:rPr lang="he-IL" sz="2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וְהַנַּ֔עַר </a:t>
            </a:r>
            <a:r>
              <a:rPr lang="he-IL" sz="2000" dirty="0">
                <a:solidFill>
                  <a:schemeClr val="accent6">
                    <a:lumMod val="75000"/>
                  </a:schemeClr>
                </a:solidFill>
                <a:latin typeface="SBL Hebrew" pitchFamily="2" charset="-79"/>
                <a:cs typeface="SBL Hebrew" pitchFamily="2" charset="-79"/>
              </a:rPr>
              <a:t>נֵלְכָ֖ה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עַד־כֹּ֑ה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וְ</a:t>
            </a:r>
            <a:r>
              <a:rPr lang="he-IL" sz="2000" dirty="0" smtClean="0">
                <a:solidFill>
                  <a:schemeClr val="accent6">
                    <a:lumMod val="75000"/>
                  </a:schemeClr>
                </a:solidFill>
                <a:latin typeface="SBL Hebrew" pitchFamily="2" charset="-79"/>
                <a:cs typeface="SBL Hebrew" pitchFamily="2" charset="-79"/>
              </a:rPr>
              <a:t>נִֽשְׁתַּחֲוֶ֖ה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וְ</a:t>
            </a:r>
            <a:r>
              <a:rPr lang="he-IL" sz="2000" dirty="0" smtClean="0">
                <a:solidFill>
                  <a:schemeClr val="accent6">
                    <a:lumMod val="75000"/>
                  </a:schemeClr>
                </a:solidFill>
                <a:latin typeface="SBL Hebrew" pitchFamily="2" charset="-79"/>
                <a:cs typeface="SBL Hebrew" pitchFamily="2" charset="-79"/>
              </a:rPr>
              <a:t>נָשׁ֥וּבָה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אֲלֵיכֶֽם׃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2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וַיִּקַּ֨ח אַבְרָהָ֜ם אֶת־עֲצֵ֣י הָעֹלָ֗ה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וַיָּ֙שֶׂם֙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עַל־יִצְחָ֣ק בְּנ֔וֹ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וַיִּקַּ֣ח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בְּיָד֔וֹ אֶת־הָאֵ֖שׁ וְאֶת־הַֽמַּאֲכֶ֑לֶת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וַיֵּלְכ֥וּ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שְׁנֵיהֶ֖ם יַחְדָּֽו׃ 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228600"/>
            <a:ext cx="4648200" cy="6553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וַיֹּ֨אמֶר יִצְחָ֜ק אֶל־אַבְרָהָ֤ם 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אָבִיו֙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וַיֹּ֣אמֶר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אָבִ֔י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וַיֹּ֖אמֶר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הִנֶּ֣נִּֽי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בְנִ֑י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וַיֹּ֗אמֶר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הִנֵּ֤ה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הָאֵשׁ֙ וְהָ֣עֵצִ֔ים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וְאַיֵּ֥ה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הַשֶּׂ֖ה לְעֹלָֽה׃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endParaRPr lang="he-IL" sz="2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וַיֹּ֙אמֶר֙ אַבְרָהָ֔ם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אֱלֹהִ֞ים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יִרְאֶה־לּ֥וֹ הַשֶּׂ֛ה לְעֹלָ֖ה בְּנִ֑י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וַיֵּלְכ֥וּ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שְׁנֵיהֶ֖ם יַחְדָּֽו׃ </a:t>
            </a:r>
            <a:endParaRPr lang="en-US" sz="2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-1"/>
            <a:ext cx="1111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Genesis 22:4-8</a:t>
            </a:r>
            <a:endParaRPr lang="en-US" sz="1200" dirty="0"/>
          </a:p>
        </p:txBody>
      </p:sp>
      <p:sp>
        <p:nvSpPr>
          <p:cNvPr id="6" name="Rectangle 5"/>
          <p:cNvSpPr/>
          <p:nvPr/>
        </p:nvSpPr>
        <p:spPr>
          <a:xfrm>
            <a:off x="4724400" y="1479083"/>
            <a:ext cx="1447800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/>
              <a:t>What genre?</a:t>
            </a:r>
            <a:endParaRPr lang="en-US" dirty="0"/>
          </a:p>
        </p:txBody>
      </p:sp>
      <p:cxnSp>
        <p:nvCxnSpPr>
          <p:cNvPr id="7" name="Straight Arrow Connector 6"/>
          <p:cNvCxnSpPr>
            <a:stCxn id="6" idx="3"/>
          </p:cNvCxnSpPr>
          <p:nvPr/>
        </p:nvCxnSpPr>
        <p:spPr>
          <a:xfrm>
            <a:off x="6172200" y="1663749"/>
            <a:ext cx="304800" cy="31745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572000" y="2407490"/>
            <a:ext cx="2324100" cy="369332"/>
          </a:xfrm>
          <a:prstGeom prst="rect">
            <a:avLst/>
          </a:prstGeom>
          <a:noFill/>
          <a:ln w="38100">
            <a:noFill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X</a:t>
            </a:r>
            <a:r>
              <a:rPr lang="en-US" dirty="0" smtClean="0"/>
              <a:t>-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Cohortative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6200" y="4876800"/>
            <a:ext cx="8610600" cy="923330"/>
          </a:xfrm>
          <a:prstGeom prst="rect">
            <a:avLst/>
          </a:prstGeom>
          <a:noFill/>
          <a:ln w="38100">
            <a:noFill/>
          </a:ln>
        </p:spPr>
        <p:txBody>
          <a:bodyPr wrap="square">
            <a:spAutoFit/>
          </a:bodyPr>
          <a:lstStyle/>
          <a:p>
            <a:r>
              <a:rPr lang="en-US" dirty="0" smtClean="0"/>
              <a:t>The 3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cohortatives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/>
              <a:t>are evidence of Abraham’s </a:t>
            </a:r>
            <a:r>
              <a:rPr lang="en-US" b="1" dirty="0" smtClean="0"/>
              <a:t>faith</a:t>
            </a:r>
            <a:r>
              <a:rPr lang="en-US" dirty="0" smtClean="0"/>
              <a:t> in God.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He is a lover of his son. He already knows what God has called him to do. </a:t>
            </a:r>
            <a:br>
              <a:rPr lang="en-US" dirty="0" smtClean="0"/>
            </a:br>
            <a:r>
              <a:rPr lang="en-US" dirty="0" smtClean="0"/>
              <a:t>And he expects (or at a minimum wishes) to return with his son alive.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6019800" y="2631068"/>
            <a:ext cx="228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985342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4800600" y="228600"/>
            <a:ext cx="4191000" cy="6553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בַּיּ֣וֹם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הַשְּׁלִישִׁ֗י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וַיִּשָּׂ֨א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אַבְרָהָ֧ם אֶת־עֵינָ֛יו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וַיַּ֥רְא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אֶת־הַמָּק֖וֹם מֵרָחֹֽק׃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2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וַיֹּ֨אמֶר אַבְרָהָ֜ם אֶל־נְעָרָ֗יו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solidFill>
                  <a:srgbClr val="008000"/>
                </a:solidFill>
                <a:latin typeface="SBL Hebrew" pitchFamily="2" charset="-79"/>
                <a:cs typeface="SBL Hebrew" pitchFamily="2" charset="-79"/>
              </a:rPr>
              <a:t>שְׁבוּ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־לָכֶ֥ם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פֹּה֙ עִֽם־הַחֲמ֔וֹר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וַאֲנִ֣י </a:t>
            </a:r>
            <a:r>
              <a:rPr lang="he-IL" sz="2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וְהַנַּ֔עַר </a:t>
            </a:r>
            <a:r>
              <a:rPr lang="he-IL" sz="2000" dirty="0">
                <a:solidFill>
                  <a:schemeClr val="accent6">
                    <a:lumMod val="75000"/>
                  </a:schemeClr>
                </a:solidFill>
                <a:latin typeface="SBL Hebrew" pitchFamily="2" charset="-79"/>
                <a:cs typeface="SBL Hebrew" pitchFamily="2" charset="-79"/>
              </a:rPr>
              <a:t>נֵלְכָ֖ה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עַד־כֹּ֑ה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וְ</a:t>
            </a:r>
            <a:r>
              <a:rPr lang="he-IL" sz="2000" dirty="0" smtClean="0">
                <a:solidFill>
                  <a:schemeClr val="accent6">
                    <a:lumMod val="75000"/>
                  </a:schemeClr>
                </a:solidFill>
                <a:latin typeface="SBL Hebrew" pitchFamily="2" charset="-79"/>
                <a:cs typeface="SBL Hebrew" pitchFamily="2" charset="-79"/>
              </a:rPr>
              <a:t>נִֽשְׁתַּחֲוֶ֖ה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וְ</a:t>
            </a:r>
            <a:r>
              <a:rPr lang="he-IL" sz="2000" dirty="0" smtClean="0">
                <a:solidFill>
                  <a:schemeClr val="accent6">
                    <a:lumMod val="75000"/>
                  </a:schemeClr>
                </a:solidFill>
                <a:latin typeface="SBL Hebrew" pitchFamily="2" charset="-79"/>
                <a:cs typeface="SBL Hebrew" pitchFamily="2" charset="-79"/>
              </a:rPr>
              <a:t>נָשׁ֥וּבָה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אֲלֵיכֶֽם׃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2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וַיִּקַּ֨ח אַבְרָהָ֜ם אֶת־עֲצֵ֣י הָעֹלָ֗ה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וַיָּ֙שֶׂם֙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עַל־יִצְחָ֣ק בְּנ֔וֹ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וַיִּקַּ֣ח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בְּיָד֔וֹ אֶת־הָאֵ֖שׁ וְאֶת־הַֽמַּאֲכֶ֑לֶת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וַיֵּלְכ֥וּ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שְׁנֵיהֶ֖ם יַחְדָּֽו׃ 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228600"/>
            <a:ext cx="4648200" cy="6553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וַיֹּ֨אמֶר יִצְחָ֜ק אֶל־אַבְרָהָ֤ם 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אָבִיו֙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וַיֹּ֣אמֶר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אָבִ֔י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וַיֹּ֖אמֶר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הִנֶּ֣נִּֽי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בְנִ֑י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וַיֹּ֗אמֶר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הִנֵּ֤ה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הָאֵשׁ֙ וְהָ֣עֵצִ֔ים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וְאַיֵּ֥ה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הַשֶּׂ֖ה לְעֹלָֽה׃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endParaRPr lang="he-IL" sz="2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וַיֹּ֙אמֶר֙ אַבְרָהָ֔ם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אֱלֹהִ֞ים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יִרְאֶה־לּ֥וֹ הַשֶּׂ֛ה לְעֹלָ֖ה בְּנִ֑י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וַיֵּלְכ֥וּ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שְׁנֵיהֶ֖ם יַחְדָּֽו׃ </a:t>
            </a:r>
            <a:endParaRPr lang="en-US" sz="2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-1"/>
            <a:ext cx="1111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Genesis 22:4-8</a:t>
            </a:r>
            <a:endParaRPr lang="en-US" sz="1200" dirty="0"/>
          </a:p>
        </p:txBody>
      </p:sp>
      <p:sp>
        <p:nvSpPr>
          <p:cNvPr id="6" name="Rectangle 5"/>
          <p:cNvSpPr/>
          <p:nvPr/>
        </p:nvSpPr>
        <p:spPr>
          <a:xfrm>
            <a:off x="4724400" y="1479083"/>
            <a:ext cx="1447800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/>
              <a:t>What genre?</a:t>
            </a:r>
            <a:endParaRPr lang="en-US" dirty="0"/>
          </a:p>
        </p:txBody>
      </p:sp>
      <p:cxnSp>
        <p:nvCxnSpPr>
          <p:cNvPr id="7" name="Straight Arrow Connector 6"/>
          <p:cNvCxnSpPr>
            <a:stCxn id="6" idx="3"/>
          </p:cNvCxnSpPr>
          <p:nvPr/>
        </p:nvCxnSpPr>
        <p:spPr>
          <a:xfrm>
            <a:off x="6172200" y="1663749"/>
            <a:ext cx="304800" cy="31745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572000" y="2407490"/>
            <a:ext cx="2324100" cy="369332"/>
          </a:xfrm>
          <a:prstGeom prst="rect">
            <a:avLst/>
          </a:prstGeom>
          <a:noFill/>
          <a:ln w="38100">
            <a:noFill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X</a:t>
            </a:r>
            <a:r>
              <a:rPr lang="en-US" dirty="0" smtClean="0"/>
              <a:t>-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Cohortative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6200" y="4876800"/>
            <a:ext cx="8610600" cy="2031325"/>
          </a:xfrm>
          <a:prstGeom prst="rect">
            <a:avLst/>
          </a:prstGeom>
          <a:noFill/>
          <a:ln w="38100">
            <a:noFill/>
          </a:ln>
        </p:spPr>
        <p:txBody>
          <a:bodyPr wrap="square">
            <a:spAutoFit/>
          </a:bodyPr>
          <a:lstStyle/>
          <a:p>
            <a:r>
              <a:rPr lang="en-US" dirty="0" smtClean="0"/>
              <a:t>The 3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cohortatives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/>
              <a:t>are evidence of Abraham’s </a:t>
            </a:r>
            <a:r>
              <a:rPr lang="en-US" b="1" dirty="0" smtClean="0"/>
              <a:t>faith</a:t>
            </a:r>
            <a:r>
              <a:rPr lang="en-US" dirty="0" smtClean="0"/>
              <a:t> in God.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He is a lover of his son. He already knows what God has called him to do. </a:t>
            </a:r>
            <a:br>
              <a:rPr lang="en-US" dirty="0" smtClean="0"/>
            </a:br>
            <a:r>
              <a:rPr lang="en-US" dirty="0" smtClean="0"/>
              <a:t>And he expects (or at a minimum wishes) to return with his son alive.</a:t>
            </a:r>
          </a:p>
          <a:p>
            <a:r>
              <a:rPr lang="en-US" dirty="0" smtClean="0"/>
              <a:t>But Abraham is also a </a:t>
            </a:r>
            <a:r>
              <a:rPr lang="en-US" b="1" dirty="0" smtClean="0"/>
              <a:t>lover</a:t>
            </a:r>
            <a:r>
              <a:rPr lang="en-US" dirty="0" smtClean="0"/>
              <a:t> of God.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He does not begrudge God. He characterizes what will happen on the mountain as worship. Also note he says “we” will worship, not “I” will worship.</a:t>
            </a:r>
          </a:p>
          <a:p>
            <a:r>
              <a:rPr lang="en-US" dirty="0" smtClean="0"/>
              <a:t>The narrator has already tipped his hat regarding the outcome of the test.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6019800" y="2631068"/>
            <a:ext cx="228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0173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4800600" y="228600"/>
            <a:ext cx="4191000" cy="6553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בַּיּ֣וֹם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הַשְּׁלִישִׁ֗י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וַיִּשָּׂ֨א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אַבְרָהָ֧ם אֶת־עֵינָ֛יו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וַיַּ֥רְא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אֶת־הַמָּק֖וֹם מֵרָחֹֽק׃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2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וַיֹּ֨אמֶר אַבְרָהָ֜ם אֶל־נְעָרָ֗יו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שְׁבוּ־לָכֶ֥ם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פֹּה֙ עִֽם־הַחֲמ֔וֹר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וַאֲנִ֣י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וְהַנַּ֔עַר נֵלְכָ֖ה עַד־כֹּ֑ה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וְנִֽשְׁתַּחֲוֶ֖ה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וְנָשׁ֥וּבָה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אֲלֵיכֶֽם׃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2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וַיִּקַּ֨ח אַבְרָהָ֜ם אֶת־עֲצֵ֣י הָעֹלָ֗ה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וַיָּ֙שֶׂם֙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עַל־יִצְחָ֣ק בְּנ֔וֹ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וַיִּקַּ֣ח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בְּיָד֔וֹ אֶת־הָאֵ֖שׁ וְאֶת־הַֽמַּאֲכֶ֑לֶת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וַיֵּלְכ֥וּ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שְׁנֵיהֶ֖ם </a:t>
            </a:r>
            <a:r>
              <a:rPr lang="he-IL" sz="2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יַחְדָּֽו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׃ 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228600"/>
            <a:ext cx="4648200" cy="6553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וַיֹּ֨אמֶר יִצְחָ֜ק אֶל־אַבְרָהָ֤ם 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אָבִיו֙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וַיֹּ֣אמֶר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אָבִ֔י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וַיֹּ֖אמֶר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הִנֶּ֣נִּֽי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בְנִ֑י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וַיֹּ֗אמֶר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הִנֵּ֤ה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הָאֵשׁ֙ וְהָ֣עֵצִ֔ים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וְאַיֵּ֥ה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הַשֶּׂ֖ה לְעֹלָֽה׃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endParaRPr lang="he-IL" sz="2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וַיֹּ֙אמֶר֙ אַבְרָהָ֔ם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אֱלֹהִ֞ים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יִרְאֶה־לּ֥וֹ הַשֶּׂ֛ה לְעֹלָ֖ה בְּנִ֑י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וַיֵּלְכ֥וּ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שְׁנֵיהֶ֖ם יַחְדָּֽו׃ </a:t>
            </a:r>
            <a:endParaRPr lang="en-US" sz="2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-1"/>
            <a:ext cx="1111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Genesis 22:4-8</a:t>
            </a:r>
            <a:endParaRPr lang="en-US" sz="1200" dirty="0"/>
          </a:p>
        </p:txBody>
      </p:sp>
      <p:sp>
        <p:nvSpPr>
          <p:cNvPr id="6" name="Rectangle 5"/>
          <p:cNvSpPr/>
          <p:nvPr/>
        </p:nvSpPr>
        <p:spPr>
          <a:xfrm>
            <a:off x="1601011" y="4999107"/>
            <a:ext cx="5029200" cy="646331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/>
              <a:t>There is a conspicuous similarity between this </a:t>
            </a:r>
            <a:r>
              <a:rPr lang="en-US" dirty="0" smtClean="0"/>
              <a:t>word</a:t>
            </a:r>
          </a:p>
          <a:p>
            <a:r>
              <a:rPr lang="en-US" dirty="0" smtClean="0"/>
              <a:t>and verse two’s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יְחִידְךָ</a:t>
            </a:r>
            <a:r>
              <a:rPr lang="en-US" dirty="0" smtClean="0"/>
              <a:t>.</a:t>
            </a:r>
            <a:endParaRPr lang="he-IL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6630211" y="5181600"/>
            <a:ext cx="532589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963211" y="5791200"/>
            <a:ext cx="2667000" cy="92333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r" defTabSz="457200" rtl="1"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dirty="0" smtClean="0">
                <a:latin typeface="SBL Hebrew" pitchFamily="2" charset="-79"/>
                <a:cs typeface="SBL Hebrew" pitchFamily="2" charset="-79"/>
              </a:rPr>
              <a:t>קַח־נָ֠א </a:t>
            </a:r>
            <a:r>
              <a:rPr lang="he-IL" dirty="0">
                <a:latin typeface="SBL Hebrew" pitchFamily="2" charset="-79"/>
                <a:cs typeface="SBL Hebrew" pitchFamily="2" charset="-79"/>
              </a:rPr>
              <a:t>אֶת־בִּנְךָ֨ </a:t>
            </a:r>
          </a:p>
          <a:p>
            <a:pPr algn="r" defTabSz="457200" rtl="1">
              <a:tabLst>
                <a:tab pos="233363" algn="r"/>
                <a:tab pos="457200" algn="r"/>
                <a:tab pos="690563" algn="r"/>
                <a:tab pos="1089025" algn="r"/>
                <a:tab pos="4114800" algn="r"/>
                <a:tab pos="8629650" algn="l"/>
              </a:tabLst>
            </a:pPr>
            <a:r>
              <a:rPr lang="he-IL" dirty="0">
                <a:latin typeface="SBL Hebrew" pitchFamily="2" charset="-79"/>
                <a:cs typeface="SBL Hebrew" pitchFamily="2" charset="-79"/>
              </a:rPr>
              <a:t>		אֶת־</a:t>
            </a:r>
            <a:r>
              <a:rPr lang="he-IL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יְחִֽידְךָ֤</a:t>
            </a:r>
            <a:r>
              <a:rPr lang="he-IL" dirty="0">
                <a:latin typeface="SBL Hebrew" pitchFamily="2" charset="-79"/>
                <a:cs typeface="SBL Hebrew" pitchFamily="2" charset="-79"/>
              </a:rPr>
              <a:t> אֲשֶׁר־אָהַ֙בְתָּ֙ </a:t>
            </a:r>
          </a:p>
          <a:p>
            <a:pPr algn="r" defTabSz="457200" rtl="1">
              <a:tabLst>
                <a:tab pos="233363" algn="r"/>
                <a:tab pos="457200" algn="r"/>
                <a:tab pos="690563" algn="r"/>
                <a:tab pos="1089025" algn="r"/>
                <a:tab pos="4114800" algn="r"/>
                <a:tab pos="8629650" algn="l"/>
              </a:tabLst>
            </a:pPr>
            <a:r>
              <a:rPr lang="he-IL" dirty="0">
                <a:latin typeface="SBL Hebrew" pitchFamily="2" charset="-79"/>
                <a:cs typeface="SBL Hebrew" pitchFamily="2" charset="-79"/>
              </a:rPr>
              <a:t>		אֶת־יִצְחָ֔ק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937271" y="5791200"/>
            <a:ext cx="4122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V 2a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39386998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4800600" y="228600"/>
            <a:ext cx="4191000" cy="6553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בַּיּ֣וֹם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הַשְּׁלִישִׁ֗י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וַיִּשָּׂ֨א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אַבְרָהָ֧ם אֶת־עֵינָ֛יו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וַיַּ֥רְא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אֶת־הַמָּק֖וֹם מֵרָחֹֽק׃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2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וַיֹּ֨אמֶר אַבְרָהָ֜ם אֶל־נְעָרָ֗יו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שְׁבוּ־לָכֶ֥ם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פֹּה֙ עִֽם־הַחֲמ֔וֹר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וַאֲנִ֣י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וְהַנַּ֔עַר נֵלְכָ֖ה עַד־כֹּ֑ה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וְנִֽשְׁתַּחֲוֶ֖ה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וְנָשׁ֥וּבָה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אֲלֵיכֶֽם׃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2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וַיִּקַּ֨ח אַבְרָהָ֜ם אֶת־עֲצֵ֣י הָעֹלָ֗ה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וַיָּ֙שֶׂם֙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עַל־יִצְחָ֣ק בְּנ֔וֹ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וַיִּקַּ֣ח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בְּיָד֔וֹ אֶת־הָאֵ֖שׁ וְאֶת־הַֽמַּאֲכֶ֑לֶת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וַיֵּלְכ֥וּ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שְׁנֵיהֶ֖ם יַחְדָּֽו׃ 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228600"/>
            <a:ext cx="4648200" cy="6553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וַיֹּ֨אמֶר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2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יִצְחָ֜ק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 אֶל־</a:t>
            </a:r>
            <a:r>
              <a:rPr lang="he-IL" sz="2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אַבְרָהָ֤ם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אָבִיו֙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וַיֹּ֣אמֶר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אָבִ֔י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וַיֹּ֖אמֶר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הִנֶּ֣נִּֽי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בְנִ֑י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וַיֹּ֗אמֶר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הִנֵּ֤ה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הָאֵשׁ֙ וְהָ֣עֵצִ֔ים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וְאַיֵּ֥ה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הַשֶּׂ֖ה לְעֹלָֽה׃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endParaRPr lang="he-IL" sz="2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וַיֹּ֙אמֶר֙ אַבְרָהָ֔ם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אֱלֹהִ֞ים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יִרְאֶה־לּ֥וֹ הַשֶּׂ֛ה לְעֹלָ֖ה בְּנִ֑י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וַיֵּלְכ֥וּ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שְׁנֵיהֶ֖ם יַחְדָּֽו׃ </a:t>
            </a:r>
            <a:endParaRPr lang="en-US" sz="2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-1"/>
            <a:ext cx="1111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Genesis 22:4-8</a:t>
            </a:r>
            <a:endParaRPr lang="en-US" sz="1200" dirty="0"/>
          </a:p>
        </p:txBody>
      </p:sp>
      <p:sp>
        <p:nvSpPr>
          <p:cNvPr id="9" name="Rectangle 8"/>
          <p:cNvSpPr/>
          <p:nvPr/>
        </p:nvSpPr>
        <p:spPr>
          <a:xfrm>
            <a:off x="76200" y="609600"/>
            <a:ext cx="3227151" cy="175432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/>
              <a:t>Notice the character switching.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First speaker and addressee are clearly identified (</a:t>
            </a:r>
            <a:r>
              <a:rPr lang="en-US" dirty="0" smtClean="0">
                <a:solidFill>
                  <a:srgbClr val="0000FF"/>
                </a:solidFill>
              </a:rPr>
              <a:t>Isaac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00FF"/>
                </a:solidFill>
              </a:rPr>
              <a:t>Abraham</a:t>
            </a:r>
            <a:r>
              <a:rPr lang="en-US" dirty="0" smtClean="0"/>
              <a:t>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Then speakers alternate with minimal encoding.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513793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228600" y="228600"/>
            <a:ext cx="8763000" cy="6553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וַיִּקְרָ֧א אַבְרָהָ֛ם שֵֽׁם־הַמָּק֥וֹם הַה֖וּא 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יְהוָ֣ה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׀ יִרְאֶ֑ה 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אֲשֶׁר֙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יֵאָמֵ֣ר הַיּ֔וֹם בְּהַ֥ר יְהוָ֖ה יֵרָאֶֽה׃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2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וַיִּקְרָ֛א מַלְאַ֥ךְ יְהוָ֖ה אֶל־אַבְרָהָ֑ם שֵׁנִ֖ית מִן־הַשָּׁמָֽיִם׃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2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וַיֹּ֕אמֶר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בִּ֥י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נִשְׁבַּ֖עְתִּי נְאֻם־יְהוָ֑ה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כִּ֗י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יַ֚עַן אֲשֶׁ֤ר עָשִׂ֙יתָ֙ אֶת־הַדָּבָ֣ר הַזֶּ֔ה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וְלֹ֥א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חָשַׂ֖כְתָּ אֶת־בִּנְךָ֥ אֶת־יְחִידֶֽךָ׃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2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כִּֽי־בָרֵ֣ךְ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אֲבָרֶכְךָ֗ 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וְהַרְבָּ֨ה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אַרְבֶּ֤ה אֶֽת־זַרְעֲךָ֙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כְּכוֹכְבֵ֣י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הַשָּׁמַ֔יִם 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וְכַח֕וֹל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אֲשֶׁ֖ר עַל־שְׂפַ֣ת הַיָּ֑ם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וְיִרַ֣שׁ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זַרְעֲךָ֔ אֵ֖ת שַׁ֥עַר אֹיְבָֽיו׃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2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וְהִתְבָּרֲכ֣וּ בְזַרְעֲךָ֔ כֹּ֖ל גּוֹיֵ֣י הָאָ֑רֶץ 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עֵ֕קֶב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אֲשֶׁ֥ר שָׁמַ֖עְתָּ בְּקֹלִֽי׃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2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וַיָּ֤שָׁב אַבְרָהָם֙ אֶל־נְעָרָ֔יו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וַיָּקֻ֛מוּ וַיֵּלְכ֥וּ יַחְדָּ֖ו אֶל־בְּאֵ֣ר שָׁ֑בַע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וַיֵּ֥שֶׁב אַבְרָהָ֖ם בִּבְאֵ֥ר שָֽׁבַע׃ </a:t>
            </a:r>
            <a:endParaRPr lang="en-US" sz="2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2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-1"/>
            <a:ext cx="12682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Genesis 22:14-19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49075635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4800600" y="228600"/>
            <a:ext cx="4191000" cy="6553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בַּיּ֣וֹם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הַשְּׁלִישִׁ֗י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וַיִּשָּׂ֨א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אַבְרָהָ֧ם אֶת־עֵינָ֛יו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וַיַּ֥רְא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אֶת־הַמָּק֖וֹם מֵרָחֹֽק׃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2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וַיֹּ֨אמֶר אַבְרָהָ֜ם אֶל־נְעָרָ֗יו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שְׁבוּ־לָכֶ֥ם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פֹּה֙ עִֽם־הַחֲמ֔וֹר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וַאֲנִ֣י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וְהַנַּ֔עַר נֵלְכָ֖ה עַד־כֹּ֑ה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וְנִֽשְׁתַּחֲוֶ֖ה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וְנָשׁ֥וּבָה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אֲלֵיכֶֽם׃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2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וַיִּקַּ֨ח אַבְרָהָ֜ם אֶת־עֲצֵ֣י הָעֹלָ֗ה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וַיָּ֙שֶׂם֙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עַל־יִצְחָ֣ק בְּנ֔וֹ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וַיִּקַּ֣ח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בְּיָד֔וֹ אֶת־הָאֵ֖שׁ וְאֶת־הַֽמַּאֲכֶ֑לֶת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וַיֵּלְכ֥וּ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שְׁנֵיהֶ֖ם יַחְדָּֽו׃ 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228600"/>
            <a:ext cx="4648200" cy="6553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וַיֹּ֨אמֶר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2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יִצְחָ֜ק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 אֶל־</a:t>
            </a:r>
            <a:r>
              <a:rPr lang="he-IL" sz="2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אַבְרָהָ֤ם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2000" dirty="0" smtClean="0">
                <a:solidFill>
                  <a:srgbClr val="008000"/>
                </a:solidFill>
                <a:latin typeface="SBL Hebrew" pitchFamily="2" charset="-79"/>
                <a:cs typeface="SBL Hebrew" pitchFamily="2" charset="-79"/>
              </a:rPr>
              <a:t>אָבִיו֙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solidFill>
                  <a:srgbClr val="008000"/>
                </a:solidFill>
                <a:latin typeface="SBL Hebrew" pitchFamily="2" charset="-79"/>
                <a:cs typeface="SBL Hebrew" pitchFamily="2" charset="-79"/>
              </a:rPr>
              <a:t>וַיֹּ֣אמֶר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אָבִ֔י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וַיֹּ֖אמֶר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הִנֶּ֣נִּֽי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בְנִ֑י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וַיֹּ֗אמֶר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הִנֵּ֤ה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הָאֵשׁ֙ וְהָ֣עֵצִ֔ים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וְאַיֵּ֥ה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הַשֶּׂ֖ה לְעֹלָֽה׃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endParaRPr lang="he-IL" sz="2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וַיֹּ֙אמֶר֙ אַבְרָהָ֔ם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אֱלֹהִ֞ים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יִרְאֶה־לּ֥וֹ הַשֶּׂ֛ה לְעֹלָ֖ה בְּנִ֑י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וַיֵּלְכ֥וּ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שְׁנֵיהֶ֖ם יַחְדָּֽו׃ </a:t>
            </a:r>
            <a:endParaRPr lang="en-US" sz="2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-1"/>
            <a:ext cx="1111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Genesis 22:4-8</a:t>
            </a:r>
            <a:endParaRPr lang="en-US" sz="1200" dirty="0"/>
          </a:p>
        </p:txBody>
      </p:sp>
      <p:sp>
        <p:nvSpPr>
          <p:cNvPr id="9" name="Rectangle 8"/>
          <p:cNvSpPr/>
          <p:nvPr/>
        </p:nvSpPr>
        <p:spPr>
          <a:xfrm>
            <a:off x="76200" y="609600"/>
            <a:ext cx="3227151" cy="646331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/>
              <a:t>When there is </a:t>
            </a:r>
            <a:r>
              <a:rPr lang="en-US" dirty="0" smtClean="0">
                <a:solidFill>
                  <a:srgbClr val="008000"/>
                </a:solidFill>
              </a:rPr>
              <a:t>over-encoding</a:t>
            </a:r>
            <a:r>
              <a:rPr lang="en-US" dirty="0" smtClean="0"/>
              <a:t> we should ask why.</a:t>
            </a:r>
          </a:p>
        </p:txBody>
      </p:sp>
    </p:spTree>
    <p:extLst>
      <p:ext uri="{BB962C8B-B14F-4D97-AF65-F5344CB8AC3E}">
        <p14:creationId xmlns:p14="http://schemas.microsoft.com/office/powerpoint/2010/main" val="225908840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4800600" y="228600"/>
            <a:ext cx="4191000" cy="6553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בַּיּ֣וֹם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הַשְּׁלִישִׁ֗י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וַיִּשָּׂ֨א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אַבְרָהָ֧ם אֶת־עֵינָ֛יו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וַיַּ֥רְא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אֶת־הַמָּק֖וֹם מֵרָחֹֽק׃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2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וַיֹּ֨אמֶר אַבְרָהָ֜ם אֶל־נְעָרָ֗יו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שְׁבוּ־לָכֶ֥ם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פֹּה֙ עִֽם־הַחֲמ֔וֹר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וַאֲנִ֣י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וְהַנַּ֔עַר נֵלְכָ֖ה עַד־כֹּ֑ה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וְנִֽשְׁתַּחֲוֶ֖ה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וְנָשׁ֥וּבָה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אֲלֵיכֶֽם׃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2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וַיִּקַּ֨ח אַבְרָהָ֜ם אֶת־עֲצֵ֣י הָעֹלָ֗ה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וַיָּ֙שֶׂם֙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עַל־יִצְחָ֣ק בְּנ֔וֹ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וַיִּקַּ֣ח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בְּיָד֔וֹ אֶת־הָאֵ֖שׁ וְאֶת־הַֽמַּאֲכֶ֑לֶת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וַיֵּלְכ֥וּ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שְׁנֵיהֶ֖ם יַחְדָּֽו׃ 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228600"/>
            <a:ext cx="4648200" cy="6553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וַיֹּ֨אמֶר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2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יִצְחָ֜ק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 אֶל־</a:t>
            </a:r>
            <a:r>
              <a:rPr lang="he-IL" sz="2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אַבְרָהָ֤ם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2000" dirty="0" smtClean="0">
                <a:solidFill>
                  <a:srgbClr val="008000"/>
                </a:solidFill>
                <a:latin typeface="SBL Hebrew" pitchFamily="2" charset="-79"/>
                <a:cs typeface="SBL Hebrew" pitchFamily="2" charset="-79"/>
              </a:rPr>
              <a:t>אָבִיו֙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solidFill>
                  <a:srgbClr val="008000"/>
                </a:solidFill>
                <a:latin typeface="SBL Hebrew" pitchFamily="2" charset="-79"/>
                <a:cs typeface="SBL Hebrew" pitchFamily="2" charset="-79"/>
              </a:rPr>
              <a:t>וַיֹּ֣אמֶר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אָבִ֔י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וַיֹּ֖אמֶר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הִנֶּ֣נִּֽי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בְנִ֑י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וַיֹּ֗אמֶר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הִנֵּ֤ה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הָאֵשׁ֙ וְהָ֣עֵצִ֔ים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וְאַיֵּ֥ה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הַשֶּׂ֖ה לְעֹלָֽה׃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endParaRPr lang="he-IL" sz="2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וַיֹּ֙אמֶר֙ אַבְרָהָ֔ם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אֱלֹהִ֞ים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יִרְאֶה־לּ֥וֹ הַשֶּׂ֛ה לְעֹלָ֖ה בְּנִ֑י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וַיֵּלְכ֥וּ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שְׁנֵיהֶ֖ם יַחְדָּֽו׃ </a:t>
            </a:r>
            <a:endParaRPr lang="en-US" sz="2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-1"/>
            <a:ext cx="1111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Genesis 22:4-8</a:t>
            </a:r>
            <a:endParaRPr lang="en-US" sz="1200" dirty="0"/>
          </a:p>
        </p:txBody>
      </p:sp>
      <p:sp>
        <p:nvSpPr>
          <p:cNvPr id="9" name="Rectangle 8"/>
          <p:cNvSpPr/>
          <p:nvPr/>
        </p:nvSpPr>
        <p:spPr>
          <a:xfrm>
            <a:off x="76200" y="609600"/>
            <a:ext cx="3227151" cy="646331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/>
              <a:t>When there is </a:t>
            </a:r>
            <a:r>
              <a:rPr lang="en-US" dirty="0" smtClean="0">
                <a:solidFill>
                  <a:srgbClr val="008000"/>
                </a:solidFill>
              </a:rPr>
              <a:t>over-encoding</a:t>
            </a:r>
            <a:r>
              <a:rPr lang="en-US" dirty="0" smtClean="0"/>
              <a:t> we should ask why.</a:t>
            </a:r>
          </a:p>
        </p:txBody>
      </p:sp>
      <p:sp>
        <p:nvSpPr>
          <p:cNvPr id="7" name="Rectangle 6"/>
          <p:cNvSpPr/>
          <p:nvPr/>
        </p:nvSpPr>
        <p:spPr>
          <a:xfrm>
            <a:off x="76201" y="1371600"/>
            <a:ext cx="2819399" cy="92333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/>
              <a:t>Clearly this is a poignant </a:t>
            </a:r>
            <a:r>
              <a:rPr lang="en-US" dirty="0" smtClean="0"/>
              <a:t>dialog </a:t>
            </a:r>
            <a:r>
              <a:rPr lang="en-US" dirty="0"/>
              <a:t>and so narrative time slows to almost a crawl.</a:t>
            </a:r>
            <a:endParaRPr lang="he-IL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724400" y="381000"/>
            <a:ext cx="0" cy="2133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 rot="16200000">
            <a:off x="4055635" y="1202164"/>
            <a:ext cx="207321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Narrative slows </a:t>
            </a:r>
          </a:p>
          <a:p>
            <a:r>
              <a:rPr lang="en-US" sz="1100" dirty="0" smtClean="0"/>
              <a:t>leading up to a critical question</a:t>
            </a:r>
            <a:endParaRPr lang="en-CA" sz="1100" dirty="0"/>
          </a:p>
        </p:txBody>
      </p:sp>
    </p:spTree>
    <p:extLst>
      <p:ext uri="{BB962C8B-B14F-4D97-AF65-F5344CB8AC3E}">
        <p14:creationId xmlns:p14="http://schemas.microsoft.com/office/powerpoint/2010/main" val="27009498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4800600" y="228600"/>
            <a:ext cx="4191000" cy="6553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בַּיּ֣וֹם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הַשְּׁלִישִׁ֗י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וַיִּשָּׂ֨א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אַבְרָהָ֧ם אֶת־עֵינָ֛יו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וַיַּ֥רְא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אֶת־הַמָּק֖וֹם מֵרָחֹֽק׃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2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וַיֹּ֨אמֶר אַבְרָהָ֜ם אֶל־נְעָרָ֗יו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שְׁבוּ־לָכֶ֥ם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פֹּה֙ עִֽם־הַחֲמ֔וֹר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וַאֲנִ֣י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וְהַנַּ֔עַר נֵלְכָ֖ה עַד־כֹּ֑ה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וְנִֽשְׁתַּחֲוֶ֖ה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וְנָשׁ֥וּבָה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אֲלֵיכֶֽם׃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2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וַיִּקַּ֨ח אַבְרָהָ֜ם אֶת־עֲצֵ֣י הָעֹלָ֗ה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וַיָּ֙שֶׂם֙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עַל־יִצְחָ֣ק בְּנ֔וֹ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וַיִּקַּ֣ח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בְּיָד֔וֹ אֶת־הָאֵ֖שׁ וְאֶת־הַֽמַּאֲכֶ֑לֶת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וַיֵּלְכ֥וּ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שְׁנֵיהֶ֖ם יַחְדָּֽו׃ 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228600"/>
            <a:ext cx="4648200" cy="6553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וַיֹּ֨אמֶר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2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יִצְחָ֜ק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 אֶל־</a:t>
            </a:r>
            <a:r>
              <a:rPr lang="he-IL" sz="2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אַבְרָהָ֤ם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2000" dirty="0" smtClean="0">
                <a:solidFill>
                  <a:srgbClr val="008000"/>
                </a:solidFill>
                <a:latin typeface="SBL Hebrew" pitchFamily="2" charset="-79"/>
                <a:cs typeface="SBL Hebrew" pitchFamily="2" charset="-79"/>
              </a:rPr>
              <a:t>אָבִיו֙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solidFill>
                  <a:srgbClr val="008000"/>
                </a:solidFill>
                <a:latin typeface="SBL Hebrew" pitchFamily="2" charset="-79"/>
                <a:cs typeface="SBL Hebrew" pitchFamily="2" charset="-79"/>
              </a:rPr>
              <a:t>וַיֹּ֣אמֶר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אָבִ֔י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וַיֹּ֖אמֶר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הִנֶּ֣נִּֽי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בְנִ֑י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וַיֹּ֗אמֶר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הִנֵּ֤ה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הָאֵשׁ֙ וְהָ֣עֵצִ֔ים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וְאַיֵּ֥ה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הַשֶּׂ֖ה לְעֹלָֽה׃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endParaRPr lang="he-IL" sz="2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וַיֹּ֙אמֶר֙ אַבְרָהָ֔ם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אֱלֹהִ֞ים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יִרְאֶה־לּ֥וֹ הַשֶּׂ֛ה לְעֹלָ֖ה בְּנִ֑י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וַיֵּלְכ֥וּ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שְׁנֵיהֶ֖ם יַחְדָּֽו׃ </a:t>
            </a:r>
            <a:endParaRPr lang="en-US" sz="2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-1"/>
            <a:ext cx="1111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Genesis 22:4-8</a:t>
            </a:r>
            <a:endParaRPr lang="en-US" sz="1200" dirty="0"/>
          </a:p>
        </p:txBody>
      </p:sp>
      <p:sp>
        <p:nvSpPr>
          <p:cNvPr id="9" name="Rectangle 8"/>
          <p:cNvSpPr/>
          <p:nvPr/>
        </p:nvSpPr>
        <p:spPr>
          <a:xfrm>
            <a:off x="76200" y="609600"/>
            <a:ext cx="3227151" cy="646331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/>
              <a:t>When there is </a:t>
            </a:r>
            <a:r>
              <a:rPr lang="en-US" dirty="0" smtClean="0">
                <a:solidFill>
                  <a:srgbClr val="008000"/>
                </a:solidFill>
              </a:rPr>
              <a:t>over-encoding</a:t>
            </a:r>
            <a:r>
              <a:rPr lang="en-US" dirty="0" smtClean="0"/>
              <a:t> we should ask why.</a:t>
            </a:r>
          </a:p>
        </p:txBody>
      </p:sp>
      <p:sp>
        <p:nvSpPr>
          <p:cNvPr id="7" name="Rectangle 6"/>
          <p:cNvSpPr/>
          <p:nvPr/>
        </p:nvSpPr>
        <p:spPr>
          <a:xfrm>
            <a:off x="76201" y="1371600"/>
            <a:ext cx="2819399" cy="92333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/>
              <a:t>Clearly this is a poignant </a:t>
            </a:r>
            <a:r>
              <a:rPr lang="en-US" dirty="0" smtClean="0"/>
              <a:t>dialog </a:t>
            </a:r>
            <a:r>
              <a:rPr lang="en-US" dirty="0"/>
              <a:t>and so narrative time slows to almost a crawl.</a:t>
            </a:r>
            <a:endParaRPr lang="he-IL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724400" y="381000"/>
            <a:ext cx="0" cy="2133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 rot="16200000">
            <a:off x="4055635" y="1202164"/>
            <a:ext cx="207321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Narrative slows </a:t>
            </a:r>
          </a:p>
          <a:p>
            <a:r>
              <a:rPr lang="en-US" sz="1100" dirty="0" smtClean="0"/>
              <a:t>leading up to a critical question</a:t>
            </a:r>
            <a:endParaRPr lang="en-CA" sz="1100" dirty="0"/>
          </a:p>
        </p:txBody>
      </p:sp>
      <p:sp>
        <p:nvSpPr>
          <p:cNvPr id="13" name="TextBox 12"/>
          <p:cNvSpPr txBox="1"/>
          <p:nvPr/>
        </p:nvSpPr>
        <p:spPr>
          <a:xfrm>
            <a:off x="4803843" y="3505200"/>
            <a:ext cx="388295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Extra encoding.</a:t>
            </a:r>
          </a:p>
          <a:p>
            <a:r>
              <a:rPr lang="en-US" sz="1100" dirty="0" smtClean="0"/>
              <a:t>Strictly speaking Abraham would not have to be named here.</a:t>
            </a:r>
            <a:endParaRPr lang="en-CA" sz="1100" dirty="0"/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601184" y="3720643"/>
            <a:ext cx="228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979674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4800600" y="228600"/>
            <a:ext cx="4191000" cy="6553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בַּיּ֣וֹם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הַשְּׁלִישִׁ֗י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וַיִּשָּׂ֨א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אַבְרָהָ֧ם אֶת־עֵינָ֛יו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וַיַּ֥רְא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אֶת־הַמָּק֖וֹם מֵרָחֹֽק׃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2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וַיֹּ֨אמֶר אַבְרָהָ֜ם אֶל־נְעָרָ֗יו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שְׁבוּ־לָכֶ֥ם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פֹּה֙ עִֽם־הַחֲמ֔וֹר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וַאֲנִ֣י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וְהַנַּ֔עַר נֵלְכָ֖ה עַד־כֹּ֑ה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וְנִֽשְׁתַּחֲוֶ֖ה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וְנָשׁ֥וּבָה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אֲלֵיכֶֽם׃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2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וַיִּקַּ֨ח אַבְרָהָ֜ם אֶת־עֲצֵ֣י הָעֹלָ֗ה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וַיָּ֙שֶׂם֙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עַל־יִצְחָ֣ק בְּנ֔וֹ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וַיִּקַּ֣ח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בְּיָד֔וֹ אֶת־הָאֵ֖שׁ וְאֶת־הַֽמַּאֲכֶ֑לֶת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וַיֵּלְכ֥וּ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שְׁנֵיהֶ֖ם יַחְדָּֽו׃ 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228600"/>
            <a:ext cx="4648200" cy="6553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וַיֹּ֨אמֶר יִצְחָ֜ק אֶל־אַבְרָהָ֤ם 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אָבִיו֙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וַיֹּ֣אמֶר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אָבִ֔י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וַיֹּ֖אמֶר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הִנֶּ֣נִּֽי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בְנִ֑י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וַיֹּ֗אמֶר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הִנֵּ֤ה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הָאֵשׁ֙ וְהָ֣עֵצִ֔ים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וְאַיֵּ֥ה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הַשֶּׂ֖ה לְעֹלָֽה׃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endParaRPr lang="he-IL" sz="2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וַיֹּ֙אמֶר֙ אַבְרָהָ֔ם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אֱלֹהִ֞ים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יִרְאֶה־לּ֥וֹ הַשֶּׂ֛ה לְעֹלָ֖ה בְּנִ֑י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וַיֵּלְכ֥וּ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שְׁנֵיהֶ֖ם יַחְדָּֽו׃ </a:t>
            </a:r>
            <a:endParaRPr lang="en-US" sz="2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-1"/>
            <a:ext cx="1111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Genesis 22:4-8</a:t>
            </a:r>
            <a:endParaRPr lang="en-US" sz="1200" dirty="0"/>
          </a:p>
        </p:txBody>
      </p:sp>
      <p:sp>
        <p:nvSpPr>
          <p:cNvPr id="12" name="Rectangle 11"/>
          <p:cNvSpPr/>
          <p:nvPr/>
        </p:nvSpPr>
        <p:spPr>
          <a:xfrm>
            <a:off x="4723589" y="3352800"/>
            <a:ext cx="2667811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/>
              <a:t>What construction is this?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12" idx="2"/>
          </p:cNvCxnSpPr>
          <p:nvPr/>
        </p:nvCxnSpPr>
        <p:spPr>
          <a:xfrm flipH="1">
            <a:off x="4267200" y="3722132"/>
            <a:ext cx="1790295" cy="31646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473623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4800600" y="228600"/>
            <a:ext cx="4191000" cy="6553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בַּיּ֣וֹם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הַשְּׁלִישִׁ֗י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וַיִּשָּׂ֨א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אַבְרָהָ֧ם אֶת־עֵינָ֛יו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וַיַּ֥רְא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אֶת־הַמָּק֖וֹם מֵרָחֹֽק׃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2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וַיֹּ֨אמֶר אַבְרָהָ֜ם אֶל־נְעָרָ֗יו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שְׁבוּ־לָכֶ֥ם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פֹּה֙ עִֽם־הַחֲמ֔וֹר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וַאֲנִ֣י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וְהַנַּ֔עַר נֵלְכָ֖ה עַד־כֹּ֑ה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וְנִֽשְׁתַּחֲוֶ֖ה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וְנָשׁ֥וּבָה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אֲלֵיכֶֽם׃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2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וַיִּקַּ֨ח אַבְרָהָ֜ם אֶת־עֲצֵ֣י הָעֹלָ֗ה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וַיָּ֙שֶׂם֙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עַל־יִצְחָ֣ק בְּנ֔וֹ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וַיִּקַּ֣ח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בְּיָד֔וֹ אֶת־הָאֵ֖שׁ וְאֶת־הַֽמַּאֲכֶ֑לֶת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וַיֵּלְכ֥וּ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שְׁנֵיהֶ֖ם יַחְדָּֽו׃ 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228600"/>
            <a:ext cx="4648200" cy="6553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וַיֹּ֨אמֶר יִצְחָ֜ק אֶל־אַבְרָהָ֤ם 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אָבִיו֙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וַיֹּ֣אמֶר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אָבִ֔י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וַיֹּ֖אמֶר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הִנֶּ֣נִּֽי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בְנִ֑י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וַיֹּ֗אמֶר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הִנֵּ֤ה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הָאֵשׁ֙ וְהָ֣עֵצִ֔ים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וְאַיֵּ֥ה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הַשֶּׂ֖ה לְעֹלָֽה׃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endParaRPr lang="he-IL" sz="2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וַיֹּ֙אמֶר֙ אַבְרָהָ֔ם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אֱלֹהִ֞ים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2000" dirty="0">
                <a:solidFill>
                  <a:srgbClr val="FF00FF"/>
                </a:solidFill>
                <a:latin typeface="SBL Hebrew" pitchFamily="2" charset="-79"/>
                <a:cs typeface="SBL Hebrew" pitchFamily="2" charset="-79"/>
              </a:rPr>
              <a:t>יִרְאֶה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־לּ֥וֹ הַשֶּׂ֛ה לְעֹלָ֖ה בְּנִ֑י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וַיֵּלְכ֥וּ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שְׁנֵיהֶ֖ם יַחְדָּֽו׃ </a:t>
            </a:r>
            <a:endParaRPr lang="en-US" sz="2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-1"/>
            <a:ext cx="1111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Genesis 22:4-8</a:t>
            </a:r>
            <a:endParaRPr lang="en-US" sz="1200" dirty="0"/>
          </a:p>
        </p:txBody>
      </p:sp>
      <p:sp>
        <p:nvSpPr>
          <p:cNvPr id="12" name="Rectangle 11"/>
          <p:cNvSpPr/>
          <p:nvPr/>
        </p:nvSpPr>
        <p:spPr>
          <a:xfrm>
            <a:off x="4723589" y="3352800"/>
            <a:ext cx="2667811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/>
              <a:t>What construction is this?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12" idx="2"/>
          </p:cNvCxnSpPr>
          <p:nvPr/>
        </p:nvCxnSpPr>
        <p:spPr>
          <a:xfrm flipH="1">
            <a:off x="4267200" y="3722132"/>
            <a:ext cx="1790295" cy="31646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76201" y="5172670"/>
            <a:ext cx="4571999" cy="923330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FF"/>
                </a:solidFill>
              </a:rPr>
              <a:t>X</a:t>
            </a:r>
            <a:r>
              <a:rPr lang="en-US" dirty="0" smtClean="0"/>
              <a:t>-</a:t>
            </a:r>
            <a:r>
              <a:rPr lang="en-US" dirty="0" err="1" smtClean="0">
                <a:solidFill>
                  <a:srgbClr val="FF00FF"/>
                </a:solidFill>
              </a:rPr>
              <a:t>Yiqtol</a:t>
            </a:r>
            <a:endParaRPr lang="en-US" dirty="0" smtClean="0">
              <a:solidFill>
                <a:srgbClr val="FF00FF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Topicalization in ‘Direct Speech’ genres.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“It is Elohim who will …"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62136333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4800600" y="228600"/>
            <a:ext cx="4191000" cy="6553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בַּיּ֣וֹם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הַשְּׁלִישִׁ֗י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וַיִּשָּׂ֨א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אַבְרָהָ֧ם אֶת־עֵינָ֛יו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וַיַּ֥רְא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אֶת־הַמָּק֖וֹם מֵרָחֹֽק׃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2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וַיֹּ֨אמֶר אַבְרָהָ֜ם אֶל־נְעָרָ֗יו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שְׁבוּ־לָכֶ֥ם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פֹּה֙ עִֽם־הַחֲמ֔וֹר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וַאֲנִ֣י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וְהַנַּ֔עַר נֵלְכָ֖ה עַד־כֹּ֑ה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וְנִֽשְׁתַּחֲוֶ֖ה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וְנָשׁ֥וּבָה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אֲלֵיכֶֽם׃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2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וַיִּקַּ֨ח אַבְרָהָ֜ם אֶת־עֲצֵ֣י הָעֹלָ֗ה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וַיָּ֙שֶׂם֙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עַל־יִצְחָ֣ק בְּנ֔וֹ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וַיִּקַּ֣ח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בְּיָד֔וֹ אֶת־הָאֵ֖שׁ וְאֶת־הַֽמַּאֲכֶ֑לֶת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וַיֵּלְכ֥וּ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שְׁנֵיהֶ֖ם יַחְדָּֽו׃ 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228600"/>
            <a:ext cx="4648200" cy="6553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וַיֹּ֨אמֶר יִצְחָ֜ק אֶל־אַבְרָהָ֤ם 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אָבִיו֙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וַיֹּ֣אמֶר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אָבִ֔י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וַיֹּ֖אמֶר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הִנֶּ֣נִּֽי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בְנִ֑י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וַיֹּ֗אמֶר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הִנֵּ֤ה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הָאֵשׁ֙ וְהָ֣עֵצִ֔ים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וְאַיֵּ֥ה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הַשֶּׂ֖ה לְעֹלָֽה׃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endParaRPr lang="he-IL" sz="2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וַיֹּ֙אמֶר֙ אַבְרָהָ֔ם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אֱלֹהִ֞ים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2000" dirty="0">
                <a:solidFill>
                  <a:srgbClr val="FF00FF"/>
                </a:solidFill>
                <a:latin typeface="SBL Hebrew" pitchFamily="2" charset="-79"/>
                <a:cs typeface="SBL Hebrew" pitchFamily="2" charset="-79"/>
              </a:rPr>
              <a:t>יִרְאֶה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־לּ֥וֹ הַשֶּׂ֛ה לְעֹלָ֖ה בְּנִ֑י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וַיֵּלְכ֥וּ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שְׁנֵיהֶ֖ם יַחְדָּֽו׃ </a:t>
            </a:r>
            <a:endParaRPr lang="en-US" sz="2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-1"/>
            <a:ext cx="1111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Genesis 22:4-8</a:t>
            </a:r>
            <a:endParaRPr lang="en-US" sz="1200" dirty="0"/>
          </a:p>
        </p:txBody>
      </p:sp>
      <p:sp>
        <p:nvSpPr>
          <p:cNvPr id="12" name="Rectangle 11"/>
          <p:cNvSpPr/>
          <p:nvPr/>
        </p:nvSpPr>
        <p:spPr>
          <a:xfrm>
            <a:off x="4723589" y="3352800"/>
            <a:ext cx="2667811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/>
              <a:t>What construction is this?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12" idx="2"/>
          </p:cNvCxnSpPr>
          <p:nvPr/>
        </p:nvCxnSpPr>
        <p:spPr>
          <a:xfrm flipH="1">
            <a:off x="4267200" y="3722132"/>
            <a:ext cx="1790295" cy="31646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76201" y="5172670"/>
            <a:ext cx="4571999" cy="923330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FF"/>
                </a:solidFill>
              </a:rPr>
              <a:t>X</a:t>
            </a:r>
            <a:r>
              <a:rPr lang="en-US" dirty="0" smtClean="0"/>
              <a:t>-</a:t>
            </a:r>
            <a:r>
              <a:rPr lang="en-US" dirty="0" err="1" smtClean="0">
                <a:solidFill>
                  <a:srgbClr val="FF00FF"/>
                </a:solidFill>
              </a:rPr>
              <a:t>Yiqtol</a:t>
            </a:r>
            <a:endParaRPr lang="en-US" dirty="0" smtClean="0">
              <a:solidFill>
                <a:srgbClr val="FF00FF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Topicalization in ‘Direct Speech’ genres.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“It is Elohim who will …"</a:t>
            </a:r>
            <a:endParaRPr lang="he-IL" dirty="0"/>
          </a:p>
        </p:txBody>
      </p:sp>
      <p:sp>
        <p:nvSpPr>
          <p:cNvPr id="10" name="Rectangle 9"/>
          <p:cNvSpPr/>
          <p:nvPr/>
        </p:nvSpPr>
        <p:spPr>
          <a:xfrm>
            <a:off x="190095" y="6336268"/>
            <a:ext cx="3924706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/>
              <a:t>What role does </a:t>
            </a:r>
            <a:r>
              <a:rPr lang="en-US" dirty="0" err="1" smtClean="0"/>
              <a:t>topicalization</a:t>
            </a:r>
            <a:r>
              <a:rPr lang="en-US" dirty="0" smtClean="0"/>
              <a:t> play here?</a:t>
            </a:r>
          </a:p>
        </p:txBody>
      </p:sp>
    </p:spTree>
    <p:extLst>
      <p:ext uri="{BB962C8B-B14F-4D97-AF65-F5344CB8AC3E}">
        <p14:creationId xmlns:p14="http://schemas.microsoft.com/office/powerpoint/2010/main" val="311075846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4800600" y="228600"/>
            <a:ext cx="4191000" cy="6553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בַּיּ֣וֹם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הַשְּׁלִישִׁ֗י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וַיִּשָּׂ֨א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אַבְרָהָ֧ם אֶת־עֵינָ֛יו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וַיַּ֥רְא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אֶת־הַמָּק֖וֹם מֵרָחֹֽק׃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2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וַיֹּ֨אמֶר אַבְרָהָ֜ם אֶל־נְעָרָ֗יו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שְׁבוּ־לָכֶ֥ם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פֹּה֙ עִֽם־הַחֲמ֔וֹר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וַאֲנִ֣י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וְהַנַּ֔עַר נֵלְכָ֖ה עַד־כֹּ֑ה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וְנִֽשְׁתַּחֲוֶ֖ה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וְנָשׁ֥וּבָה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אֲלֵיכֶֽם׃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2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וַיִּקַּ֨ח אַבְרָהָ֜ם אֶת־עֲצֵ֣י הָעֹלָ֗ה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וַיָּ֙שֶׂם֙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עַל־יִצְחָ֣ק בְּנ֔וֹ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וַיִּקַּ֣ח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בְּיָד֔וֹ אֶת־הָאֵ֖שׁ וְאֶת־הַֽמַּאֲכֶ֑לֶת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וַיֵּלְכ֥וּ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שְׁנֵיהֶ֖ם יַחְדָּֽו׃ 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228600"/>
            <a:ext cx="4648200" cy="6553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וַיֹּ֨אמֶר יִצְחָ֜ק אֶל־אַבְרָהָ֤ם 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אָבִיו֙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וַיֹּ֣אמֶר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אָבִ֔י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וַיֹּ֖אמֶר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הִנֶּ֣נִּֽי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בְנִ֑י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וַיֹּ֗אמֶר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הִנֵּ֤ה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הָאֵשׁ֙ וְהָ֣עֵצִ֔ים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וְאַיֵּ֥ה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הַשֶּׂ֖ה לְעֹלָֽה׃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endParaRPr lang="he-IL" sz="2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>
                <a:latin typeface="SBL Hebrew" pitchFamily="2" charset="-79"/>
                <a:cs typeface="SBL Hebrew" pitchFamily="2" charset="-79"/>
              </a:rPr>
              <a:t>וַיֹּ֙אמֶר֙ אַבְרָהָ֔ם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000" dirty="0" smtClean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אֱלֹהִ֞ים</a:t>
            </a: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2000" dirty="0">
                <a:solidFill>
                  <a:srgbClr val="FF00FF"/>
                </a:solidFill>
                <a:latin typeface="SBL Hebrew" pitchFamily="2" charset="-79"/>
                <a:cs typeface="SBL Hebrew" pitchFamily="2" charset="-79"/>
              </a:rPr>
              <a:t>יִרְאֶה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־לּ֥וֹ הַשֶּׂ֛ה לְעֹלָ֖ה בְּנִ֑י </a:t>
            </a:r>
            <a:endParaRPr lang="he-IL" sz="2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2000" dirty="0" smtClean="0">
                <a:latin typeface="SBL Hebrew" pitchFamily="2" charset="-79"/>
                <a:cs typeface="SBL Hebrew" pitchFamily="2" charset="-79"/>
              </a:rPr>
              <a:t>וַיֵּלְכ֥וּ </a:t>
            </a:r>
            <a:r>
              <a:rPr lang="he-IL" sz="2000" dirty="0">
                <a:latin typeface="SBL Hebrew" pitchFamily="2" charset="-79"/>
                <a:cs typeface="SBL Hebrew" pitchFamily="2" charset="-79"/>
              </a:rPr>
              <a:t>שְׁנֵיהֶ֖ם יַחְדָּֽו׃ </a:t>
            </a:r>
            <a:endParaRPr lang="en-US" sz="2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-1"/>
            <a:ext cx="1111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Genesis 22:4-8</a:t>
            </a:r>
            <a:endParaRPr lang="en-US" sz="1200" dirty="0"/>
          </a:p>
        </p:txBody>
      </p:sp>
      <p:sp>
        <p:nvSpPr>
          <p:cNvPr id="12" name="Rectangle 11"/>
          <p:cNvSpPr/>
          <p:nvPr/>
        </p:nvSpPr>
        <p:spPr>
          <a:xfrm>
            <a:off x="4723589" y="3352800"/>
            <a:ext cx="2667811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/>
              <a:t>What construction is this?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12" idx="2"/>
          </p:cNvCxnSpPr>
          <p:nvPr/>
        </p:nvCxnSpPr>
        <p:spPr>
          <a:xfrm flipH="1">
            <a:off x="4267200" y="3722132"/>
            <a:ext cx="1790295" cy="31646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76201" y="5172670"/>
            <a:ext cx="4571999" cy="923330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FF"/>
                </a:solidFill>
              </a:rPr>
              <a:t>X</a:t>
            </a:r>
            <a:r>
              <a:rPr lang="en-US" dirty="0" smtClean="0"/>
              <a:t>-</a:t>
            </a:r>
            <a:r>
              <a:rPr lang="en-US" dirty="0" err="1" smtClean="0">
                <a:solidFill>
                  <a:srgbClr val="FF00FF"/>
                </a:solidFill>
              </a:rPr>
              <a:t>Yiqtol</a:t>
            </a:r>
            <a:endParaRPr lang="en-US" dirty="0" smtClean="0">
              <a:solidFill>
                <a:srgbClr val="FF00FF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Topicalization in ‘Direct Speech’ genres.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“It is Elohim who will …"</a:t>
            </a:r>
            <a:endParaRPr lang="he-IL" dirty="0"/>
          </a:p>
        </p:txBody>
      </p:sp>
      <p:sp>
        <p:nvSpPr>
          <p:cNvPr id="9" name="Rectangle 8"/>
          <p:cNvSpPr/>
          <p:nvPr/>
        </p:nvSpPr>
        <p:spPr>
          <a:xfrm>
            <a:off x="4267200" y="4674275"/>
            <a:ext cx="4724399" cy="203132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/>
              <a:t>Focus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Elohim will be the provider… not Abraham, not Isaac or any other human.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This is the point of the whole passage. God has set the redemption </a:t>
            </a:r>
            <a:r>
              <a:rPr lang="en-US" dirty="0"/>
              <a:t>price (horrifically high) </a:t>
            </a:r>
            <a:r>
              <a:rPr lang="en-US" dirty="0" smtClean="0"/>
              <a:t>and it is God himself who will provide </a:t>
            </a:r>
            <a:r>
              <a:rPr lang="en-US" dirty="0"/>
              <a:t>the </a:t>
            </a:r>
            <a:r>
              <a:rPr lang="en-US" dirty="0" smtClean="0"/>
              <a:t>redemption payment </a:t>
            </a:r>
            <a:r>
              <a:rPr lang="en-US" dirty="0"/>
              <a:t>(horrifically costly). </a:t>
            </a:r>
            <a:endParaRPr lang="en-US" dirty="0" smtClean="0"/>
          </a:p>
        </p:txBody>
      </p:sp>
      <p:sp>
        <p:nvSpPr>
          <p:cNvPr id="10" name="Rectangle 9"/>
          <p:cNvSpPr/>
          <p:nvPr/>
        </p:nvSpPr>
        <p:spPr>
          <a:xfrm>
            <a:off x="190095" y="6336268"/>
            <a:ext cx="3924706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/>
              <a:t>What role does </a:t>
            </a:r>
            <a:r>
              <a:rPr lang="en-US" dirty="0" err="1" smtClean="0"/>
              <a:t>topicalization</a:t>
            </a:r>
            <a:r>
              <a:rPr lang="en-US" dirty="0" smtClean="0"/>
              <a:t> play here?</a:t>
            </a:r>
          </a:p>
        </p:txBody>
      </p:sp>
    </p:spTree>
    <p:extLst>
      <p:ext uri="{BB962C8B-B14F-4D97-AF65-F5344CB8AC3E}">
        <p14:creationId xmlns:p14="http://schemas.microsoft.com/office/powerpoint/2010/main" val="27548948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23900" y="584537"/>
            <a:ext cx="7696200" cy="1015663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wrap="square">
            <a:spAutoFit/>
          </a:bodyPr>
          <a:lstStyle/>
          <a:p>
            <a:r>
              <a:rPr lang="en-US" sz="2000" dirty="0" smtClean="0"/>
              <a:t>So… so far we have seen 3 “functions” for the Topicalization function.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I.e. the “X-something” syntax which topicalizes the “X” has performed 3 roles in Genesis 22 so far.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0083666"/>
              </p:ext>
            </p:extLst>
          </p:nvPr>
        </p:nvGraphicFramePr>
        <p:xfrm>
          <a:off x="152401" y="2220869"/>
          <a:ext cx="8839198" cy="41037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180"/>
                <a:gridCol w="2371175"/>
                <a:gridCol w="880734"/>
                <a:gridCol w="1222966"/>
                <a:gridCol w="1240186"/>
                <a:gridCol w="2708957"/>
              </a:tblGrid>
              <a:tr h="1055731">
                <a:tc>
                  <a:txBody>
                    <a:bodyPr/>
                    <a:lstStyle/>
                    <a:p>
                      <a:r>
                        <a:rPr lang="en-US" dirty="0" smtClean="0"/>
                        <a:t>V.</a:t>
                      </a:r>
                      <a:endParaRPr lang="en-CA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Hebrew</a:t>
                      </a:r>
                      <a:r>
                        <a:rPr lang="en-US" baseline="0" dirty="0" smtClean="0"/>
                        <a:t> Text</a:t>
                      </a:r>
                      <a:endParaRPr lang="en-CA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Syntax</a:t>
                      </a:r>
                      <a:endParaRPr lang="en-CA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Function</a:t>
                      </a:r>
                      <a:endParaRPr lang="en-CA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Secondary</a:t>
                      </a:r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Function</a:t>
                      </a:r>
                    </a:p>
                    <a:p>
                      <a:r>
                        <a:rPr lang="en-US" baseline="0" dirty="0" smtClean="0"/>
                        <a:t>or Role</a:t>
                      </a:r>
                      <a:endParaRPr lang="en-CA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 anchor="b"/>
                </a:tc>
              </a:tr>
              <a:tr h="1128837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וְ</a:t>
                      </a:r>
                      <a:r>
                        <a:rPr lang="he-IL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הָ֣אֱלֹהִ֔ים</a:t>
                      </a:r>
                      <a:r>
                        <a:rPr lang="he-IL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he-IL" dirty="0" smtClean="0">
                          <a:solidFill>
                            <a:srgbClr val="FF0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נִסָּ֖ה</a:t>
                      </a:r>
                      <a:r>
                        <a:rPr lang="he-IL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אֶת־אַבְרָהָ֑ם</a:t>
                      </a:r>
                      <a:endParaRPr lang="en-CA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FF"/>
                          </a:solidFill>
                        </a:rPr>
                        <a:t>X</a:t>
                      </a:r>
                      <a:r>
                        <a:rPr lang="en-US" sz="1400" dirty="0" smtClean="0"/>
                        <a:t>-</a:t>
                      </a:r>
                      <a:r>
                        <a:rPr lang="en-US" sz="1400" dirty="0" err="1" smtClean="0">
                          <a:solidFill>
                            <a:srgbClr val="FF0000"/>
                          </a:solidFill>
                        </a:rPr>
                        <a:t>Qatal</a:t>
                      </a:r>
                      <a:endParaRPr lang="en-CA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Topicalization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Summary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 summary statement that precedes the first </a:t>
                      </a:r>
                      <a:r>
                        <a:rPr lang="en-US" sz="1400" dirty="0" err="1" smtClean="0"/>
                        <a:t>wayyiqtol</a:t>
                      </a:r>
                      <a:r>
                        <a:rPr lang="en-US" sz="1400" dirty="0" smtClean="0"/>
                        <a:t> of the narrative. "Elohim tested Abraham" or "it was Elohim who was a tester of Abraham"</a:t>
                      </a:r>
                    </a:p>
                  </a:txBody>
                  <a:tcPr/>
                </a:tc>
              </a:tr>
              <a:tr h="654008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וַאֲנִ֣י וְהַנַּ֔עַר </a:t>
                      </a:r>
                      <a:r>
                        <a:rPr lang="he-IL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נֵלְכָ֖ה</a:t>
                      </a:r>
                      <a:r>
                        <a:rPr lang="he-IL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עַד־כֹּ֑ה</a:t>
                      </a:r>
                      <a:endParaRPr lang="en-CA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solidFill>
                            <a:srgbClr val="0000FF"/>
                          </a:solidFill>
                        </a:rPr>
                        <a:t>X</a:t>
                      </a:r>
                      <a:r>
                        <a:rPr lang="en-CA" sz="1400" dirty="0" smtClean="0"/>
                        <a:t>-</a:t>
                      </a:r>
                      <a:r>
                        <a:rPr lang="en-CA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Cohort</a:t>
                      </a:r>
                      <a:endParaRPr lang="en-CA" sz="14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Topicalization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Focus</a:t>
                      </a:r>
                      <a:r>
                        <a:rPr lang="en-US" sz="1400" baseline="0" dirty="0" smtClean="0"/>
                        <a:t> switch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Focus switch from the two servants to Abraham and his son. “You two stay here. Me and the lad, we will go up there.”</a:t>
                      </a:r>
                      <a:endParaRPr lang="en-CA" sz="1400" dirty="0"/>
                    </a:p>
                  </a:txBody>
                  <a:tcPr/>
                </a:tc>
              </a:tr>
              <a:tr h="654008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8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אֱלֹהִ֞ים</a:t>
                      </a:r>
                      <a:r>
                        <a:rPr lang="he-IL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he-IL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יִרְאֶה</a:t>
                      </a:r>
                      <a:r>
                        <a:rPr lang="he-IL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־לּ֥וֹ הַשֶּׂ֛ה לְעֹלָ֖ה בְּנִ֑י</a:t>
                      </a:r>
                      <a:endParaRPr lang="en-CA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X-</a:t>
                      </a:r>
                      <a:r>
                        <a:rPr lang="en-CA" sz="1400" dirty="0" err="1" smtClean="0">
                          <a:solidFill>
                            <a:srgbClr val="FF00FF"/>
                          </a:solidFill>
                        </a:rPr>
                        <a:t>Yiqtol</a:t>
                      </a:r>
                      <a:endParaRPr lang="en-CA" sz="1400" dirty="0">
                        <a:solidFill>
                          <a:srgbClr val="FF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Topicalization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Focus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Not a focus switch but focus on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the answer to 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central question in the passage. "It is Elohim who will provide..."</a:t>
                      </a:r>
                      <a:endParaRPr lang="en-CA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1494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5300" y="1447800"/>
            <a:ext cx="8153400" cy="830997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4800" dirty="0" smtClean="0"/>
              <a:t>What is a DISCOURSE?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6197572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5300" y="1447800"/>
            <a:ext cx="8153400" cy="2246769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800" dirty="0" smtClean="0"/>
              <a:t>DEFINITION:</a:t>
            </a:r>
          </a:p>
          <a:p>
            <a:r>
              <a:rPr lang="en-US" sz="2800" dirty="0" smtClean="0"/>
              <a:t>A </a:t>
            </a:r>
            <a:r>
              <a:rPr lang="en-US" sz="2800" b="1" dirty="0"/>
              <a:t>discourse</a:t>
            </a:r>
            <a:r>
              <a:rPr lang="en-US" sz="2800" dirty="0"/>
              <a:t> is a group of expressions linked together </a:t>
            </a:r>
            <a:endParaRPr lang="en-US" sz="2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from </a:t>
            </a:r>
            <a:r>
              <a:rPr lang="en-US" sz="2800" dirty="0"/>
              <a:t>a </a:t>
            </a:r>
            <a:r>
              <a:rPr lang="en-US" sz="2800" i="1" dirty="0"/>
              <a:t>beginning </a:t>
            </a:r>
            <a:endParaRPr lang="en-US" sz="2800" i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to </a:t>
            </a:r>
            <a:r>
              <a:rPr lang="en-US" sz="2800" dirty="0"/>
              <a:t>an </a:t>
            </a:r>
            <a:r>
              <a:rPr lang="en-US" sz="2800" i="1" dirty="0"/>
              <a:t>ending </a:t>
            </a:r>
            <a:endParaRPr lang="en-US" sz="2800" i="1" dirty="0" smtClean="0"/>
          </a:p>
          <a:p>
            <a:r>
              <a:rPr lang="en-US" sz="2800" dirty="0" smtClean="0"/>
              <a:t>so </a:t>
            </a:r>
            <a:r>
              <a:rPr lang="en-US" sz="2800" dirty="0"/>
              <a:t>that they develop </a:t>
            </a:r>
            <a:r>
              <a:rPr lang="en-US" sz="2800" i="1" dirty="0"/>
              <a:t>an idea </a:t>
            </a:r>
            <a:r>
              <a:rPr lang="en-US" sz="2800" dirty="0"/>
              <a:t>in some </a:t>
            </a:r>
            <a:r>
              <a:rPr lang="en-US" sz="2800" i="1" dirty="0"/>
              <a:t>orderly fashion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14347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6394231" y="381000"/>
            <a:ext cx="2673569" cy="2743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וַיְהִ֗י אַחַר֙ הַדְּבָרִ֣ים הָאֵ֔לֶּה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וְהָ֣אֱלֹהִ֔ים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נִסָּ֖ה אֶת־אַבְרָהָ֑ם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וַיֹּ֣אמֶר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אֵלָ֔יו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אַבְרָהָ֖ם </a:t>
            </a: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וַיֹּ֥אמֶר </a:t>
            </a: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הִנֵּֽנִי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וַיֹּ֡אמֶר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קַח־נָ֠א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אֶת־בִּנְךָ֨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1089025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		אֶת־יְחִֽידְךָ֤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אֲשֶׁר־אָהַ֙בְתָּ֙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1089025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	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אֶת־יִצְחָ֔ק </a:t>
            </a: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וְלֶךְ־לְךָ֔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אֶל־אֶ֖רֶץ הַמֹּרִיָּ֑ה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וְהַעֲלֵ֤הוּ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שָׁם֙ לְעֹלָ֔ה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	עַ֚ל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אַחַ֣ד הֶֽהָרִ֔ים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אֲשֶׁ֖ר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אֹמַ֥ר אֵלֶֽיךָ׃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89356" y="381000"/>
            <a:ext cx="1763844" cy="2743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וַיַּשְׁכֵּ֨ם אַבְרָהָ֜ם בַּבֹּ֗קֶר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וַֽיַּחֲבֹשׁ֙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אֶת־חֲמֹר֔וֹ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וַיִּקַּ֞ח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אֶת־שְׁנֵ֤י נְעָרָיו֙ אִתּ֔וֹ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515938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	וְאֵ֖ת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יִצְחָ֣ק בְּנ֑וֹ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וַיְבַקַּע֙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עֲצֵ֣י עֹלָ֔ה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וַיָּ֣קָם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וַיֵּ֔לֶךְ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אֶל־הַמָּק֖וֹם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אֲשֶׁר־אָֽמַר־ל֥וֹ הָאֱלֹהִֽים׃ </a:t>
            </a:r>
            <a:endParaRPr lang="en-US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endParaRPr lang="en-US" sz="1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075357" y="3429000"/>
            <a:ext cx="1992443" cy="26670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בַּיּ֣וֹם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הַשְּׁלִישִׁ֗י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וַיִּשָּׂ֨א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אַבְרָהָ֧ם אֶת־עֵינָ֛יו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וַיַּ֥רְא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אֶת־הַמָּק֖וֹם מֵרָחֹֽק׃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וַיֹּ֨אמֶר אַבְרָהָ֜ם אֶל־נְעָרָ֗יו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שְׁבוּ־לָכֶ֥ם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פֹּה֙ עִֽם־הַחֲמ֔וֹר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וַאֲנִ֣י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וְהַנַּ֔עַר נֵלְכָ֖ה עַד־כֹּ֑ה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וְנִֽשְׁתַּחֲוֶ֖ה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וְנָשׁ֥וּבָה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אֲלֵיכֶֽם׃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וַיִּקַּ֨ח אַבְרָהָ֜ם אֶת־עֲצֵ֣י הָעֹלָ֗ה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וַיָּ֙שֶׂם֙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עַל־יִצְחָ֣ק בְּנ֔וֹ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וַיִּקַּ֣ח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בְּיָד֔וֹ אֶת־הָאֵ֖שׁ וְאֶת־הַֽמַּאֲכֶ֑לֶת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וַיֵּלְכ֥וּ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שְׁנֵיהֶ֖ם יַחְדָּֽו׃ 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648200" y="3429000"/>
            <a:ext cx="2209800" cy="26670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וַיֹּ֨אמֶר יִצְחָ֜ק אֶל־אַבְרָהָ֤ם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אָבִיו֙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וַיֹּ֣אמֶר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אָבִ֔י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וַיֹּ֖אמֶר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הִנֶּ֣נִּֽי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בְנִ֑י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וַיֹּ֗אמֶר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הִנֵּ֤ה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הָאֵשׁ֙ וְהָ֣עֵצִ֔ים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וְאַיֵּ֥ה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הַשֶּׂ֖ה לְעֹלָֽה׃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וַיֹּ֙אמֶר֙ אַבְרָהָ֔ם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אֱלֹהִ֞ים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יִרְאֶה־לּ֥וֹ הַשֶּׂ֛ה לְעֹלָ֖ה בְּנִ֑י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וַיֵּלְכ֥וּ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שְׁנֵיהֶ֖ם יַחְדָּֽו׃ </a:t>
            </a:r>
            <a:endParaRPr lang="en-US" sz="1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372876" y="381000"/>
            <a:ext cx="2095500" cy="2743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וַיָּבֹ֗אוּ אֶֽל־הַמָּקוֹם֮ אֲשֶׁ֣ר אָֽמַר־ל֣וֹ הָאֱלֹהִים֒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וַיִּ֨בֶן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שָׁ֤ם אַבְרָהָם֙ אֶת־הַמִּזְבֵּ֔חַ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וַֽיַּעֲרֹ֖ךְ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אֶת־הָעֵצִ֑ים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וַֽיַּעֲקֹד֙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אֶת־יִצְחָ֣ק בְּנ֔וֹ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וַיָּ֤שֶׂם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אֹתוֹ֙ עַל־הַמִּזְבֵּ֔חַ מִמַּ֖עַל לָעֵצִֽים׃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וַיִּשְׁלַ֤ח אַבְרָהָם֙ אֶת־יָד֔וֹ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וַיִּקַּ֖ח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אֶת־הַֽמַּאֲכֶ֑לֶת לִשְׁחֹ֖ט אֶת־בְּנֽוֹ׃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וַיִּקְרָ֨א אֵלָ֜יו מַלְאַ֤ךְ יְהוָה֙ מִן־הַשָּׁמַ֔יִם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וַיֹּ֖אמֶר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אַבְרָהָ֣ם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׀ אַבְרָהָ֑ם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וַיֹּ֖אמֶר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הִנֵּֽנִי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׃ 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7699" y="381000"/>
            <a:ext cx="2324100" cy="2743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וַיֹּ֗אמֶר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אַל־תִּשְׁלַ֤ח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יָֽדְךָ֙ אֶל־הַנַּ֔עַר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וְאַל־תַּ֥עַשׂ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ל֖וֹ מְא֑וּמָּה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כִּ֣י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׀ עַתָּ֣ה יָדַ֗עְתִּי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כִּֽי־יְרֵ֤א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אֱלֹהִים֙ אַ֔תָּה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וְלֹ֥א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חָשַׂ֛כְתָּ אֶת־בִּנְךָ֥ אֶת־יְחִידְךָ֖ מִמֶּֽנִּי׃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וַיִּשָּׂ֨א אַבְרָהָ֜ם אֶת־עֵינָ֗יו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וַיַּרְא֙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וְהִנֵּה־אַ֔יִל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אַחַ֕ר נֶאֱחַ֥ז בַּסְּבַ֖ךְ בְּקַרְנָ֑יו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וַיֵּ֤לֶךְ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אַבְרָהָם֙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וַיִּקַּ֣ח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אֶת־הָאַ֔יִל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וַיַּעֲלֵ֥הוּ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לְעֹלָ֖ה תַּ֥חַת בְּנֽוֹ׃ </a:t>
            </a:r>
            <a:endParaRPr lang="en-US" sz="1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82176" y="3429000"/>
            <a:ext cx="3886200" cy="34290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וַיִּקְרָ֧א אַבְרָהָ֛ם שֵֽׁם־הַמָּק֥וֹם הַה֖וּא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יְהוָ֣ה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׀ יִרְאֶ֑ה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אֲשֶׁר֙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יֵאָמֵ֣ר הַיּ֔וֹם בְּהַ֥ר יְהוָ֖ה יֵרָאֶֽה׃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וַיִּקְרָ֛א מַלְאַ֥ךְ יְהוָ֖ה אֶל־אַבְרָהָ֑ם שֵׁנִ֖ית מִן־הַשָּׁמָֽיִם׃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וַיֹּ֕אמֶר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בִּ֥י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נִשְׁבַּ֖עְתִּי נְאֻם־יְהוָ֑ה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כִּ֗י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יַ֚עַן אֲשֶׁ֤ר עָשִׂ֙יתָ֙ אֶת־הַדָּבָ֣ר הַזֶּ֔ה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וְלֹ֥א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חָשַׂ֖כְתָּ אֶת־בִּנְךָ֥ אֶת־יְחִידֶֽךָ׃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כִּֽי־בָרֵ֣ךְ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אֲבָרֶכְךָ֗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וְהַרְבָּ֨ה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אַרְבֶּ֤ה אֶֽת־זַרְעֲךָ֙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כְּכוֹכְבֵ֣י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הַשָּׁמַ֔יִם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וְכַח֕וֹל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אֲשֶׁ֖ר עַל־שְׂפַ֣ת הַיָּ֑ם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וְיִרַ֣שׁ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זַרְעֲךָ֔ אֵ֖ת שַׁ֥עַר אֹיְבָֽיו׃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וְהִתְבָּרֲכ֣וּ בְזַרְעֲךָ֔ כֹּ֖ל גּוֹיֵ֣י הָאָ֑רֶץ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עֵ֕קֶב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אֲשֶׁ֥ר שָׁמַ֖עְתָּ בְּקֹלִֽי׃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וַיָּ֤שָׁב אַבְרָהָם֙ אֶל־נְעָרָ֔יו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וַיָּקֻ֛מוּ וַיֵּלְכ֥וּ יַחְדָּ֖ו אֶל־בְּאֵ֣ר שָׁ֑בַע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וַיֵּ֥שֶׁב אַבְרָהָ֖ם בִּבְאֵ֥ר שָֽׁבַע׃ </a:t>
            </a:r>
            <a:endParaRPr lang="en-US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4648200" y="363379"/>
            <a:ext cx="0" cy="64700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90500" y="3200400"/>
            <a:ext cx="8763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0" y="287179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Gen 22:9-13</a:t>
            </a:r>
            <a:endParaRPr lang="en-US" sz="1000" dirty="0"/>
          </a:p>
        </p:txBody>
      </p:sp>
      <p:sp>
        <p:nvSpPr>
          <p:cNvPr id="17" name="TextBox 16"/>
          <p:cNvSpPr txBox="1"/>
          <p:nvPr/>
        </p:nvSpPr>
        <p:spPr>
          <a:xfrm>
            <a:off x="4648200" y="287179"/>
            <a:ext cx="7601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Gen 22:1-3</a:t>
            </a:r>
            <a:endParaRPr lang="en-US" sz="1000" dirty="0"/>
          </a:p>
        </p:txBody>
      </p:sp>
      <p:sp>
        <p:nvSpPr>
          <p:cNvPr id="20" name="TextBox 19"/>
          <p:cNvSpPr txBox="1"/>
          <p:nvPr/>
        </p:nvSpPr>
        <p:spPr>
          <a:xfrm>
            <a:off x="0" y="3200400"/>
            <a:ext cx="8915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Gen 22:14-19</a:t>
            </a:r>
            <a:endParaRPr lang="en-US" sz="1000" dirty="0"/>
          </a:p>
        </p:txBody>
      </p:sp>
      <p:sp>
        <p:nvSpPr>
          <p:cNvPr id="21" name="TextBox 20"/>
          <p:cNvSpPr txBox="1"/>
          <p:nvPr/>
        </p:nvSpPr>
        <p:spPr>
          <a:xfrm>
            <a:off x="4648200" y="3200400"/>
            <a:ext cx="7601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Gen 22:4-8</a:t>
            </a:r>
            <a:endParaRPr lang="en-US" sz="1000" dirty="0"/>
          </a:p>
        </p:txBody>
      </p:sp>
      <p:sp>
        <p:nvSpPr>
          <p:cNvPr id="32" name="TextBox 31"/>
          <p:cNvSpPr txBox="1"/>
          <p:nvPr/>
        </p:nvSpPr>
        <p:spPr>
          <a:xfrm>
            <a:off x="3070204" y="-1"/>
            <a:ext cx="31559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Genesis 22:1-19 The Testing of Abraham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2073879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6394231" y="381000"/>
            <a:ext cx="2673569" cy="2743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וַיְהִ֗י אַחַר֙ הַדְּבָרִ֣ים הָאֵ֔לֶּה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וְהָ֣אֱלֹהִ֔ים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נִסָּ֖ה אֶת־אַבְרָהָ֑ם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וַיֹּ֣אמֶר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אֵלָ֔יו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אַבְרָהָ֖ם </a:t>
            </a: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וַיֹּ֥אמֶר </a:t>
            </a: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הִנֵּֽנִי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וַיֹּ֡אמֶר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קַח־נָ֠א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אֶת־בִּנְךָ֨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1089025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		אֶת־יְחִֽידְךָ֤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אֲשֶׁר־אָהַ֙בְתָּ֙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1089025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	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אֶת־יִצְחָ֔ק </a:t>
            </a: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וְלֶךְ־לְךָ֔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אֶל־אֶ֖רֶץ הַמֹּרִיָּ֑ה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וְהַעֲלֵ֤הוּ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שָׁם֙ לְעֹלָ֔ה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	עַ֚ל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אַחַ֣ד הֶֽהָרִ֔ים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אֲשֶׁ֖ר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אֹמַ֥ר אֵלֶֽיךָ׃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89356" y="381000"/>
            <a:ext cx="1763844" cy="2743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וַיַּשְׁכֵּ֨ם אַבְרָהָ֜ם בַּבֹּ֗קֶר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וַֽיַּחֲבֹשׁ֙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אֶת־חֲמֹר֔וֹ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וַיִּקַּ֞ח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אֶת־שְׁנֵ֤י נְעָרָיו֙ אִתּ֔וֹ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515938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	וְאֵ֖ת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יִצְחָ֣ק בְּנ֑וֹ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וַיְבַקַּע֙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עֲצֵ֣י עֹלָ֔ה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וַיָּ֣קָם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וַיֵּ֔לֶךְ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אֶל־הַמָּק֖וֹם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אֲשֶׁר־אָֽמַר־ל֥וֹ הָאֱלֹהִֽים׃ </a:t>
            </a:r>
            <a:endParaRPr lang="en-US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4114800" algn="r"/>
                <a:tab pos="8629650" algn="l"/>
              </a:tabLst>
            </a:pPr>
            <a:endParaRPr lang="en-US" sz="1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075357" y="3429000"/>
            <a:ext cx="1992443" cy="26670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בַּיּ֣וֹם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הַשְּׁלִישִׁ֗י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וַיִּשָּׂ֨א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אַבְרָהָ֧ם אֶת־עֵינָ֛יו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וַיַּ֥רְא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אֶת־הַמָּק֖וֹם מֵרָחֹֽק׃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וַיֹּ֨אמֶר אַבְרָהָ֜ם אֶל־נְעָרָ֗יו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שְׁבוּ־לָכֶ֥ם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פֹּה֙ עִֽם־הַחֲמ֔וֹר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וַאֲנִ֣י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וְהַנַּ֔עַר נֵלְכָ֖ה עַד־כֹּ֑ה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וְנִֽשְׁתַּחֲוֶ֖ה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וְנָשׁ֥וּבָה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אֲלֵיכֶֽם׃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וַיִּקַּ֨ח אַבְרָהָ֜ם אֶת־עֲצֵ֣י הָעֹלָ֗ה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וַיָּ֙שֶׂם֙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עַל־יִצְחָ֣ק בְּנ֔וֹ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וַיִּקַּ֣ח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בְּיָד֔וֹ אֶת־הָאֵ֖שׁ וְאֶת־הַֽמַּאֲכֶ֑לֶת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וַיֵּלְכ֥וּ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שְׁנֵיהֶ֖ם יַחְדָּֽו׃ 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648200" y="3429000"/>
            <a:ext cx="2209800" cy="26670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וַיֹּ֨אמֶר יִצְחָ֜ק אֶל־אַבְרָהָ֤ם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אָבִיו֙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וַיֹּ֣אמֶר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אָבִ֔י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וַיֹּ֖אמֶר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הִנֶּ֣נִּֽי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בְנִ֑י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וַיֹּ֗אמֶר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הִנֵּ֤ה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הָאֵשׁ֙ וְהָ֣עֵצִ֔ים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וְאַיֵּ֥ה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הַשֶּׂ֖ה לְעֹלָֽה׃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וַיֹּ֙אמֶר֙ אַבְרָהָ֔ם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אֱלֹהִ֞ים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יִרְאֶה־לּ֥וֹ הַשֶּׂ֛ה לְעֹלָ֖ה בְּנִ֑י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וַיֵּלְכ֥וּ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שְׁנֵיהֶ֖ם יַחְדָּֽו׃ </a:t>
            </a:r>
            <a:endParaRPr lang="en-US" sz="1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372876" y="381000"/>
            <a:ext cx="2095500" cy="2743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וַיָּבֹ֗אוּ אֶֽל־הַמָּקוֹם֮ אֲשֶׁ֣ר אָֽמַר־ל֣וֹ הָאֱלֹהִים֒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וַיִּ֨בֶן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שָׁ֤ם אַבְרָהָם֙ אֶת־הַמִּזְבֵּ֔חַ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וַֽיַּעֲרֹ֖ךְ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אֶת־הָעֵצִ֑ים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וַֽיַּעֲקֹד֙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אֶת־יִצְחָ֣ק בְּנ֔וֹ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וַיָּ֤שֶׂם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אֹתוֹ֙ עַל־הַמִּזְבֵּ֔חַ מִמַּ֖עַל לָעֵצִֽים׃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וַיִּשְׁלַ֤ח אַבְרָהָם֙ אֶת־יָד֔וֹ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וַיִּקַּ֖ח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אֶת־הַֽמַּאֲכֶ֑לֶת לִשְׁחֹ֖ט אֶת־בְּנֽוֹ׃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וַיִּקְרָ֨א אֵלָ֜יו מַלְאַ֤ךְ יְהוָה֙ מִן־הַשָּׁמַ֔יִם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וַיֹּ֖אמֶר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אַבְרָהָ֣ם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׀ אַבְרָהָ֑ם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וַיֹּ֖אמֶר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הִנֵּֽנִי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׃ 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7699" y="381000"/>
            <a:ext cx="2324100" cy="2743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וַיֹּ֗אמֶר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אַל־תִּשְׁלַ֤ח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יָֽדְךָ֙ אֶל־הַנַּ֔עַר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וְאַל־תַּ֥עַשׂ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ל֖וֹ מְא֑וּמָּה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כִּ֣י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׀ עַתָּ֣ה יָדַ֗עְתִּי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כִּֽי־יְרֵ֤א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אֱלֹהִים֙ אַ֔תָּה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וְלֹ֥א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חָשַׂ֛כְתָּ אֶת־בִּנְךָ֥ אֶת־יְחִידְךָ֖ מִמֶּֽנִּי׃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וַיִּשָּׂ֨א אַבְרָהָ֜ם אֶת־עֵינָ֗יו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וַיַּרְא֙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וְהִנֵּה־אַ֔יִל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אַחַ֕ר נֶאֱחַ֥ז בַּסְּבַ֖ךְ בְּקַרְנָ֑יו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וַיֵּ֤לֶךְ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אַבְרָהָם֙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וַיִּקַּ֣ח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אֶת־הָאַ֔יִל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וַיַּעֲלֵ֥הוּ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לְעֹלָ֖ה תַּ֥חַת בְּנֽוֹ׃ </a:t>
            </a:r>
            <a:endParaRPr lang="en-US" sz="10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82176" y="3429000"/>
            <a:ext cx="3886200" cy="34290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וַיִּקְרָ֧א אַבְרָהָ֛ם שֵֽׁם־הַמָּק֥וֹם הַה֖וּא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יְהוָ֣ה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׀ יִרְאֶ֑ה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אֲשֶׁר֙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יֵאָמֵ֣ר הַיּ֔וֹם בְּהַ֥ר יְהוָ֖ה יֵרָאֶֽה׃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וַיִּקְרָ֛א מַלְאַ֥ךְ יְהוָ֖ה אֶל־אַבְרָהָ֑ם שֵׁנִ֖ית מִן־הַשָּׁמָֽיִם׃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וַיֹּ֕אמֶר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בִּ֥י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נִשְׁבַּ֖עְתִּי נְאֻם־יְהוָ֑ה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כִּ֗י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יַ֚עַן אֲשֶׁ֤ר עָשִׂ֙יתָ֙ אֶת־הַדָּבָ֣ר הַזֶּ֔ה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וְלֹ֥א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חָשַׂ֖כְתָּ אֶת־בִּנְךָ֥ אֶת־יְחִידֶֽךָ׃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כִּֽי־בָרֵ֣ךְ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אֲבָרֶכְךָ֗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וְהַרְבָּ֨ה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אַרְבֶּ֤ה אֶֽת־זַרְעֲךָ֙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	כְּכוֹכְבֵ֣י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הַשָּׁמַ֔יִם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וְכַח֕וֹל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אֲשֶׁ֖ר עַל־שְׂפַ֣ת הַיָּ֑ם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וְיִרַ֣שׁ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זַרְעֲךָ֔ אֵ֖ת שַׁ֥עַר אֹיְבָֽיו׃ </a:t>
            </a:r>
            <a:endParaRPr lang="he-IL" sz="1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en-US" sz="1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	וְהִתְבָּרֲכ֣וּ בְזַרְעֲךָ֔ כֹּ֖ל גּוֹיֵ֣י הָאָ֑רֶץ </a:t>
            </a:r>
            <a:r>
              <a:rPr lang="he-IL" sz="1000" dirty="0" smtClean="0">
                <a:latin typeface="SBL Hebrew" pitchFamily="2" charset="-79"/>
                <a:cs typeface="SBL Hebrew" pitchFamily="2" charset="-79"/>
              </a:rPr>
              <a:t>עֵ֕קֶב </a:t>
            </a:r>
            <a:r>
              <a:rPr lang="he-IL" sz="1000" dirty="0">
                <a:latin typeface="SBL Hebrew" pitchFamily="2" charset="-79"/>
                <a:cs typeface="SBL Hebrew" pitchFamily="2" charset="-79"/>
              </a:rPr>
              <a:t>אֲשֶׁ֥ר שָׁמַ֖עְתָּ בְּקֹלִֽי׃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וַיָּ֤שָׁב אַבְרָהָם֙ אֶל־נְעָרָ֔יו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וַיָּקֻ֛מוּ וַיֵּלְכ֥וּ יַחְדָּ֖ו אֶל־בְּאֵ֣ר שָׁ֑בַע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r>
              <a:rPr lang="he-IL" sz="1000" dirty="0">
                <a:latin typeface="SBL Hebrew" pitchFamily="2" charset="-79"/>
                <a:cs typeface="SBL Hebrew" pitchFamily="2" charset="-79"/>
              </a:rPr>
              <a:t>וַיֵּ֥שֶׁב אַבְרָהָ֖ם בִּבְאֵ֥ר שָֽׁבַע׃ </a:t>
            </a:r>
            <a:endParaRPr lang="en-US" sz="10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4114800" algn="r"/>
                <a:tab pos="8629650" algn="l"/>
              </a:tabLst>
            </a:pPr>
            <a:endParaRPr lang="he-IL" sz="1000" dirty="0">
              <a:latin typeface="SBL Hebrew" pitchFamily="2" charset="-79"/>
              <a:cs typeface="SBL Hebrew" pitchFamily="2" charset="-79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4648200" y="363379"/>
            <a:ext cx="0" cy="64700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90500" y="3200400"/>
            <a:ext cx="8763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0" y="287179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Gen 22:9-13</a:t>
            </a:r>
            <a:endParaRPr lang="en-US" sz="1000" dirty="0"/>
          </a:p>
        </p:txBody>
      </p:sp>
      <p:sp>
        <p:nvSpPr>
          <p:cNvPr id="17" name="TextBox 16"/>
          <p:cNvSpPr txBox="1"/>
          <p:nvPr/>
        </p:nvSpPr>
        <p:spPr>
          <a:xfrm>
            <a:off x="4648200" y="287179"/>
            <a:ext cx="7601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Gen 22:1-3</a:t>
            </a:r>
            <a:endParaRPr lang="en-US" sz="1000" dirty="0"/>
          </a:p>
        </p:txBody>
      </p:sp>
      <p:sp>
        <p:nvSpPr>
          <p:cNvPr id="20" name="TextBox 19"/>
          <p:cNvSpPr txBox="1"/>
          <p:nvPr/>
        </p:nvSpPr>
        <p:spPr>
          <a:xfrm>
            <a:off x="0" y="3200400"/>
            <a:ext cx="8915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Gen 22:14-19</a:t>
            </a:r>
            <a:endParaRPr lang="en-US" sz="1000" dirty="0"/>
          </a:p>
        </p:txBody>
      </p:sp>
      <p:sp>
        <p:nvSpPr>
          <p:cNvPr id="21" name="TextBox 20"/>
          <p:cNvSpPr txBox="1"/>
          <p:nvPr/>
        </p:nvSpPr>
        <p:spPr>
          <a:xfrm>
            <a:off x="4648200" y="3200400"/>
            <a:ext cx="7601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Gen 22:4-8</a:t>
            </a:r>
            <a:endParaRPr lang="en-US" sz="1000" dirty="0"/>
          </a:p>
        </p:txBody>
      </p:sp>
      <p:sp>
        <p:nvSpPr>
          <p:cNvPr id="32" name="TextBox 31"/>
          <p:cNvSpPr txBox="1"/>
          <p:nvPr/>
        </p:nvSpPr>
        <p:spPr>
          <a:xfrm>
            <a:off x="3070204" y="-1"/>
            <a:ext cx="31559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Genesis 22:1-19 The Testing of Abraham</a:t>
            </a:r>
            <a:endParaRPr lang="en-US" sz="1400" b="1" dirty="0"/>
          </a:p>
        </p:txBody>
      </p:sp>
      <p:sp>
        <p:nvSpPr>
          <p:cNvPr id="18" name="Rectangle 17"/>
          <p:cNvSpPr/>
          <p:nvPr/>
        </p:nvSpPr>
        <p:spPr>
          <a:xfrm>
            <a:off x="6629400" y="37795"/>
            <a:ext cx="1981200" cy="338554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r" defTabSz="457200" rtl="1">
              <a:tabLst>
                <a:tab pos="233363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600" dirty="0">
                <a:latin typeface="SBL Hebrew" pitchFamily="2" charset="-79"/>
                <a:cs typeface="SBL Hebrew" pitchFamily="2" charset="-79"/>
              </a:rPr>
              <a:t>וַיְהִ֗י אַחַר֙ הַדְּבָרִ֣ים הָאֵ֔לֶּה 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8610600" y="209943"/>
            <a:ext cx="175908" cy="171057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8721120" y="94034"/>
            <a:ext cx="33695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FF0000"/>
                </a:solidFill>
              </a:rPr>
              <a:t>v 1</a:t>
            </a:r>
            <a:endParaRPr lang="en-US" sz="1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1746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2869</TotalTime>
  <Words>3416</Words>
  <Application>Microsoft Office PowerPoint</Application>
  <PresentationFormat>On-screen Show (4:3)</PresentationFormat>
  <Paragraphs>2287</Paragraphs>
  <Slides>57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5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Samuel 1</dc:title>
  <dc:creator>Charles Grebe</dc:creator>
  <cp:lastModifiedBy>Carlos</cp:lastModifiedBy>
  <cp:revision>226</cp:revision>
  <dcterms:created xsi:type="dcterms:W3CDTF">2006-08-16T00:00:00Z</dcterms:created>
  <dcterms:modified xsi:type="dcterms:W3CDTF">2015-07-31T11:27:06Z</dcterms:modified>
</cp:coreProperties>
</file>