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697" r:id="rId2"/>
    <p:sldId id="660" r:id="rId3"/>
    <p:sldId id="816" r:id="rId4"/>
    <p:sldId id="819" r:id="rId5"/>
    <p:sldId id="820" r:id="rId6"/>
    <p:sldId id="821" r:id="rId7"/>
    <p:sldId id="822" r:id="rId8"/>
    <p:sldId id="824" r:id="rId9"/>
    <p:sldId id="825" r:id="rId10"/>
    <p:sldId id="823" r:id="rId11"/>
    <p:sldId id="826" r:id="rId12"/>
    <p:sldId id="827" r:id="rId13"/>
    <p:sldId id="829" r:id="rId14"/>
    <p:sldId id="831" r:id="rId15"/>
    <p:sldId id="837" r:id="rId16"/>
    <p:sldId id="838" r:id="rId1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8000"/>
    <a:srgbClr val="0000FF"/>
    <a:srgbClr val="7C3B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1" autoAdjust="0"/>
    <p:restoredTop sz="96462" autoAdjust="0"/>
  </p:normalViewPr>
  <p:slideViewPr>
    <p:cSldViewPr>
      <p:cViewPr varScale="1">
        <p:scale>
          <a:sx n="107" d="100"/>
          <a:sy n="107" d="100"/>
        </p:scale>
        <p:origin x="-12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E3CB8F9-8643-459B-915A-0ED1C2124AF6}" type="datetimeFigureOut">
              <a:rPr lang="en-US" smtClean="0"/>
              <a:t>11/17/2015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581E48B9-BB65-4169-89A1-675F0814559B}" type="slidenum">
              <a:rPr lang="en-US" smtClean="0"/>
              <a:t>‹#›</a:t>
            </a:fld>
            <a:endParaRPr lang="en-US"/>
          </a:p>
        </p:txBody>
      </p:sp>
    </p:spTree>
    <p:extLst>
      <p:ext uri="{BB962C8B-B14F-4D97-AF65-F5344CB8AC3E}">
        <p14:creationId xmlns:p14="http://schemas.microsoft.com/office/powerpoint/2010/main" val="1766591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err="1" smtClean="0"/>
              <a:t>Rocine</a:t>
            </a:r>
            <a:r>
              <a:rPr lang="en-US" dirty="0"/>
              <a:t> Lesson </a:t>
            </a:r>
            <a:r>
              <a:rPr lang="en-US" dirty="0" smtClean="0"/>
              <a:t>35</a:t>
            </a:r>
            <a:endParaRPr lang="en-US" dirty="0"/>
          </a:p>
        </p:txBody>
      </p:sp>
      <p:sp>
        <p:nvSpPr>
          <p:cNvPr id="3" name="Subtitle 2"/>
          <p:cNvSpPr>
            <a:spLocks noGrp="1"/>
          </p:cNvSpPr>
          <p:nvPr>
            <p:ph type="subTitle" idx="1"/>
          </p:nvPr>
        </p:nvSpPr>
        <p:spPr>
          <a:xfrm>
            <a:off x="0" y="2362200"/>
            <a:ext cx="7715250" cy="2133600"/>
          </a:xfrm>
        </p:spPr>
        <p:txBody>
          <a:bodyPr>
            <a:normAutofit/>
          </a:bodyPr>
          <a:lstStyle/>
          <a:p>
            <a:pPr algn="r" defTabSz="457200" rtl="1"/>
            <a:r>
              <a:rPr lang="he-IL" dirty="0">
                <a:solidFill>
                  <a:schemeClr val="tx1"/>
                </a:solidFill>
                <a:latin typeface="SBL Hebrew" panose="02000000000000000000" pitchFamily="2" charset="-79"/>
                <a:cs typeface="SBL Hebrew" panose="02000000000000000000" pitchFamily="2" charset="-79"/>
              </a:rPr>
              <a:t>וַיְהִי הַיּוֹם </a:t>
            </a:r>
            <a:endParaRPr lang="en-US" dirty="0" smtClean="0">
              <a:solidFill>
                <a:schemeClr val="tx1"/>
              </a:solidFill>
              <a:latin typeface="SBL Hebrew" panose="02000000000000000000" pitchFamily="2" charset="-79"/>
              <a:cs typeface="SBL Hebrew" panose="02000000000000000000" pitchFamily="2" charset="-79"/>
            </a:endParaRPr>
          </a:p>
          <a:p>
            <a:pPr algn="r" defTabSz="457200" rtl="1"/>
            <a:r>
              <a:rPr lang="he-IL" dirty="0" smtClean="0">
                <a:solidFill>
                  <a:schemeClr val="tx1"/>
                </a:solidFill>
                <a:latin typeface="SBL Hebrew" panose="02000000000000000000" pitchFamily="2" charset="-79"/>
                <a:cs typeface="SBL Hebrew" panose="02000000000000000000" pitchFamily="2" charset="-79"/>
              </a:rPr>
              <a:t>וַיִּזְבַּח </a:t>
            </a:r>
            <a:r>
              <a:rPr lang="he-IL" dirty="0">
                <a:solidFill>
                  <a:schemeClr val="tx1"/>
                </a:solidFill>
                <a:latin typeface="SBL Hebrew" panose="02000000000000000000" pitchFamily="2" charset="-79"/>
                <a:cs typeface="SBL Hebrew" panose="02000000000000000000" pitchFamily="2" charset="-79"/>
              </a:rPr>
              <a:t>אֶלְקָנָה </a:t>
            </a:r>
            <a:endParaRPr lang="en-US" dirty="0" smtClean="0">
              <a:solidFill>
                <a:schemeClr val="tx1"/>
              </a:solidFill>
              <a:latin typeface="SBL Hebrew" panose="02000000000000000000" pitchFamily="2" charset="-79"/>
              <a:cs typeface="SBL Hebrew" panose="02000000000000000000" pitchFamily="2" charset="-79"/>
            </a:endParaRPr>
          </a:p>
          <a:p>
            <a:pPr algn="r" defTabSz="457200" rtl="1"/>
            <a:r>
              <a:rPr lang="en-US" dirty="0">
                <a:solidFill>
                  <a:schemeClr val="tx1"/>
                </a:solidFill>
                <a:latin typeface="SBL Hebrew" panose="02000000000000000000" pitchFamily="2" charset="-79"/>
                <a:cs typeface="SBL Hebrew" panose="02000000000000000000" pitchFamily="2" charset="-79"/>
              </a:rPr>
              <a:t>	</a:t>
            </a:r>
            <a:r>
              <a:rPr lang="he-IL" dirty="0" smtClean="0">
                <a:solidFill>
                  <a:schemeClr val="tx1"/>
                </a:solidFill>
                <a:latin typeface="SBL Hebrew" panose="02000000000000000000" pitchFamily="2" charset="-79"/>
                <a:cs typeface="SBL Hebrew" panose="02000000000000000000" pitchFamily="2" charset="-79"/>
              </a:rPr>
              <a:t>וְנָתַן </a:t>
            </a:r>
            <a:r>
              <a:rPr lang="he-IL" dirty="0">
                <a:solidFill>
                  <a:schemeClr val="tx1"/>
                </a:solidFill>
                <a:latin typeface="SBL Hebrew" panose="02000000000000000000" pitchFamily="2" charset="-79"/>
                <a:cs typeface="SBL Hebrew" panose="02000000000000000000" pitchFamily="2" charset="-79"/>
              </a:rPr>
              <a:t>לִפְנִנָּה אִשְׁתּוֹ וּלְכָל־בָּנֶ֫יהָ וּבְנוֹתֶ֫יהָ מָנוֹת׃</a:t>
            </a:r>
            <a:endParaRPr lang="en-US" dirty="0" smtClean="0">
              <a:solidFill>
                <a:schemeClr val="tx1"/>
              </a:solidFill>
              <a:latin typeface="SBL Hebrew" panose="02000000000000000000" pitchFamily="2" charset="-79"/>
              <a:cs typeface="SBL Hebrew" panose="02000000000000000000" pitchFamily="2" charset="-79"/>
            </a:endParaRPr>
          </a:p>
        </p:txBody>
      </p:sp>
      <p:pic>
        <p:nvPicPr>
          <p:cNvPr id="1026" name="Picture 2" descr="D:\My Documents\HebrewCourseBriercrestFirstYear2014\pics\Rocine Book 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5250" y="0"/>
            <a:ext cx="1428750"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p:cNvSpPr txBox="1">
            <a:spLocks/>
          </p:cNvSpPr>
          <p:nvPr/>
        </p:nvSpPr>
        <p:spPr>
          <a:xfrm>
            <a:off x="0" y="4800600"/>
            <a:ext cx="9144000" cy="457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1"/>
                </a:solidFill>
              </a:rPr>
              <a:t>1 Samuel 1:4</a:t>
            </a:r>
          </a:p>
        </p:txBody>
      </p:sp>
    </p:spTree>
    <p:extLst>
      <p:ext uri="{BB962C8B-B14F-4D97-AF65-F5344CB8AC3E}">
        <p14:creationId xmlns:p14="http://schemas.microsoft.com/office/powerpoint/2010/main" val="320497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676400"/>
            <a:ext cx="8229600" cy="1600200"/>
          </a:xfrm>
        </p:spPr>
        <p:txBody>
          <a:bodyPr>
            <a:normAutofit lnSpcReduction="10000"/>
          </a:bodyPr>
          <a:lstStyle/>
          <a:p>
            <a:pPr marL="0" indent="0">
              <a:buNone/>
            </a:pPr>
            <a:r>
              <a:rPr lang="en-US" dirty="0" smtClean="0"/>
              <a:t>We have a new genre: Procedural Discourse</a:t>
            </a:r>
          </a:p>
          <a:p>
            <a:r>
              <a:rPr lang="en-US" dirty="0"/>
              <a:t>tells how something was done repeatedly in the </a:t>
            </a:r>
            <a:r>
              <a:rPr lang="en-US" dirty="0" smtClean="0"/>
              <a:t>past (customary action in the past)</a:t>
            </a:r>
            <a:endParaRPr lang="en-US" dirty="0"/>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וַיְהִי הַיּוֹם וַיִּזְבַּח אֶלְקָנָה </a:t>
            </a:r>
            <a:r>
              <a:rPr lang="he-IL" sz="2800" dirty="0" smtClean="0">
                <a:solidFill>
                  <a:srgbClr val="FF0000"/>
                </a:solidFill>
                <a:latin typeface="SBL Hebrew" panose="02000000000000000000" pitchFamily="2" charset="-79"/>
                <a:cs typeface="SBL Hebrew" panose="02000000000000000000" pitchFamily="2" charset="-79"/>
              </a:rPr>
              <a:t>וְנָתַן</a:t>
            </a:r>
            <a:r>
              <a:rPr lang="he-IL" sz="2800" dirty="0" smtClean="0">
                <a:latin typeface="SBL Hebrew" panose="02000000000000000000" pitchFamily="2" charset="-79"/>
                <a:cs typeface="SBL Hebrew" panose="02000000000000000000" pitchFamily="2" charset="-79"/>
              </a:rPr>
              <a:t> לִפְנִנָּה אִשְׁתּוֹ וּלְכָל־בָּנֶ֫יהָ וּבְנוֹתֶ֫יהָ מָנוֹת׃</a:t>
            </a:r>
            <a:endParaRPr lang="en-US" sz="2800"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3553584114"/>
              </p:ext>
            </p:extLst>
          </p:nvPr>
        </p:nvGraphicFramePr>
        <p:xfrm>
          <a:off x="533400" y="3581400"/>
          <a:ext cx="8054062" cy="1316182"/>
        </p:xfrm>
        <a:graphic>
          <a:graphicData uri="http://schemas.openxmlformats.org/drawingml/2006/table">
            <a:tbl>
              <a:tblPr firstRow="1" bandRow="1">
                <a:tableStyleId>{2D5ABB26-0587-4C30-8999-92F81FD0307C}</a:tableStyleId>
              </a:tblPr>
              <a:tblGrid>
                <a:gridCol w="955993"/>
                <a:gridCol w="710628"/>
                <a:gridCol w="1381379"/>
                <a:gridCol w="1143000"/>
                <a:gridCol w="2603675"/>
                <a:gridCol w="1259387"/>
              </a:tblGrid>
              <a:tr h="381000">
                <a:tc>
                  <a:txBody>
                    <a:bodyPr/>
                    <a:lstStyle/>
                    <a:p>
                      <a:pPr algn="ctr" rtl="0"/>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0"/>
                      <a:r>
                        <a:rPr lang="he-IL" sz="3200" dirty="0" smtClean="0">
                          <a:solidFill>
                            <a:srgbClr val="FF0000"/>
                          </a:solidFill>
                          <a:latin typeface="SBL Hebrew" panose="02000000000000000000" pitchFamily="2" charset="-79"/>
                          <a:cs typeface="SBL Hebrew" panose="02000000000000000000" pitchFamily="2" charset="-79"/>
                        </a:rPr>
                        <a:t>נתן</a:t>
                      </a:r>
                      <a:endParaRPr lang="en-US" sz="3200" dirty="0">
                        <a:solidFill>
                          <a:srgbClr val="FF0000"/>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FF0000"/>
                          </a:solidFill>
                        </a:rPr>
                        <a:t>Qal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FF0000"/>
                          </a:solidFill>
                        </a:rPr>
                        <a:t>Weqatal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3ms</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Procedural Discourse</a:t>
                      </a:r>
                    </a:p>
                    <a:p>
                      <a:pPr algn="ctr" rtl="0"/>
                      <a:r>
                        <a:rPr lang="en-US" dirty="0" smtClean="0">
                          <a:solidFill>
                            <a:srgbClr val="FF0000"/>
                          </a:solidFill>
                        </a:rPr>
                        <a:t>Mainline</a:t>
                      </a:r>
                    </a:p>
                    <a:p>
                      <a:pPr algn="ctr" rtl="0"/>
                      <a:r>
                        <a:rPr lang="en-US" sz="1400" dirty="0" smtClean="0">
                          <a:solidFill>
                            <a:srgbClr val="FF0000"/>
                          </a:solidFill>
                        </a:rPr>
                        <a:t>(customary action in the past)</a:t>
                      </a:r>
                      <a:endParaRPr lang="en-US" sz="14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To give</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1635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וַיְהִי הַיּוֹם וַיִּזְבַּח אֶלְקָנָה </a:t>
            </a:r>
            <a:r>
              <a:rPr lang="he-IL" sz="2800" dirty="0" smtClean="0">
                <a:solidFill>
                  <a:srgbClr val="FF0000"/>
                </a:solidFill>
                <a:latin typeface="SBL Hebrew" panose="02000000000000000000" pitchFamily="2" charset="-79"/>
                <a:cs typeface="SBL Hebrew" panose="02000000000000000000" pitchFamily="2" charset="-79"/>
              </a:rPr>
              <a:t>וְנָתַן</a:t>
            </a:r>
            <a:r>
              <a:rPr lang="he-IL" sz="2800" dirty="0" smtClean="0">
                <a:latin typeface="SBL Hebrew" panose="02000000000000000000" pitchFamily="2" charset="-79"/>
                <a:cs typeface="SBL Hebrew" panose="02000000000000000000" pitchFamily="2" charset="-79"/>
              </a:rPr>
              <a:t> לִפְנִנָּה אִשְׁתּוֹ וּלְכָל־בָּנֶ֫יהָ וּבְנוֹתֶ֫יהָ מָנוֹת׃</a:t>
            </a:r>
            <a:endParaRPr lang="en-US" sz="2800"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2159311475"/>
              </p:ext>
            </p:extLst>
          </p:nvPr>
        </p:nvGraphicFramePr>
        <p:xfrm>
          <a:off x="533400" y="4495800"/>
          <a:ext cx="8054062" cy="1316182"/>
        </p:xfrm>
        <a:graphic>
          <a:graphicData uri="http://schemas.openxmlformats.org/drawingml/2006/table">
            <a:tbl>
              <a:tblPr firstRow="1" bandRow="1">
                <a:tableStyleId>{2D5ABB26-0587-4C30-8999-92F81FD0307C}</a:tableStyleId>
              </a:tblPr>
              <a:tblGrid>
                <a:gridCol w="955993"/>
                <a:gridCol w="710628"/>
                <a:gridCol w="1381379"/>
                <a:gridCol w="1143000"/>
                <a:gridCol w="2603675"/>
                <a:gridCol w="1259387"/>
              </a:tblGrid>
              <a:tr h="381000">
                <a:tc>
                  <a:txBody>
                    <a:bodyPr/>
                    <a:lstStyle/>
                    <a:p>
                      <a:pPr algn="ctr" rtl="0"/>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0"/>
                      <a:r>
                        <a:rPr lang="he-IL" sz="3200" dirty="0" smtClean="0">
                          <a:solidFill>
                            <a:srgbClr val="FF0000"/>
                          </a:solidFill>
                          <a:latin typeface="SBL Hebrew" panose="02000000000000000000" pitchFamily="2" charset="-79"/>
                          <a:cs typeface="SBL Hebrew" panose="02000000000000000000" pitchFamily="2" charset="-79"/>
                        </a:rPr>
                        <a:t>נתן</a:t>
                      </a:r>
                      <a:endParaRPr lang="en-US" sz="3200" dirty="0">
                        <a:solidFill>
                          <a:srgbClr val="FF0000"/>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FF0000"/>
                          </a:solidFill>
                        </a:rPr>
                        <a:t>Qal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FF0000"/>
                          </a:solidFill>
                        </a:rPr>
                        <a:t>Weqatal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3ms</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Procedural Discourse</a:t>
                      </a:r>
                    </a:p>
                    <a:p>
                      <a:pPr algn="ctr" rtl="0"/>
                      <a:r>
                        <a:rPr lang="en-US" dirty="0" smtClean="0">
                          <a:solidFill>
                            <a:srgbClr val="FF0000"/>
                          </a:solidFill>
                        </a:rPr>
                        <a:t>Mainline</a:t>
                      </a:r>
                    </a:p>
                    <a:p>
                      <a:pPr algn="ctr" rtl="0"/>
                      <a:r>
                        <a:rPr lang="en-US" sz="1400" dirty="0" smtClean="0">
                          <a:solidFill>
                            <a:srgbClr val="FF0000"/>
                          </a:solidFill>
                        </a:rPr>
                        <a:t>(customary action in the past)</a:t>
                      </a:r>
                      <a:endParaRPr lang="en-US" sz="14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To give</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457200" y="1524000"/>
            <a:ext cx="8305800" cy="2677656"/>
          </a:xfrm>
          <a:prstGeom prst="rect">
            <a:avLst/>
          </a:prstGeom>
          <a:ln>
            <a:solidFill>
              <a:schemeClr val="tx1"/>
            </a:solidFill>
          </a:ln>
        </p:spPr>
        <p:txBody>
          <a:bodyPr wrap="square">
            <a:spAutoFit/>
          </a:bodyPr>
          <a:lstStyle/>
          <a:p>
            <a:r>
              <a:rPr lang="en-US" sz="2400" dirty="0"/>
              <a:t>RULE: </a:t>
            </a:r>
            <a:endParaRPr lang="en-US" sz="2400" dirty="0" smtClean="0"/>
          </a:p>
          <a:p>
            <a:pPr marL="285750" indent="-285750">
              <a:buFont typeface="Arial" panose="020B0604020202020204" pitchFamily="34" charset="0"/>
              <a:buChar char="•"/>
            </a:pPr>
            <a:r>
              <a:rPr lang="en-US" sz="2400" dirty="0" smtClean="0"/>
              <a:t>A </a:t>
            </a:r>
            <a:r>
              <a:rPr lang="en-US" sz="2400" b="1" dirty="0"/>
              <a:t>series</a:t>
            </a:r>
            <a:r>
              <a:rPr lang="en-US" sz="2400" dirty="0"/>
              <a:t> of </a:t>
            </a:r>
            <a:r>
              <a:rPr lang="en-US" sz="2400" b="1" dirty="0" err="1"/>
              <a:t>weqatals</a:t>
            </a:r>
            <a:r>
              <a:rPr lang="en-US" sz="2400" b="1" dirty="0"/>
              <a:t> </a:t>
            </a:r>
            <a:r>
              <a:rPr lang="en-US" sz="2400" u="sng" dirty="0"/>
              <a:t>within a Historical Narrative</a:t>
            </a:r>
            <a:r>
              <a:rPr lang="en-US" sz="2400" dirty="0"/>
              <a:t> represent the </a:t>
            </a:r>
            <a:r>
              <a:rPr lang="en-US" sz="2400" b="1" dirty="0"/>
              <a:t>mainline</a:t>
            </a:r>
            <a:r>
              <a:rPr lang="en-US" sz="2400" dirty="0"/>
              <a:t> of an embedded </a:t>
            </a:r>
            <a:r>
              <a:rPr lang="en-US" sz="2400" b="1" dirty="0"/>
              <a:t>Procedural Discourse </a:t>
            </a:r>
            <a:r>
              <a:rPr lang="en-US" sz="2400" dirty="0"/>
              <a:t>that tells </a:t>
            </a:r>
            <a:r>
              <a:rPr lang="en-US" sz="2400" i="1" dirty="0"/>
              <a:t>how something was done repeatedly in the past</a:t>
            </a:r>
            <a:r>
              <a:rPr lang="en-US" sz="2400" dirty="0"/>
              <a:t>. </a:t>
            </a:r>
            <a:endParaRPr lang="en-US" sz="2400" dirty="0" smtClean="0"/>
          </a:p>
          <a:p>
            <a:pPr marL="285750" indent="-285750">
              <a:buFont typeface="Arial" panose="020B0604020202020204" pitchFamily="34" charset="0"/>
              <a:buChar char="•"/>
            </a:pPr>
            <a:r>
              <a:rPr lang="en-US" sz="2400" dirty="0" smtClean="0"/>
              <a:t>Translate </a:t>
            </a:r>
            <a:r>
              <a:rPr lang="en-US" sz="2400" dirty="0"/>
              <a:t>with the customary </a:t>
            </a:r>
            <a:r>
              <a:rPr lang="en-US" sz="2400" dirty="0" err="1"/>
              <a:t>er</a:t>
            </a:r>
            <a:r>
              <a:rPr lang="en-US" sz="2400" dirty="0"/>
              <a:t>-word for the </a:t>
            </a:r>
            <a:r>
              <a:rPr lang="en-US" sz="2400" dirty="0" err="1"/>
              <a:t>weqatal</a:t>
            </a:r>
            <a:r>
              <a:rPr lang="en-US" sz="2400" dirty="0"/>
              <a:t>, but use the English word </a:t>
            </a:r>
            <a:r>
              <a:rPr lang="en-US" sz="2400" b="1" i="1" dirty="0">
                <a:solidFill>
                  <a:srgbClr val="008000"/>
                </a:solidFill>
              </a:rPr>
              <a:t>would</a:t>
            </a:r>
            <a:r>
              <a:rPr lang="en-US" sz="2400" dirty="0">
                <a:solidFill>
                  <a:srgbClr val="008000"/>
                </a:solidFill>
              </a:rPr>
              <a:t> </a:t>
            </a:r>
            <a:r>
              <a:rPr lang="en-US" sz="2400" dirty="0"/>
              <a:t>instead of </a:t>
            </a:r>
            <a:r>
              <a:rPr lang="en-US" sz="2400" i="1" dirty="0"/>
              <a:t>will</a:t>
            </a:r>
            <a:r>
              <a:rPr lang="en-US" sz="2400" dirty="0"/>
              <a:t> as we use in the Direct Speech genres.</a:t>
            </a:r>
          </a:p>
        </p:txBody>
      </p:sp>
    </p:spTree>
    <p:extLst>
      <p:ext uri="{BB962C8B-B14F-4D97-AF65-F5344CB8AC3E}">
        <p14:creationId xmlns:p14="http://schemas.microsoft.com/office/powerpoint/2010/main" val="2614264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וַיְהִי הַיּוֹם וַיִּזְבַּח אֶלְקָנָה </a:t>
            </a:r>
            <a:r>
              <a:rPr lang="he-IL" sz="2800" dirty="0" smtClean="0">
                <a:solidFill>
                  <a:srgbClr val="FF0000"/>
                </a:solidFill>
                <a:latin typeface="SBL Hebrew" panose="02000000000000000000" pitchFamily="2" charset="-79"/>
                <a:cs typeface="SBL Hebrew" panose="02000000000000000000" pitchFamily="2" charset="-79"/>
              </a:rPr>
              <a:t>וְנָתַן</a:t>
            </a:r>
            <a:r>
              <a:rPr lang="he-IL" sz="2800" dirty="0" smtClean="0">
                <a:latin typeface="SBL Hebrew" panose="02000000000000000000" pitchFamily="2" charset="-79"/>
                <a:cs typeface="SBL Hebrew" panose="02000000000000000000" pitchFamily="2" charset="-79"/>
              </a:rPr>
              <a:t> לִפְנִנָּה אִשְׁתּוֹ וּלְכָל־בָּנֶ֫יהָ וּבְנוֹתֶ֫יהָ מָנוֹת׃</a:t>
            </a:r>
            <a:endParaRPr lang="en-US" sz="2800"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631441485"/>
              </p:ext>
            </p:extLst>
          </p:nvPr>
        </p:nvGraphicFramePr>
        <p:xfrm>
          <a:off x="533400" y="4495800"/>
          <a:ext cx="8054062" cy="1316182"/>
        </p:xfrm>
        <a:graphic>
          <a:graphicData uri="http://schemas.openxmlformats.org/drawingml/2006/table">
            <a:tbl>
              <a:tblPr firstRow="1" bandRow="1">
                <a:tableStyleId>{2D5ABB26-0587-4C30-8999-92F81FD0307C}</a:tableStyleId>
              </a:tblPr>
              <a:tblGrid>
                <a:gridCol w="955993"/>
                <a:gridCol w="710628"/>
                <a:gridCol w="1381379"/>
                <a:gridCol w="1143000"/>
                <a:gridCol w="2603675"/>
                <a:gridCol w="1259387"/>
              </a:tblGrid>
              <a:tr h="381000">
                <a:tc>
                  <a:txBody>
                    <a:bodyPr/>
                    <a:lstStyle/>
                    <a:p>
                      <a:pPr algn="ctr" rtl="0"/>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0"/>
                      <a:r>
                        <a:rPr lang="he-IL" sz="3200" dirty="0" smtClean="0">
                          <a:solidFill>
                            <a:srgbClr val="FF0000"/>
                          </a:solidFill>
                          <a:latin typeface="SBL Hebrew" panose="02000000000000000000" pitchFamily="2" charset="-79"/>
                          <a:cs typeface="SBL Hebrew" panose="02000000000000000000" pitchFamily="2" charset="-79"/>
                        </a:rPr>
                        <a:t>נתן</a:t>
                      </a:r>
                      <a:endParaRPr lang="en-US" sz="3200" dirty="0">
                        <a:solidFill>
                          <a:srgbClr val="FF0000"/>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FF0000"/>
                          </a:solidFill>
                        </a:rPr>
                        <a:t>Qal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0000FF"/>
                          </a:solidFill>
                        </a:rPr>
                        <a:t>Waw</a:t>
                      </a:r>
                      <a:r>
                        <a:rPr lang="en-US" dirty="0" smtClean="0">
                          <a:solidFill>
                            <a:srgbClr val="0000FF"/>
                          </a:solidFill>
                        </a:rPr>
                        <a:t> + </a:t>
                      </a:r>
                      <a:r>
                        <a:rPr lang="en-US" dirty="0" err="1" smtClean="0">
                          <a:solidFill>
                            <a:srgbClr val="0000FF"/>
                          </a:solidFill>
                        </a:rPr>
                        <a:t>qatal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3ms</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Procedural Discourse</a:t>
                      </a:r>
                    </a:p>
                    <a:p>
                      <a:pPr algn="ctr" rtl="0"/>
                      <a:r>
                        <a:rPr lang="en-US" dirty="0" smtClean="0">
                          <a:solidFill>
                            <a:srgbClr val="FF0000"/>
                          </a:solidFill>
                        </a:rPr>
                        <a:t>Mainline</a:t>
                      </a:r>
                    </a:p>
                    <a:p>
                      <a:pPr algn="ctr" rtl="0"/>
                      <a:r>
                        <a:rPr lang="en-US" sz="1400" dirty="0" smtClean="0">
                          <a:solidFill>
                            <a:srgbClr val="FF0000"/>
                          </a:solidFill>
                        </a:rPr>
                        <a:t>(customary action in the past)</a:t>
                      </a:r>
                      <a:endParaRPr lang="en-US" sz="14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To give</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457200" y="1524000"/>
            <a:ext cx="8305800" cy="2677656"/>
          </a:xfrm>
          <a:prstGeom prst="rect">
            <a:avLst/>
          </a:prstGeom>
          <a:ln>
            <a:solidFill>
              <a:schemeClr val="tx1"/>
            </a:solidFill>
          </a:ln>
        </p:spPr>
        <p:txBody>
          <a:bodyPr wrap="square">
            <a:spAutoFit/>
          </a:bodyPr>
          <a:lstStyle/>
          <a:p>
            <a:r>
              <a:rPr lang="en-US" sz="2400" dirty="0"/>
              <a:t>RULE: </a:t>
            </a:r>
            <a:endParaRPr lang="en-US" sz="2400" dirty="0" smtClean="0"/>
          </a:p>
          <a:p>
            <a:pPr marL="285750" indent="-285750">
              <a:buFont typeface="Arial" panose="020B0604020202020204" pitchFamily="34" charset="0"/>
              <a:buChar char="•"/>
            </a:pPr>
            <a:r>
              <a:rPr lang="en-US" sz="2400" dirty="0" smtClean="0"/>
              <a:t>A </a:t>
            </a:r>
            <a:r>
              <a:rPr lang="en-US" sz="2400" b="1" dirty="0"/>
              <a:t>series</a:t>
            </a:r>
            <a:r>
              <a:rPr lang="en-US" sz="2400" dirty="0"/>
              <a:t> of </a:t>
            </a:r>
            <a:r>
              <a:rPr lang="en-US" sz="2400" b="1" dirty="0" err="1"/>
              <a:t>weqatals</a:t>
            </a:r>
            <a:r>
              <a:rPr lang="en-US" sz="2400" b="1" dirty="0"/>
              <a:t> </a:t>
            </a:r>
            <a:r>
              <a:rPr lang="en-US" sz="2400" u="sng" dirty="0"/>
              <a:t>within a Historical Narrative</a:t>
            </a:r>
            <a:r>
              <a:rPr lang="en-US" sz="2400" dirty="0"/>
              <a:t> represent the </a:t>
            </a:r>
            <a:r>
              <a:rPr lang="en-US" sz="2400" b="1" dirty="0"/>
              <a:t>mainline</a:t>
            </a:r>
            <a:r>
              <a:rPr lang="en-US" sz="2400" dirty="0"/>
              <a:t> of an embedded </a:t>
            </a:r>
            <a:r>
              <a:rPr lang="en-US" sz="2400" b="1" dirty="0"/>
              <a:t>Procedural Discourse </a:t>
            </a:r>
            <a:r>
              <a:rPr lang="en-US" sz="2400" dirty="0"/>
              <a:t>that tells </a:t>
            </a:r>
            <a:r>
              <a:rPr lang="en-US" sz="2400" i="1" dirty="0"/>
              <a:t>how something was done repeatedly in the past</a:t>
            </a:r>
            <a:r>
              <a:rPr lang="en-US" sz="2400" dirty="0"/>
              <a:t>. </a:t>
            </a:r>
            <a:endParaRPr lang="en-US" sz="2400" dirty="0" smtClean="0"/>
          </a:p>
          <a:p>
            <a:pPr marL="285750" indent="-285750">
              <a:buFont typeface="Arial" panose="020B0604020202020204" pitchFamily="34" charset="0"/>
              <a:buChar char="•"/>
            </a:pPr>
            <a:r>
              <a:rPr lang="en-US" sz="2400" dirty="0" smtClean="0"/>
              <a:t>Translate </a:t>
            </a:r>
            <a:r>
              <a:rPr lang="en-US" sz="2400" dirty="0"/>
              <a:t>with the customary </a:t>
            </a:r>
            <a:r>
              <a:rPr lang="en-US" sz="2400" dirty="0" err="1"/>
              <a:t>er</a:t>
            </a:r>
            <a:r>
              <a:rPr lang="en-US" sz="2400" dirty="0"/>
              <a:t>-word for the </a:t>
            </a:r>
            <a:r>
              <a:rPr lang="en-US" sz="2400" dirty="0" err="1"/>
              <a:t>weqatal</a:t>
            </a:r>
            <a:r>
              <a:rPr lang="en-US" sz="2400" dirty="0"/>
              <a:t>, but use the English word </a:t>
            </a:r>
            <a:r>
              <a:rPr lang="en-US" sz="2400" b="1" i="1" dirty="0">
                <a:solidFill>
                  <a:srgbClr val="008000"/>
                </a:solidFill>
              </a:rPr>
              <a:t>would</a:t>
            </a:r>
            <a:r>
              <a:rPr lang="en-US" sz="2400" dirty="0">
                <a:solidFill>
                  <a:srgbClr val="008000"/>
                </a:solidFill>
              </a:rPr>
              <a:t> </a:t>
            </a:r>
            <a:r>
              <a:rPr lang="en-US" sz="2400" dirty="0"/>
              <a:t>instead of </a:t>
            </a:r>
            <a:r>
              <a:rPr lang="en-US" sz="2400" i="1" dirty="0"/>
              <a:t>will</a:t>
            </a:r>
            <a:r>
              <a:rPr lang="en-US" sz="2400" dirty="0"/>
              <a:t> as we use in the Direct Speech genres.</a:t>
            </a:r>
          </a:p>
        </p:txBody>
      </p:sp>
      <p:sp>
        <p:nvSpPr>
          <p:cNvPr id="6" name="Rectangle 5"/>
          <p:cNvSpPr/>
          <p:nvPr/>
        </p:nvSpPr>
        <p:spPr>
          <a:xfrm>
            <a:off x="152400" y="5943600"/>
            <a:ext cx="8839200" cy="830997"/>
          </a:xfrm>
          <a:prstGeom prst="rect">
            <a:avLst/>
          </a:prstGeom>
          <a:ln>
            <a:solidFill>
              <a:srgbClr val="0000FF"/>
            </a:solidFill>
          </a:ln>
        </p:spPr>
        <p:txBody>
          <a:bodyPr wrap="square">
            <a:spAutoFit/>
          </a:bodyPr>
          <a:lstStyle/>
          <a:p>
            <a:r>
              <a:rPr lang="en-US" sz="1600" dirty="0" smtClean="0"/>
              <a:t>Note: in some contexts the term </a:t>
            </a:r>
            <a:r>
              <a:rPr lang="en-US" sz="1600" i="1" dirty="0" err="1" smtClean="0"/>
              <a:t>weqatal</a:t>
            </a:r>
            <a:r>
              <a:rPr lang="en-US" sz="1600" dirty="0" smtClean="0"/>
              <a:t> would be reserved for ‘direct speech’ genres. The </a:t>
            </a:r>
            <a:r>
              <a:rPr lang="en-US" sz="1600" i="1" dirty="0" err="1" smtClean="0"/>
              <a:t>weqatal</a:t>
            </a:r>
            <a:r>
              <a:rPr lang="en-US" sz="1600" dirty="0" smtClean="0"/>
              <a:t> in this verse would be referred to as </a:t>
            </a:r>
            <a:r>
              <a:rPr lang="en-US" sz="1600" i="1" dirty="0" err="1" smtClean="0">
                <a:solidFill>
                  <a:srgbClr val="0000FF"/>
                </a:solidFill>
              </a:rPr>
              <a:t>waw</a:t>
            </a:r>
            <a:r>
              <a:rPr lang="en-US" sz="1600" i="1" dirty="0" smtClean="0">
                <a:solidFill>
                  <a:srgbClr val="0000FF"/>
                </a:solidFill>
              </a:rPr>
              <a:t> + </a:t>
            </a:r>
            <a:r>
              <a:rPr lang="en-US" sz="1600" i="1" dirty="0" err="1" smtClean="0">
                <a:solidFill>
                  <a:srgbClr val="0000FF"/>
                </a:solidFill>
              </a:rPr>
              <a:t>qatal</a:t>
            </a:r>
            <a:r>
              <a:rPr lang="en-US" sz="1600" i="1" dirty="0" smtClean="0">
                <a:solidFill>
                  <a:srgbClr val="0000FF"/>
                </a:solidFill>
              </a:rPr>
              <a:t> </a:t>
            </a:r>
            <a:r>
              <a:rPr lang="en-US" sz="1600" dirty="0" smtClean="0"/>
              <a:t>or </a:t>
            </a:r>
            <a:r>
              <a:rPr lang="en-US" sz="1600" i="1" dirty="0" err="1" smtClean="0">
                <a:solidFill>
                  <a:srgbClr val="0000FF"/>
                </a:solidFill>
              </a:rPr>
              <a:t>waw</a:t>
            </a:r>
            <a:r>
              <a:rPr lang="en-US" sz="1600" i="1" dirty="0" smtClean="0">
                <a:solidFill>
                  <a:srgbClr val="0000FF"/>
                </a:solidFill>
              </a:rPr>
              <a:t> conjunctive + </a:t>
            </a:r>
            <a:r>
              <a:rPr lang="en-US" sz="1600" i="1" dirty="0" err="1" smtClean="0">
                <a:solidFill>
                  <a:srgbClr val="0000FF"/>
                </a:solidFill>
              </a:rPr>
              <a:t>qatal</a:t>
            </a:r>
            <a:r>
              <a:rPr lang="en-US" sz="1600" i="1" dirty="0" smtClean="0">
                <a:solidFill>
                  <a:srgbClr val="0000FF"/>
                </a:solidFill>
              </a:rPr>
              <a:t> </a:t>
            </a:r>
            <a:r>
              <a:rPr lang="en-US" sz="1600" dirty="0" smtClean="0"/>
              <a:t>or </a:t>
            </a:r>
            <a:r>
              <a:rPr lang="en-US" sz="1600" i="1" dirty="0" err="1" smtClean="0">
                <a:solidFill>
                  <a:srgbClr val="0000FF"/>
                </a:solidFill>
              </a:rPr>
              <a:t>waw</a:t>
            </a:r>
            <a:r>
              <a:rPr lang="en-US" sz="1600" i="1" dirty="0" smtClean="0">
                <a:solidFill>
                  <a:srgbClr val="0000FF"/>
                </a:solidFill>
              </a:rPr>
              <a:t> conjunctive + perfect </a:t>
            </a:r>
            <a:r>
              <a:rPr lang="en-US" sz="1600" dirty="0" smtClean="0"/>
              <a:t>etc. (</a:t>
            </a:r>
            <a:r>
              <a:rPr lang="en-US" sz="1600" dirty="0" smtClean="0"/>
              <a:t>It </a:t>
            </a:r>
            <a:r>
              <a:rPr lang="en-US" sz="1600" dirty="0" smtClean="0"/>
              <a:t>would be contrasted with the so called </a:t>
            </a:r>
            <a:r>
              <a:rPr lang="en-US" sz="1600" i="1" dirty="0" err="1" smtClean="0"/>
              <a:t>waw</a:t>
            </a:r>
            <a:r>
              <a:rPr lang="en-US" sz="1600" i="1" dirty="0" smtClean="0"/>
              <a:t> consecutive </a:t>
            </a:r>
            <a:r>
              <a:rPr lang="en-US" sz="1600" dirty="0" smtClean="0"/>
              <a:t>or </a:t>
            </a:r>
            <a:r>
              <a:rPr lang="en-US" sz="1600" i="1" dirty="0" err="1" smtClean="0"/>
              <a:t>waw</a:t>
            </a:r>
            <a:r>
              <a:rPr lang="en-US" sz="1600" i="1" dirty="0" smtClean="0"/>
              <a:t> </a:t>
            </a:r>
            <a:r>
              <a:rPr lang="en-US" sz="1600" i="1" dirty="0" err="1" smtClean="0"/>
              <a:t>conversive</a:t>
            </a:r>
            <a:r>
              <a:rPr lang="en-US" sz="1600" dirty="0"/>
              <a:t> </a:t>
            </a:r>
            <a:r>
              <a:rPr lang="en-US" sz="1600" dirty="0" smtClean="0"/>
              <a:t>or </a:t>
            </a:r>
            <a:r>
              <a:rPr lang="en-US" sz="1600" i="1" dirty="0" err="1" smtClean="0"/>
              <a:t>waw</a:t>
            </a:r>
            <a:r>
              <a:rPr lang="en-US" sz="1600" i="1" dirty="0" smtClean="0"/>
              <a:t> ha-</a:t>
            </a:r>
            <a:r>
              <a:rPr lang="en-US" sz="1600" i="1" dirty="0" err="1" smtClean="0"/>
              <a:t>hipuch</a:t>
            </a:r>
            <a:r>
              <a:rPr lang="en-US" sz="1600" i="1" dirty="0" smtClean="0"/>
              <a:t>.</a:t>
            </a:r>
            <a:r>
              <a:rPr lang="en-US" sz="1600" dirty="0" smtClean="0"/>
              <a:t>)</a:t>
            </a:r>
            <a:endParaRPr lang="en-US" sz="1600" dirty="0"/>
          </a:p>
        </p:txBody>
      </p:sp>
      <p:sp>
        <p:nvSpPr>
          <p:cNvPr id="3" name="Oval 2"/>
          <p:cNvSpPr/>
          <p:nvPr/>
        </p:nvSpPr>
        <p:spPr>
          <a:xfrm>
            <a:off x="2133600" y="4953000"/>
            <a:ext cx="1524000" cy="762000"/>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7145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Irregular Nouns</a:t>
            </a:r>
            <a:endParaRPr lang="en-US" dirty="0"/>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latin typeface="SBL Hebrew" panose="02000000000000000000" pitchFamily="2" charset="-79"/>
                <a:cs typeface="SBL Hebrew" panose="02000000000000000000" pitchFamily="2" charset="-79"/>
              </a:rPr>
              <a:t>וַיְהִי הַיּוֹם וַיִּזְבַּח אֶלְקָנָה וְנָתַן לִפְנִנָּה אִשְׁתּוֹ וּלְכָל־</a:t>
            </a:r>
            <a:r>
              <a:rPr lang="he-IL" sz="2800" dirty="0" smtClean="0">
                <a:solidFill>
                  <a:srgbClr val="0000FF"/>
                </a:solidFill>
                <a:latin typeface="SBL Hebrew" panose="02000000000000000000" pitchFamily="2" charset="-79"/>
                <a:cs typeface="SBL Hebrew" panose="02000000000000000000" pitchFamily="2" charset="-79"/>
              </a:rPr>
              <a:t>בָּנֶ֫יה</a:t>
            </a:r>
            <a:r>
              <a:rPr lang="he-IL" sz="2800" dirty="0" smtClean="0">
                <a:latin typeface="SBL Hebrew" panose="02000000000000000000" pitchFamily="2" charset="-79"/>
                <a:cs typeface="SBL Hebrew" panose="02000000000000000000" pitchFamily="2" charset="-79"/>
              </a:rPr>
              <a:t>ָ וּ</a:t>
            </a:r>
            <a:r>
              <a:rPr lang="he-IL" sz="2800" dirty="0" smtClean="0">
                <a:solidFill>
                  <a:srgbClr val="FF00FF"/>
                </a:solidFill>
                <a:latin typeface="SBL Hebrew" panose="02000000000000000000" pitchFamily="2" charset="-79"/>
                <a:cs typeface="SBL Hebrew" panose="02000000000000000000" pitchFamily="2" charset="-79"/>
              </a:rPr>
              <a:t>בְנוֹתֶ֫יה</a:t>
            </a:r>
            <a:r>
              <a:rPr lang="he-IL" sz="2800" dirty="0" smtClean="0">
                <a:latin typeface="SBL Hebrew" panose="02000000000000000000" pitchFamily="2" charset="-79"/>
                <a:cs typeface="SBL Hebrew" panose="02000000000000000000" pitchFamily="2" charset="-79"/>
              </a:rPr>
              <a:t>ָ מָנוֹת׃</a:t>
            </a:r>
            <a:endParaRPr lang="en-US" sz="2800" dirty="0" smtClean="0">
              <a:latin typeface="SBL Hebrew" panose="02000000000000000000" pitchFamily="2" charset="-79"/>
              <a:cs typeface="SBL Hebrew" panose="02000000000000000000" pitchFamily="2" charset="-79"/>
            </a:endParaRPr>
          </a:p>
        </p:txBody>
      </p:sp>
      <p:sp>
        <p:nvSpPr>
          <p:cNvPr id="9" name="Content Placeholder 3"/>
          <p:cNvSpPr>
            <a:spLocks noGrp="1"/>
          </p:cNvSpPr>
          <p:nvPr>
            <p:ph idx="1"/>
          </p:nvPr>
        </p:nvSpPr>
        <p:spPr>
          <a:xfrm>
            <a:off x="457200" y="1447801"/>
            <a:ext cx="8229600" cy="5257799"/>
          </a:xfrm>
        </p:spPr>
        <p:txBody>
          <a:bodyPr>
            <a:normAutofit lnSpcReduction="10000"/>
          </a:bodyPr>
          <a:lstStyle/>
          <a:p>
            <a:r>
              <a:rPr lang="en-US" dirty="0" smtClean="0"/>
              <a:t>Review the table of irregular nouns in </a:t>
            </a:r>
          </a:p>
          <a:p>
            <a:pPr lvl="1"/>
            <a:r>
              <a:rPr lang="en-US" dirty="0" err="1" smtClean="0"/>
              <a:t>Rocine</a:t>
            </a:r>
            <a:r>
              <a:rPr lang="en-US" dirty="0" smtClean="0"/>
              <a:t> 18.4 (top of page 102)</a:t>
            </a:r>
          </a:p>
          <a:p>
            <a:pPr lvl="1"/>
            <a:r>
              <a:rPr lang="en-US" dirty="0" err="1" smtClean="0"/>
              <a:t>Rocine</a:t>
            </a:r>
            <a:r>
              <a:rPr lang="en-US" dirty="0" smtClean="0"/>
              <a:t> 35.3b (bottom of page 203)</a:t>
            </a:r>
          </a:p>
          <a:p>
            <a:r>
              <a:rPr lang="en-US" dirty="0" smtClean="0"/>
              <a:t>Note how</a:t>
            </a:r>
          </a:p>
          <a:p>
            <a:pPr lvl="1"/>
            <a:r>
              <a:rPr lang="en-US" i="1" dirty="0"/>
              <a:t>d</a:t>
            </a:r>
            <a:r>
              <a:rPr lang="en-US" i="1" dirty="0" smtClean="0"/>
              <a:t>aughter</a:t>
            </a:r>
            <a:r>
              <a:rPr lang="en-US" dirty="0" smtClean="0"/>
              <a:t> in the plural has the base form of </a:t>
            </a:r>
            <a:r>
              <a:rPr lang="en-US" i="1" dirty="0" smtClean="0"/>
              <a:t>son</a:t>
            </a:r>
          </a:p>
          <a:p>
            <a:pPr lvl="1"/>
            <a:r>
              <a:rPr lang="en-US" dirty="0" smtClean="0"/>
              <a:t>In the singular, </a:t>
            </a:r>
            <a:r>
              <a:rPr lang="en-US" i="1" dirty="0" smtClean="0"/>
              <a:t>son</a:t>
            </a:r>
            <a:r>
              <a:rPr lang="en-US" dirty="0" smtClean="0"/>
              <a:t> changes in the construct, </a:t>
            </a:r>
            <a:r>
              <a:rPr lang="en-US" i="1" dirty="0" smtClean="0"/>
              <a:t>daughter</a:t>
            </a:r>
            <a:r>
              <a:rPr lang="en-US" dirty="0" smtClean="0"/>
              <a:t> doesn’t; In the plural, </a:t>
            </a:r>
            <a:r>
              <a:rPr lang="en-US" i="1" dirty="0" smtClean="0"/>
              <a:t>daughter</a:t>
            </a:r>
            <a:r>
              <a:rPr lang="en-US" dirty="0" smtClean="0"/>
              <a:t> only changes in the initial vowel</a:t>
            </a:r>
          </a:p>
          <a:p>
            <a:pPr lvl="1"/>
            <a:r>
              <a:rPr lang="en-US" dirty="0" smtClean="0"/>
              <a:t>the 3fs suffix differs on the plurals vs. the singulars and how the base form of </a:t>
            </a:r>
            <a:r>
              <a:rPr lang="en-US" i="1" dirty="0" smtClean="0"/>
              <a:t>daughter</a:t>
            </a:r>
            <a:r>
              <a:rPr lang="en-US" dirty="0" smtClean="0"/>
              <a:t> changes</a:t>
            </a:r>
          </a:p>
          <a:p>
            <a:pPr lvl="1"/>
            <a:r>
              <a:rPr lang="en-US" dirty="0" smtClean="0"/>
              <a:t>the </a:t>
            </a:r>
            <a:r>
              <a:rPr lang="en-US" dirty="0" err="1" smtClean="0"/>
              <a:t>yod</a:t>
            </a:r>
            <a:r>
              <a:rPr lang="en-US" dirty="0" smtClean="0"/>
              <a:t> is added before the suffix in plural forms</a:t>
            </a:r>
          </a:p>
          <a:p>
            <a:endParaRPr lang="en-US" dirty="0" smtClean="0"/>
          </a:p>
        </p:txBody>
      </p:sp>
    </p:spTree>
    <p:extLst>
      <p:ext uri="{BB962C8B-B14F-4D97-AF65-F5344CB8AC3E}">
        <p14:creationId xmlns:p14="http://schemas.microsoft.com/office/powerpoint/2010/main" val="353215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304800"/>
            <a:ext cx="8610601"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8629650" algn="l"/>
              </a:tabLst>
            </a:pPr>
            <a:r>
              <a:rPr lang="he-IL" dirty="0">
                <a:latin typeface="SBL Hebrew" pitchFamily="2" charset="-79"/>
                <a:cs typeface="SBL Hebrew" pitchFamily="2" charset="-79"/>
              </a:rPr>
              <a:t>וַיְהִי֩ אִ֨ישׁ אֶחָ֜ד מִן־הָרָמָתַ֛יִם צוֹפִ֖ים מֵהַ֣ר אֶפְרָ֑יִם וּשְׁמ֡וֹ אֶ֠לְקָנָה בֶּן־יְרֹחָ֧ם בֶּן־אֱלִיה֛וּא בֶּן־תֹּ֥חוּ בֶן־צ֖וּף אֶפְרָתִֽי׃ וְלוֹ֙ שְׁתֵּ֣י נָשִׁ֔ים שֵׁ֤ם אַחַת֙ חַנָּ֔ה וְשֵׁ֥ם הַשֵּׁנִ֖ית פְּנִנָּ֑ה וַיְהִ֤י לִפְנִנָּה֙ יְלָדִ֔ים וּלְחַנָּ֖ה אֵ֥ין יְלָדִֽים׃ וְעָלָה֩ הָאִ֨ישׁ הַה֤וּא מֵֽעִירוֹ֙ מִיָּמִ֣ים ׀ יָמִ֔ימָה לְהִֽשְׁתַּחֲוֺ֧ת וְלִזְבֹּ֛חַ לַיהוָ֥ה צְבָא֖וֹת בְּשִׁלֹ֑ה וְשָׁ֞ם שְׁנֵ֣י בְנֵֽי־עֵלִ֗י חָפְנִי֙ וּפִ֣נְחָ֔ס כֹּהֲנִ֖ים לַיהוָֽה׃ וַיְהִ֣י הַיּ֔וֹם וַיִּזְבַּ֖ח אֶלְקָנָ֑ה וְנָתַ֞ן לִפְנִנָּ֣ה אִשְׁתּ֗וֹ וּֽלְכָל־בָּנֶ֛יהָ וּבְנוֹתֶ֖יהָ מָנֽוֹת׃ וּלְחַנָּ֕ה יִתֵּ֛ן מָנָ֥ה אַחַ֖ת אַפָּ֑יִם כִּ֤י אֶת־חַנָּה֙ אָהֵ֔ב וַֽיהוָ֖ה סָגַ֥ר רַחְמָֽהּ׃ וְכִֽעֲסַ֤תָּה צָֽרָתָהּ֙ גַּם־כַּ֔עַס בַּעֲב֖וּר הַרְּעִמָ֑הּ כִּֽי־סָגַ֥ר יְהוָ֖ה בְּעַ֥ד רַחְמָֽהּ׃ וְכֵ֨ן יַעֲשֶׂ֜ה שָׁנָ֣ה בְשָׁנָ֗ה מִדֵּ֤י עֲלֹתָהּ֙ בְּבֵ֣ית יְהוָ֔ה כֵּ֖ן תַּכְעִסֶ֑נָּה וַתִּבְכֶּ֖ה וְלֹ֥א תֹאכַֽל׃ וַיֹּ֨אמֶר לָ֜הּ אֶלְקָנָ֣ה אִישָׁ֗הּ חַנָּה֙ לָ֣מֶה תִבְכִּ֗י וְלָ֙מֶה֙ לֹ֣א תֹֽאכְלִ֔י וְלָ֖מֶה יֵרַ֣ע לְבָבֵ֑ךְ הֲל֤וֹא אָֽנֹכִי֙ ט֣וֹב לָ֔ךְ מֵעֲשָׂרָ֖ה בָּנִֽים׃ </a:t>
            </a:r>
            <a:endParaRPr lang="he-IL" dirty="0">
              <a:latin typeface="SBL Hebrew" pitchFamily="2" charset="-79"/>
              <a:cs typeface="SBL Hebrew" pitchFamily="2" charset="-79"/>
            </a:endParaRPr>
          </a:p>
        </p:txBody>
      </p:sp>
      <p:sp>
        <p:nvSpPr>
          <p:cNvPr id="6" name="Title 1"/>
          <p:cNvSpPr txBox="1">
            <a:spLocks/>
          </p:cNvSpPr>
          <p:nvPr/>
        </p:nvSpPr>
        <p:spPr>
          <a:xfrm>
            <a:off x="0" y="0"/>
            <a:ext cx="1371600" cy="2667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1200" dirty="0" smtClean="0">
                <a:latin typeface="+mn-lt"/>
                <a:cs typeface="Times New Roman" pitchFamily="18" charset="0"/>
              </a:rPr>
              <a:t>1 Samuel 1:1-8</a:t>
            </a:r>
            <a:endParaRPr lang="en-US" sz="1200" dirty="0">
              <a:latin typeface="+mn-lt"/>
              <a:cs typeface="Times New Roman" pitchFamily="18" charset="0"/>
            </a:endParaRPr>
          </a:p>
        </p:txBody>
      </p:sp>
      <p:sp>
        <p:nvSpPr>
          <p:cNvPr id="11" name="Title 1"/>
          <p:cNvSpPr txBox="1">
            <a:spLocks/>
          </p:cNvSpPr>
          <p:nvPr/>
        </p:nvSpPr>
        <p:spPr>
          <a:xfrm>
            <a:off x="1524000" y="0"/>
            <a:ext cx="4114800" cy="2667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1200" dirty="0" smtClean="0">
                <a:latin typeface="+mn-lt"/>
                <a:cs typeface="Times New Roman" pitchFamily="18" charset="0"/>
              </a:rPr>
              <a:t>Identify what is Procedural Discourse in this passage.</a:t>
            </a:r>
            <a:endParaRPr lang="en-US" sz="1200" dirty="0">
              <a:latin typeface="+mn-lt"/>
              <a:cs typeface="Times New Roman" pitchFamily="18" charset="0"/>
            </a:endParaRPr>
          </a:p>
        </p:txBody>
      </p:sp>
    </p:spTree>
    <p:extLst>
      <p:ext uri="{BB962C8B-B14F-4D97-AF65-F5344CB8AC3E}">
        <p14:creationId xmlns:p14="http://schemas.microsoft.com/office/powerpoint/2010/main" val="2330422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304800"/>
            <a:ext cx="8610601"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8629650" algn="l"/>
              </a:tabLst>
            </a:pPr>
            <a:r>
              <a:rPr lang="he-IL" dirty="0">
                <a:solidFill>
                  <a:srgbClr val="FF00FF"/>
                </a:solidFill>
                <a:latin typeface="SBL Hebrew" pitchFamily="2" charset="-79"/>
                <a:cs typeface="SBL Hebrew" pitchFamily="2" charset="-79"/>
              </a:rPr>
              <a:t>וַיְהִי֩</a:t>
            </a:r>
            <a:r>
              <a:rPr lang="he-IL" dirty="0">
                <a:solidFill>
                  <a:srgbClr val="0000FF"/>
                </a:solidFill>
                <a:latin typeface="SBL Hebrew" pitchFamily="2" charset="-79"/>
                <a:cs typeface="SBL Hebrew" pitchFamily="2" charset="-79"/>
              </a:rPr>
              <a:t> </a:t>
            </a:r>
            <a:r>
              <a:rPr lang="he-IL" dirty="0">
                <a:latin typeface="SBL Hebrew" pitchFamily="2" charset="-79"/>
                <a:cs typeface="SBL Hebrew" pitchFamily="2" charset="-79"/>
              </a:rPr>
              <a:t>אִ֨ישׁ אֶחָ֜ד מִן־הָרָמָתַ֛יִם צוֹפִ֖ים מֵהַ֣ר אֶפְרָ֑יִם וּשְׁמ֡וֹ אֶ֠לְקָנָה בֶּן־יְרֹחָ֧ם בֶּן־אֱלִיה֛וּא בֶּן־תֹּ֥חוּ בֶן־צ֖וּף אֶפְרָתִֽי׃ וְלוֹ֙ שְׁתֵּ֣י נָשִׁ֔ים שֵׁ֤ם אַחַת֙ חַנָּ֔ה וְשֵׁ֥ם הַשֵּׁנִ֖ית פְּנִנָּ֑ה </a:t>
            </a:r>
            <a:r>
              <a:rPr lang="he-IL" dirty="0">
                <a:solidFill>
                  <a:srgbClr val="FF00FF"/>
                </a:solidFill>
                <a:latin typeface="SBL Hebrew" pitchFamily="2" charset="-79"/>
                <a:cs typeface="SBL Hebrew" pitchFamily="2" charset="-79"/>
              </a:rPr>
              <a:t>וַיְהִ֤י</a:t>
            </a:r>
            <a:r>
              <a:rPr lang="he-IL" dirty="0">
                <a:solidFill>
                  <a:srgbClr val="0000FF"/>
                </a:solidFill>
                <a:latin typeface="SBL Hebrew" pitchFamily="2" charset="-79"/>
                <a:cs typeface="SBL Hebrew" pitchFamily="2" charset="-79"/>
              </a:rPr>
              <a:t> </a:t>
            </a:r>
            <a:r>
              <a:rPr lang="he-IL" dirty="0">
                <a:latin typeface="SBL Hebrew" pitchFamily="2" charset="-79"/>
                <a:cs typeface="SBL Hebrew" pitchFamily="2" charset="-79"/>
              </a:rPr>
              <a:t>לִפְנִנָּה֙ יְלָדִ֔ים וּלְחַנָּ֖ה אֵ֥ין יְלָדִֽים׃ וְ</a:t>
            </a:r>
            <a:r>
              <a:rPr lang="he-IL" dirty="0">
                <a:solidFill>
                  <a:srgbClr val="FF0000"/>
                </a:solidFill>
                <a:latin typeface="SBL Hebrew" pitchFamily="2" charset="-79"/>
                <a:cs typeface="SBL Hebrew" pitchFamily="2" charset="-79"/>
              </a:rPr>
              <a:t>עָלָה֩</a:t>
            </a:r>
            <a:r>
              <a:rPr lang="he-IL" dirty="0">
                <a:latin typeface="SBL Hebrew" pitchFamily="2" charset="-79"/>
                <a:cs typeface="SBL Hebrew" pitchFamily="2" charset="-79"/>
              </a:rPr>
              <a:t> הָאִ֨ישׁ הַה֤וּא מֵֽעִירוֹ֙ מִיָּמִ֣ים ׀ יָמִ֔ימָה לְ</a:t>
            </a:r>
            <a:r>
              <a:rPr lang="he-IL" dirty="0">
                <a:solidFill>
                  <a:srgbClr val="FFC000"/>
                </a:solidFill>
                <a:latin typeface="SBL Hebrew" pitchFamily="2" charset="-79"/>
                <a:cs typeface="SBL Hebrew" pitchFamily="2" charset="-79"/>
              </a:rPr>
              <a:t>הִֽשְׁתַּחֲוֺ֧ת</a:t>
            </a:r>
            <a:r>
              <a:rPr lang="he-IL" dirty="0">
                <a:latin typeface="SBL Hebrew" pitchFamily="2" charset="-79"/>
                <a:cs typeface="SBL Hebrew" pitchFamily="2" charset="-79"/>
              </a:rPr>
              <a:t> וְלִ</a:t>
            </a:r>
            <a:r>
              <a:rPr lang="he-IL" dirty="0">
                <a:solidFill>
                  <a:srgbClr val="FFC000"/>
                </a:solidFill>
                <a:latin typeface="SBL Hebrew" pitchFamily="2" charset="-79"/>
                <a:cs typeface="SBL Hebrew" pitchFamily="2" charset="-79"/>
              </a:rPr>
              <a:t>זְבֹּ֛ח</a:t>
            </a:r>
            <a:r>
              <a:rPr lang="he-IL" dirty="0">
                <a:latin typeface="SBL Hebrew" pitchFamily="2" charset="-79"/>
                <a:cs typeface="SBL Hebrew" pitchFamily="2" charset="-79"/>
              </a:rPr>
              <a:t>ַ לַיהוָ֥ה צְבָא֖וֹת בְּשִׁלֹ֑ה וְשָׁ֞ם שְׁנֵ֣י בְנֵֽי־עֵלִ֗י חָפְנִי֙ וּפִ֣נְחָ֔ס כֹּהֲנִ֖ים לַיהוָֽה׃ </a:t>
            </a:r>
            <a:r>
              <a:rPr lang="he-IL" dirty="0">
                <a:solidFill>
                  <a:srgbClr val="FF00FF"/>
                </a:solidFill>
                <a:latin typeface="SBL Hebrew" pitchFamily="2" charset="-79"/>
                <a:cs typeface="SBL Hebrew" pitchFamily="2" charset="-79"/>
              </a:rPr>
              <a:t>וַיְהִ֣י</a:t>
            </a:r>
            <a:r>
              <a:rPr lang="he-IL" dirty="0">
                <a:latin typeface="SBL Hebrew" pitchFamily="2" charset="-79"/>
                <a:cs typeface="SBL Hebrew" pitchFamily="2" charset="-79"/>
              </a:rPr>
              <a:t> הַיּ֔וֹם </a:t>
            </a:r>
            <a:r>
              <a:rPr lang="he-IL" dirty="0">
                <a:solidFill>
                  <a:srgbClr val="FF00FF"/>
                </a:solidFill>
                <a:latin typeface="SBL Hebrew" pitchFamily="2" charset="-79"/>
                <a:cs typeface="SBL Hebrew" pitchFamily="2" charset="-79"/>
              </a:rPr>
              <a:t>וַיִּזְבַּ֖ח</a:t>
            </a:r>
            <a:r>
              <a:rPr lang="he-IL" dirty="0">
                <a:latin typeface="SBL Hebrew" pitchFamily="2" charset="-79"/>
                <a:cs typeface="SBL Hebrew" pitchFamily="2" charset="-79"/>
              </a:rPr>
              <a:t> אֶלְקָנָ֑ה וְ</a:t>
            </a:r>
            <a:r>
              <a:rPr lang="he-IL" dirty="0">
                <a:solidFill>
                  <a:srgbClr val="FF0000"/>
                </a:solidFill>
                <a:latin typeface="SBL Hebrew" pitchFamily="2" charset="-79"/>
                <a:cs typeface="SBL Hebrew" pitchFamily="2" charset="-79"/>
              </a:rPr>
              <a:t>נָתַ֞ן</a:t>
            </a:r>
            <a:r>
              <a:rPr lang="he-IL" dirty="0">
                <a:latin typeface="SBL Hebrew" pitchFamily="2" charset="-79"/>
                <a:cs typeface="SBL Hebrew" pitchFamily="2" charset="-79"/>
              </a:rPr>
              <a:t> לִפְנִנָּ֣ה אִשְׁתּ֗וֹ וּֽלְכָל־בָּנֶ֛יהָ וּבְנוֹתֶ֖יהָ מָנֽוֹת׃ וּלְחַנָּ֕ה </a:t>
            </a:r>
            <a:r>
              <a:rPr lang="he-IL" dirty="0">
                <a:solidFill>
                  <a:srgbClr val="008000"/>
                </a:solidFill>
                <a:latin typeface="SBL Hebrew" pitchFamily="2" charset="-79"/>
                <a:cs typeface="SBL Hebrew" pitchFamily="2" charset="-79"/>
              </a:rPr>
              <a:t>יִתֵּ֛ן</a:t>
            </a:r>
            <a:r>
              <a:rPr lang="he-IL" dirty="0">
                <a:latin typeface="SBL Hebrew" pitchFamily="2" charset="-79"/>
                <a:cs typeface="SBL Hebrew" pitchFamily="2" charset="-79"/>
              </a:rPr>
              <a:t> מָנָ֥ה אַחַ֖ת אַפָּ֑יִם כִּ֤י אֶת־חַנָּה֙ </a:t>
            </a:r>
            <a:r>
              <a:rPr lang="he-IL" dirty="0">
                <a:solidFill>
                  <a:srgbClr val="FF0000"/>
                </a:solidFill>
                <a:latin typeface="SBL Hebrew" pitchFamily="2" charset="-79"/>
                <a:cs typeface="SBL Hebrew" pitchFamily="2" charset="-79"/>
              </a:rPr>
              <a:t>אָהֵ֔ב</a:t>
            </a:r>
            <a:r>
              <a:rPr lang="he-IL" dirty="0">
                <a:latin typeface="SBL Hebrew" pitchFamily="2" charset="-79"/>
                <a:cs typeface="SBL Hebrew" pitchFamily="2" charset="-79"/>
              </a:rPr>
              <a:t> וַֽיהוָ֖ה </a:t>
            </a:r>
            <a:r>
              <a:rPr lang="he-IL" dirty="0">
                <a:solidFill>
                  <a:srgbClr val="FF0000"/>
                </a:solidFill>
                <a:latin typeface="SBL Hebrew" pitchFamily="2" charset="-79"/>
                <a:cs typeface="SBL Hebrew" pitchFamily="2" charset="-79"/>
              </a:rPr>
              <a:t>סָגַ֥ר</a:t>
            </a:r>
            <a:r>
              <a:rPr lang="he-IL" dirty="0">
                <a:latin typeface="SBL Hebrew" pitchFamily="2" charset="-79"/>
                <a:cs typeface="SBL Hebrew" pitchFamily="2" charset="-79"/>
              </a:rPr>
              <a:t> רַחְמָֽהּ׃ וְ</a:t>
            </a:r>
            <a:r>
              <a:rPr lang="he-IL" dirty="0">
                <a:solidFill>
                  <a:srgbClr val="FF0000"/>
                </a:solidFill>
                <a:latin typeface="SBL Hebrew" pitchFamily="2" charset="-79"/>
                <a:cs typeface="SBL Hebrew" pitchFamily="2" charset="-79"/>
              </a:rPr>
              <a:t>כִֽעֲסַ֤תָּ</a:t>
            </a:r>
            <a:r>
              <a:rPr lang="he-IL" dirty="0">
                <a:latin typeface="SBL Hebrew" pitchFamily="2" charset="-79"/>
                <a:cs typeface="SBL Hebrew" pitchFamily="2" charset="-79"/>
              </a:rPr>
              <a:t>ה צָֽרָתָהּ֙ גַּם־כַּ֔עַס בַּעֲב֖וּר </a:t>
            </a:r>
            <a:r>
              <a:rPr lang="he-IL" dirty="0">
                <a:solidFill>
                  <a:srgbClr val="FFC000"/>
                </a:solidFill>
                <a:latin typeface="SBL Hebrew" pitchFamily="2" charset="-79"/>
                <a:cs typeface="SBL Hebrew" pitchFamily="2" charset="-79"/>
              </a:rPr>
              <a:t>הַרְּעִמָ֑</a:t>
            </a:r>
            <a:r>
              <a:rPr lang="he-IL" dirty="0">
                <a:latin typeface="SBL Hebrew" pitchFamily="2" charset="-79"/>
                <a:cs typeface="SBL Hebrew" pitchFamily="2" charset="-79"/>
              </a:rPr>
              <a:t>הּ כִּֽי־</a:t>
            </a:r>
            <a:r>
              <a:rPr lang="he-IL" dirty="0">
                <a:solidFill>
                  <a:srgbClr val="FF0000"/>
                </a:solidFill>
                <a:latin typeface="SBL Hebrew" pitchFamily="2" charset="-79"/>
                <a:cs typeface="SBL Hebrew" pitchFamily="2" charset="-79"/>
              </a:rPr>
              <a:t>סָגַ֥ר</a:t>
            </a:r>
            <a:r>
              <a:rPr lang="he-IL" dirty="0">
                <a:latin typeface="SBL Hebrew" pitchFamily="2" charset="-79"/>
                <a:cs typeface="SBL Hebrew" pitchFamily="2" charset="-79"/>
              </a:rPr>
              <a:t> יְהוָ֖ה בְּעַ֥ד רַחְמָֽהּ׃ וְכֵ֨ן </a:t>
            </a:r>
            <a:r>
              <a:rPr lang="he-IL" dirty="0">
                <a:solidFill>
                  <a:srgbClr val="008000"/>
                </a:solidFill>
                <a:latin typeface="SBL Hebrew" pitchFamily="2" charset="-79"/>
                <a:cs typeface="SBL Hebrew" pitchFamily="2" charset="-79"/>
              </a:rPr>
              <a:t>יַעֲשֶׂ֜ה</a:t>
            </a:r>
            <a:r>
              <a:rPr lang="he-IL" dirty="0">
                <a:latin typeface="SBL Hebrew" pitchFamily="2" charset="-79"/>
                <a:cs typeface="SBL Hebrew" pitchFamily="2" charset="-79"/>
              </a:rPr>
              <a:t> שָׁנָ֣ה בְשָׁנָ֗ה מִדֵּ֤י </a:t>
            </a:r>
            <a:r>
              <a:rPr lang="he-IL" dirty="0">
                <a:solidFill>
                  <a:srgbClr val="FFC000"/>
                </a:solidFill>
                <a:latin typeface="SBL Hebrew" pitchFamily="2" charset="-79"/>
                <a:cs typeface="SBL Hebrew" pitchFamily="2" charset="-79"/>
              </a:rPr>
              <a:t>עֲלֹתָ</a:t>
            </a:r>
            <a:r>
              <a:rPr lang="he-IL" dirty="0">
                <a:latin typeface="SBL Hebrew" pitchFamily="2" charset="-79"/>
                <a:cs typeface="SBL Hebrew" pitchFamily="2" charset="-79"/>
              </a:rPr>
              <a:t>הּ֙ בְּבֵ֣ית יְהוָ֔ה כֵּ֖ן </a:t>
            </a:r>
            <a:r>
              <a:rPr lang="he-IL" dirty="0">
                <a:solidFill>
                  <a:srgbClr val="008000"/>
                </a:solidFill>
                <a:latin typeface="SBL Hebrew" pitchFamily="2" charset="-79"/>
                <a:cs typeface="SBL Hebrew" pitchFamily="2" charset="-79"/>
              </a:rPr>
              <a:t>תַּכְעִסֶ֑</a:t>
            </a:r>
            <a:r>
              <a:rPr lang="he-IL" dirty="0">
                <a:latin typeface="SBL Hebrew" pitchFamily="2" charset="-79"/>
                <a:cs typeface="SBL Hebrew" pitchFamily="2" charset="-79"/>
              </a:rPr>
              <a:t>נָּה </a:t>
            </a:r>
            <a:r>
              <a:rPr lang="he-IL" dirty="0">
                <a:solidFill>
                  <a:srgbClr val="FF00FF"/>
                </a:solidFill>
                <a:latin typeface="SBL Hebrew" pitchFamily="2" charset="-79"/>
                <a:cs typeface="SBL Hebrew" pitchFamily="2" charset="-79"/>
              </a:rPr>
              <a:t>וַתִּבְכֶּ֖ה</a:t>
            </a:r>
            <a:r>
              <a:rPr lang="he-IL" dirty="0">
                <a:latin typeface="SBL Hebrew" pitchFamily="2" charset="-79"/>
                <a:cs typeface="SBL Hebrew" pitchFamily="2" charset="-79"/>
              </a:rPr>
              <a:t> וְלֹ֥א </a:t>
            </a:r>
            <a:r>
              <a:rPr lang="he-IL" dirty="0">
                <a:solidFill>
                  <a:srgbClr val="008000"/>
                </a:solidFill>
                <a:latin typeface="SBL Hebrew" pitchFamily="2" charset="-79"/>
                <a:cs typeface="SBL Hebrew" pitchFamily="2" charset="-79"/>
              </a:rPr>
              <a:t>תֹאכַֽל</a:t>
            </a: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וַיֹּ֨אמֶר</a:t>
            </a:r>
            <a:r>
              <a:rPr lang="he-IL" dirty="0">
                <a:latin typeface="SBL Hebrew" pitchFamily="2" charset="-79"/>
                <a:cs typeface="SBL Hebrew" pitchFamily="2" charset="-79"/>
              </a:rPr>
              <a:t> לָ֜הּ אֶלְקָנָ֣ה אִישָׁ֗הּ חַנָּה֙ לָ֣מֶה </a:t>
            </a:r>
            <a:r>
              <a:rPr lang="he-IL" dirty="0">
                <a:solidFill>
                  <a:srgbClr val="008000"/>
                </a:solidFill>
                <a:latin typeface="SBL Hebrew" pitchFamily="2" charset="-79"/>
                <a:cs typeface="SBL Hebrew" pitchFamily="2" charset="-79"/>
              </a:rPr>
              <a:t>תִבְכִּ֗י</a:t>
            </a:r>
            <a:r>
              <a:rPr lang="he-IL" dirty="0">
                <a:latin typeface="SBL Hebrew" pitchFamily="2" charset="-79"/>
                <a:cs typeface="SBL Hebrew" pitchFamily="2" charset="-79"/>
              </a:rPr>
              <a:t> וְלָ֙מֶה֙ לֹ֣א </a:t>
            </a:r>
            <a:r>
              <a:rPr lang="he-IL" dirty="0">
                <a:solidFill>
                  <a:srgbClr val="008000"/>
                </a:solidFill>
                <a:latin typeface="SBL Hebrew" pitchFamily="2" charset="-79"/>
                <a:cs typeface="SBL Hebrew" pitchFamily="2" charset="-79"/>
              </a:rPr>
              <a:t>תֹֽאכְלִ֔י</a:t>
            </a:r>
            <a:r>
              <a:rPr lang="he-IL" dirty="0">
                <a:latin typeface="SBL Hebrew" pitchFamily="2" charset="-79"/>
                <a:cs typeface="SBL Hebrew" pitchFamily="2" charset="-79"/>
              </a:rPr>
              <a:t> וְלָ֖מֶה </a:t>
            </a:r>
            <a:r>
              <a:rPr lang="he-IL" dirty="0">
                <a:solidFill>
                  <a:srgbClr val="008000"/>
                </a:solidFill>
                <a:latin typeface="SBL Hebrew" pitchFamily="2" charset="-79"/>
                <a:cs typeface="SBL Hebrew" pitchFamily="2" charset="-79"/>
              </a:rPr>
              <a:t>יֵרַ֣ע</a:t>
            </a:r>
            <a:r>
              <a:rPr lang="he-IL" dirty="0">
                <a:latin typeface="SBL Hebrew" pitchFamily="2" charset="-79"/>
                <a:cs typeface="SBL Hebrew" pitchFamily="2" charset="-79"/>
              </a:rPr>
              <a:t> לְבָבֵ֑ךְ הֲל֤וֹא אָֽנֹכִי֙ ט֣וֹב לָ֔ךְ מֵעֲשָׂרָ֖ה בָּנִֽים׃ </a:t>
            </a:r>
            <a:endParaRPr lang="he-IL" dirty="0">
              <a:latin typeface="SBL Hebrew" pitchFamily="2" charset="-79"/>
              <a:cs typeface="SBL Hebrew" pitchFamily="2" charset="-79"/>
            </a:endParaRPr>
          </a:p>
        </p:txBody>
      </p:sp>
      <p:sp>
        <p:nvSpPr>
          <p:cNvPr id="6" name="Title 1"/>
          <p:cNvSpPr txBox="1">
            <a:spLocks/>
          </p:cNvSpPr>
          <p:nvPr/>
        </p:nvSpPr>
        <p:spPr>
          <a:xfrm>
            <a:off x="0" y="0"/>
            <a:ext cx="1371600" cy="2667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1200" dirty="0" smtClean="0">
                <a:latin typeface="+mn-lt"/>
                <a:cs typeface="Times New Roman" pitchFamily="18" charset="0"/>
              </a:rPr>
              <a:t>1 Samuel 1:1-8</a:t>
            </a:r>
            <a:endParaRPr lang="en-US" sz="1200" dirty="0">
              <a:latin typeface="+mn-lt"/>
              <a:cs typeface="Times New Roman" pitchFamily="18" charset="0"/>
            </a:endParaRPr>
          </a:p>
        </p:txBody>
      </p:sp>
      <p:sp>
        <p:nvSpPr>
          <p:cNvPr id="5" name="Title 1"/>
          <p:cNvSpPr txBox="1">
            <a:spLocks/>
          </p:cNvSpPr>
          <p:nvPr/>
        </p:nvSpPr>
        <p:spPr>
          <a:xfrm>
            <a:off x="1524000" y="0"/>
            <a:ext cx="4114800" cy="2667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1200" dirty="0">
                <a:cs typeface="Times New Roman" pitchFamily="18" charset="0"/>
              </a:rPr>
              <a:t>Identify what is Procedural Discourse in this passage.</a:t>
            </a:r>
          </a:p>
        </p:txBody>
      </p:sp>
    </p:spTree>
    <p:extLst>
      <p:ext uri="{BB962C8B-B14F-4D97-AF65-F5344CB8AC3E}">
        <p14:creationId xmlns:p14="http://schemas.microsoft.com/office/powerpoint/2010/main" val="2600631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304800"/>
            <a:ext cx="8610601"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85800" algn="r"/>
                <a:tab pos="914400" algn="r"/>
                <a:tab pos="8629650" algn="l"/>
              </a:tabLst>
            </a:pPr>
            <a:r>
              <a:rPr lang="he-IL" dirty="0">
                <a:solidFill>
                  <a:srgbClr val="FF00FF"/>
                </a:solidFill>
                <a:latin typeface="SBL Hebrew" pitchFamily="2" charset="-79"/>
                <a:cs typeface="SBL Hebrew" pitchFamily="2" charset="-79"/>
              </a:rPr>
              <a:t>וַיְהִי֩</a:t>
            </a:r>
            <a:r>
              <a:rPr lang="he-IL" dirty="0">
                <a:solidFill>
                  <a:srgbClr val="0000FF"/>
                </a:solidFill>
                <a:latin typeface="SBL Hebrew" pitchFamily="2" charset="-79"/>
                <a:cs typeface="SBL Hebrew" pitchFamily="2" charset="-79"/>
              </a:rPr>
              <a:t> </a:t>
            </a:r>
            <a:r>
              <a:rPr lang="he-IL" dirty="0">
                <a:latin typeface="SBL Hebrew" pitchFamily="2" charset="-79"/>
                <a:cs typeface="SBL Hebrew" pitchFamily="2" charset="-79"/>
              </a:rPr>
              <a:t>אִ֨ישׁ אֶחָ֜ד מִן־הָרָמָתַ֛יִם צוֹפִ֖ים מֵהַ֣ר אֶפְרָ֑יִם וּשְׁמ֡וֹ אֶ֠לְקָנָה בֶּן־יְרֹחָ֧ם בֶּן־אֱלִיה֛וּא בֶּן־תֹּ֥חוּ בֶן־צ֖וּף אֶפְרָתִֽי׃ וְלוֹ֙ שְׁתֵּ֣י נָשִׁ֔ים שֵׁ֤ם אַחַת֙ חַנָּ֔ה וְשֵׁ֥ם הַשֵּׁנִ֖ית פְּנִנָּ֑ה </a:t>
            </a:r>
            <a:r>
              <a:rPr lang="he-IL" dirty="0">
                <a:solidFill>
                  <a:srgbClr val="FF00FF"/>
                </a:solidFill>
                <a:latin typeface="SBL Hebrew" pitchFamily="2" charset="-79"/>
                <a:cs typeface="SBL Hebrew" pitchFamily="2" charset="-79"/>
              </a:rPr>
              <a:t>וַיְהִ֤י</a:t>
            </a:r>
            <a:r>
              <a:rPr lang="he-IL" dirty="0">
                <a:solidFill>
                  <a:srgbClr val="0000FF"/>
                </a:solidFill>
                <a:latin typeface="SBL Hebrew" pitchFamily="2" charset="-79"/>
                <a:cs typeface="SBL Hebrew" pitchFamily="2" charset="-79"/>
              </a:rPr>
              <a:t> </a:t>
            </a:r>
            <a:r>
              <a:rPr lang="he-IL" dirty="0">
                <a:latin typeface="SBL Hebrew" pitchFamily="2" charset="-79"/>
                <a:cs typeface="SBL Hebrew" pitchFamily="2" charset="-79"/>
              </a:rPr>
              <a:t>לִפְנִנָּה֙ יְלָדִ֔ים וּלְחַנָּ֖ה אֵ֥ין יְלָדִֽים׃ וְ</a:t>
            </a:r>
            <a:r>
              <a:rPr lang="he-IL" dirty="0">
                <a:solidFill>
                  <a:srgbClr val="FF0000"/>
                </a:solidFill>
                <a:latin typeface="SBL Hebrew" pitchFamily="2" charset="-79"/>
                <a:cs typeface="SBL Hebrew" pitchFamily="2" charset="-79"/>
              </a:rPr>
              <a:t>עָלָה֩</a:t>
            </a:r>
            <a:r>
              <a:rPr lang="he-IL" dirty="0">
                <a:latin typeface="SBL Hebrew" pitchFamily="2" charset="-79"/>
                <a:cs typeface="SBL Hebrew" pitchFamily="2" charset="-79"/>
              </a:rPr>
              <a:t> הָאִ֨ישׁ הַה֤וּא מֵֽעִירוֹ֙ מִיָּמִ֣ים ׀ יָמִ֔ימָה לְ</a:t>
            </a:r>
            <a:r>
              <a:rPr lang="he-IL" dirty="0">
                <a:solidFill>
                  <a:srgbClr val="FFC000"/>
                </a:solidFill>
                <a:latin typeface="SBL Hebrew" pitchFamily="2" charset="-79"/>
                <a:cs typeface="SBL Hebrew" pitchFamily="2" charset="-79"/>
              </a:rPr>
              <a:t>הִֽשְׁתַּחֲוֺ֧ת</a:t>
            </a:r>
            <a:r>
              <a:rPr lang="he-IL" dirty="0">
                <a:latin typeface="SBL Hebrew" pitchFamily="2" charset="-79"/>
                <a:cs typeface="SBL Hebrew" pitchFamily="2" charset="-79"/>
              </a:rPr>
              <a:t> וְלִ</a:t>
            </a:r>
            <a:r>
              <a:rPr lang="he-IL" dirty="0">
                <a:solidFill>
                  <a:srgbClr val="FFC000"/>
                </a:solidFill>
                <a:latin typeface="SBL Hebrew" pitchFamily="2" charset="-79"/>
                <a:cs typeface="SBL Hebrew" pitchFamily="2" charset="-79"/>
              </a:rPr>
              <a:t>זְבֹּ֛ח</a:t>
            </a:r>
            <a:r>
              <a:rPr lang="he-IL" dirty="0">
                <a:latin typeface="SBL Hebrew" pitchFamily="2" charset="-79"/>
                <a:cs typeface="SBL Hebrew" pitchFamily="2" charset="-79"/>
              </a:rPr>
              <a:t>ַ לַיהוָ֥ה צְבָא֖וֹת בְּשִׁלֹ֑ה וְשָׁ֞ם שְׁנֵ֣י בְנֵֽי־עֵלִ֗י חָפְנִי֙ וּפִ֣נְחָ֔ס כֹּהֲנִ֖ים לַיהוָֽה׃ </a:t>
            </a:r>
            <a:r>
              <a:rPr lang="he-IL" dirty="0">
                <a:solidFill>
                  <a:srgbClr val="FF00FF"/>
                </a:solidFill>
                <a:latin typeface="SBL Hebrew" pitchFamily="2" charset="-79"/>
                <a:cs typeface="SBL Hebrew" pitchFamily="2" charset="-79"/>
              </a:rPr>
              <a:t>וַיְהִ֣י</a:t>
            </a:r>
            <a:r>
              <a:rPr lang="he-IL" dirty="0">
                <a:latin typeface="SBL Hebrew" pitchFamily="2" charset="-79"/>
                <a:cs typeface="SBL Hebrew" pitchFamily="2" charset="-79"/>
              </a:rPr>
              <a:t> הַיּ֔וֹם </a:t>
            </a:r>
            <a:r>
              <a:rPr lang="he-IL" dirty="0">
                <a:solidFill>
                  <a:srgbClr val="FF00FF"/>
                </a:solidFill>
                <a:latin typeface="SBL Hebrew" pitchFamily="2" charset="-79"/>
                <a:cs typeface="SBL Hebrew" pitchFamily="2" charset="-79"/>
              </a:rPr>
              <a:t>וַיִּזְבַּ֖ח</a:t>
            </a:r>
            <a:r>
              <a:rPr lang="he-IL" dirty="0">
                <a:latin typeface="SBL Hebrew" pitchFamily="2" charset="-79"/>
                <a:cs typeface="SBL Hebrew" pitchFamily="2" charset="-79"/>
              </a:rPr>
              <a:t> אֶלְקָנָ֑ה וְ</a:t>
            </a:r>
            <a:r>
              <a:rPr lang="he-IL" dirty="0">
                <a:solidFill>
                  <a:srgbClr val="FF0000"/>
                </a:solidFill>
                <a:latin typeface="SBL Hebrew" pitchFamily="2" charset="-79"/>
                <a:cs typeface="SBL Hebrew" pitchFamily="2" charset="-79"/>
              </a:rPr>
              <a:t>נָתַ֞ן</a:t>
            </a:r>
            <a:r>
              <a:rPr lang="he-IL" dirty="0">
                <a:latin typeface="SBL Hebrew" pitchFamily="2" charset="-79"/>
                <a:cs typeface="SBL Hebrew" pitchFamily="2" charset="-79"/>
              </a:rPr>
              <a:t> לִפְנִנָּ֣ה אִשְׁתּ֗וֹ וּֽלְכָל־בָּנֶ֛יהָ וּבְנוֹתֶ֖יהָ מָנֽוֹת׃ וּלְחַנָּ֕ה </a:t>
            </a:r>
            <a:r>
              <a:rPr lang="he-IL" dirty="0">
                <a:solidFill>
                  <a:srgbClr val="008000"/>
                </a:solidFill>
                <a:latin typeface="SBL Hebrew" pitchFamily="2" charset="-79"/>
                <a:cs typeface="SBL Hebrew" pitchFamily="2" charset="-79"/>
              </a:rPr>
              <a:t>יִתֵּ֛ן</a:t>
            </a:r>
            <a:r>
              <a:rPr lang="he-IL" dirty="0">
                <a:latin typeface="SBL Hebrew" pitchFamily="2" charset="-79"/>
                <a:cs typeface="SBL Hebrew" pitchFamily="2" charset="-79"/>
              </a:rPr>
              <a:t> מָנָ֥ה אַחַ֖ת אַפָּ֑יִם כִּ֤י אֶת־חַנָּה֙ </a:t>
            </a:r>
            <a:r>
              <a:rPr lang="he-IL" dirty="0">
                <a:solidFill>
                  <a:srgbClr val="FF0000"/>
                </a:solidFill>
                <a:latin typeface="SBL Hebrew" pitchFamily="2" charset="-79"/>
                <a:cs typeface="SBL Hebrew" pitchFamily="2" charset="-79"/>
              </a:rPr>
              <a:t>אָהֵ֔ב</a:t>
            </a:r>
            <a:r>
              <a:rPr lang="he-IL" dirty="0">
                <a:latin typeface="SBL Hebrew" pitchFamily="2" charset="-79"/>
                <a:cs typeface="SBL Hebrew" pitchFamily="2" charset="-79"/>
              </a:rPr>
              <a:t> וַֽיהוָ֖ה </a:t>
            </a:r>
            <a:r>
              <a:rPr lang="he-IL" dirty="0">
                <a:solidFill>
                  <a:srgbClr val="FF0000"/>
                </a:solidFill>
                <a:latin typeface="SBL Hebrew" pitchFamily="2" charset="-79"/>
                <a:cs typeface="SBL Hebrew" pitchFamily="2" charset="-79"/>
              </a:rPr>
              <a:t>סָגַ֥ר</a:t>
            </a:r>
            <a:r>
              <a:rPr lang="he-IL" dirty="0">
                <a:latin typeface="SBL Hebrew" pitchFamily="2" charset="-79"/>
                <a:cs typeface="SBL Hebrew" pitchFamily="2" charset="-79"/>
              </a:rPr>
              <a:t> רַחְמָֽהּ׃ וְ</a:t>
            </a:r>
            <a:r>
              <a:rPr lang="he-IL" dirty="0">
                <a:solidFill>
                  <a:srgbClr val="FF0000"/>
                </a:solidFill>
                <a:latin typeface="SBL Hebrew" pitchFamily="2" charset="-79"/>
                <a:cs typeface="SBL Hebrew" pitchFamily="2" charset="-79"/>
              </a:rPr>
              <a:t>כִֽעֲסַ֤תָּ</a:t>
            </a:r>
            <a:r>
              <a:rPr lang="he-IL" dirty="0">
                <a:latin typeface="SBL Hebrew" pitchFamily="2" charset="-79"/>
                <a:cs typeface="SBL Hebrew" pitchFamily="2" charset="-79"/>
              </a:rPr>
              <a:t>ה צָֽרָתָהּ֙ גַּם־כַּ֔עַס בַּעֲב֖וּר </a:t>
            </a:r>
            <a:r>
              <a:rPr lang="he-IL" dirty="0">
                <a:solidFill>
                  <a:srgbClr val="FFC000"/>
                </a:solidFill>
                <a:latin typeface="SBL Hebrew" pitchFamily="2" charset="-79"/>
                <a:cs typeface="SBL Hebrew" pitchFamily="2" charset="-79"/>
              </a:rPr>
              <a:t>הַרְּעִמָ֑</a:t>
            </a:r>
            <a:r>
              <a:rPr lang="he-IL" dirty="0">
                <a:latin typeface="SBL Hebrew" pitchFamily="2" charset="-79"/>
                <a:cs typeface="SBL Hebrew" pitchFamily="2" charset="-79"/>
              </a:rPr>
              <a:t>הּ כִּֽי־</a:t>
            </a:r>
            <a:r>
              <a:rPr lang="he-IL" dirty="0">
                <a:solidFill>
                  <a:srgbClr val="FF0000"/>
                </a:solidFill>
                <a:latin typeface="SBL Hebrew" pitchFamily="2" charset="-79"/>
                <a:cs typeface="SBL Hebrew" pitchFamily="2" charset="-79"/>
              </a:rPr>
              <a:t>סָגַ֥ר</a:t>
            </a:r>
            <a:r>
              <a:rPr lang="he-IL" dirty="0">
                <a:latin typeface="SBL Hebrew" pitchFamily="2" charset="-79"/>
                <a:cs typeface="SBL Hebrew" pitchFamily="2" charset="-79"/>
              </a:rPr>
              <a:t> יְהוָ֖ה בְּעַ֥ד רַחְמָֽהּ׃ וְכֵ֨ן </a:t>
            </a:r>
            <a:r>
              <a:rPr lang="he-IL" dirty="0">
                <a:solidFill>
                  <a:srgbClr val="008000"/>
                </a:solidFill>
                <a:latin typeface="SBL Hebrew" pitchFamily="2" charset="-79"/>
                <a:cs typeface="SBL Hebrew" pitchFamily="2" charset="-79"/>
              </a:rPr>
              <a:t>יַעֲשֶׂ֜ה</a:t>
            </a:r>
            <a:r>
              <a:rPr lang="he-IL" dirty="0">
                <a:latin typeface="SBL Hebrew" pitchFamily="2" charset="-79"/>
                <a:cs typeface="SBL Hebrew" pitchFamily="2" charset="-79"/>
              </a:rPr>
              <a:t> שָׁנָ֣ה בְשָׁנָ֗ה מִדֵּ֤י </a:t>
            </a:r>
            <a:r>
              <a:rPr lang="he-IL" dirty="0">
                <a:solidFill>
                  <a:srgbClr val="FFC000"/>
                </a:solidFill>
                <a:latin typeface="SBL Hebrew" pitchFamily="2" charset="-79"/>
                <a:cs typeface="SBL Hebrew" pitchFamily="2" charset="-79"/>
              </a:rPr>
              <a:t>עֲלֹתָ</a:t>
            </a:r>
            <a:r>
              <a:rPr lang="he-IL" dirty="0">
                <a:latin typeface="SBL Hebrew" pitchFamily="2" charset="-79"/>
                <a:cs typeface="SBL Hebrew" pitchFamily="2" charset="-79"/>
              </a:rPr>
              <a:t>הּ֙ בְּבֵ֣ית יְהוָ֔ה כֵּ֖ן </a:t>
            </a:r>
            <a:r>
              <a:rPr lang="he-IL" dirty="0">
                <a:solidFill>
                  <a:srgbClr val="008000"/>
                </a:solidFill>
                <a:latin typeface="SBL Hebrew" pitchFamily="2" charset="-79"/>
                <a:cs typeface="SBL Hebrew" pitchFamily="2" charset="-79"/>
              </a:rPr>
              <a:t>תַּכְעִסֶ֑</a:t>
            </a:r>
            <a:r>
              <a:rPr lang="he-IL" dirty="0">
                <a:latin typeface="SBL Hebrew" pitchFamily="2" charset="-79"/>
                <a:cs typeface="SBL Hebrew" pitchFamily="2" charset="-79"/>
              </a:rPr>
              <a:t>נָּה </a:t>
            </a:r>
            <a:r>
              <a:rPr lang="he-IL" dirty="0">
                <a:solidFill>
                  <a:srgbClr val="FF00FF"/>
                </a:solidFill>
                <a:latin typeface="SBL Hebrew" pitchFamily="2" charset="-79"/>
                <a:cs typeface="SBL Hebrew" pitchFamily="2" charset="-79"/>
              </a:rPr>
              <a:t>וַתִּבְכֶּ֖ה</a:t>
            </a:r>
            <a:r>
              <a:rPr lang="he-IL" dirty="0">
                <a:latin typeface="SBL Hebrew" pitchFamily="2" charset="-79"/>
                <a:cs typeface="SBL Hebrew" pitchFamily="2" charset="-79"/>
              </a:rPr>
              <a:t> וְלֹ֥א </a:t>
            </a:r>
            <a:r>
              <a:rPr lang="he-IL" dirty="0">
                <a:solidFill>
                  <a:srgbClr val="008000"/>
                </a:solidFill>
                <a:latin typeface="SBL Hebrew" pitchFamily="2" charset="-79"/>
                <a:cs typeface="SBL Hebrew" pitchFamily="2" charset="-79"/>
              </a:rPr>
              <a:t>תֹאכַֽל</a:t>
            </a: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וַיֹּ֨אמֶר</a:t>
            </a:r>
            <a:r>
              <a:rPr lang="he-IL" dirty="0">
                <a:latin typeface="SBL Hebrew" pitchFamily="2" charset="-79"/>
                <a:cs typeface="SBL Hebrew" pitchFamily="2" charset="-79"/>
              </a:rPr>
              <a:t> לָ֜הּ אֶלְקָנָ֣ה אִישָׁ֗הּ חַנָּה֙ לָ֣מֶה </a:t>
            </a:r>
            <a:r>
              <a:rPr lang="he-IL" dirty="0">
                <a:solidFill>
                  <a:srgbClr val="008000"/>
                </a:solidFill>
                <a:latin typeface="SBL Hebrew" pitchFamily="2" charset="-79"/>
                <a:cs typeface="SBL Hebrew" pitchFamily="2" charset="-79"/>
              </a:rPr>
              <a:t>תִבְכִּ֗י</a:t>
            </a:r>
            <a:r>
              <a:rPr lang="he-IL" dirty="0">
                <a:latin typeface="SBL Hebrew" pitchFamily="2" charset="-79"/>
                <a:cs typeface="SBL Hebrew" pitchFamily="2" charset="-79"/>
              </a:rPr>
              <a:t> וְלָ֙מֶה֙ לֹ֣א </a:t>
            </a:r>
            <a:r>
              <a:rPr lang="he-IL" dirty="0">
                <a:solidFill>
                  <a:srgbClr val="008000"/>
                </a:solidFill>
                <a:latin typeface="SBL Hebrew" pitchFamily="2" charset="-79"/>
                <a:cs typeface="SBL Hebrew" pitchFamily="2" charset="-79"/>
              </a:rPr>
              <a:t>תֹֽאכְלִ֔י</a:t>
            </a:r>
            <a:r>
              <a:rPr lang="he-IL" dirty="0">
                <a:latin typeface="SBL Hebrew" pitchFamily="2" charset="-79"/>
                <a:cs typeface="SBL Hebrew" pitchFamily="2" charset="-79"/>
              </a:rPr>
              <a:t> וְלָ֖מֶה </a:t>
            </a:r>
            <a:r>
              <a:rPr lang="he-IL" dirty="0">
                <a:solidFill>
                  <a:srgbClr val="008000"/>
                </a:solidFill>
                <a:latin typeface="SBL Hebrew" pitchFamily="2" charset="-79"/>
                <a:cs typeface="SBL Hebrew" pitchFamily="2" charset="-79"/>
              </a:rPr>
              <a:t>יֵרַ֣ע</a:t>
            </a:r>
            <a:r>
              <a:rPr lang="he-IL" dirty="0">
                <a:latin typeface="SBL Hebrew" pitchFamily="2" charset="-79"/>
                <a:cs typeface="SBL Hebrew" pitchFamily="2" charset="-79"/>
              </a:rPr>
              <a:t> לְבָבֵ֑ךְ הֲל֤וֹא אָֽנֹכִי֙ ט֣וֹב לָ֔ךְ מֵעֲשָׂרָ֖ה בָּנִֽים׃ </a:t>
            </a:r>
            <a:endParaRPr lang="he-IL" dirty="0">
              <a:latin typeface="SBL Hebrew" pitchFamily="2" charset="-79"/>
              <a:cs typeface="SBL Hebrew" pitchFamily="2" charset="-79"/>
            </a:endParaRPr>
          </a:p>
        </p:txBody>
      </p:sp>
      <p:sp>
        <p:nvSpPr>
          <p:cNvPr id="6" name="Title 1"/>
          <p:cNvSpPr txBox="1">
            <a:spLocks/>
          </p:cNvSpPr>
          <p:nvPr/>
        </p:nvSpPr>
        <p:spPr>
          <a:xfrm>
            <a:off x="0" y="0"/>
            <a:ext cx="1371600" cy="2667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1200" dirty="0" smtClean="0">
                <a:latin typeface="+mn-lt"/>
                <a:cs typeface="Times New Roman" pitchFamily="18" charset="0"/>
              </a:rPr>
              <a:t>1 Samuel 1:1-8</a:t>
            </a:r>
            <a:endParaRPr lang="en-US" sz="1200" dirty="0">
              <a:latin typeface="+mn-lt"/>
              <a:cs typeface="Times New Roman" pitchFamily="18" charset="0"/>
            </a:endParaRPr>
          </a:p>
        </p:txBody>
      </p:sp>
      <p:sp>
        <p:nvSpPr>
          <p:cNvPr id="5" name="Title 1"/>
          <p:cNvSpPr txBox="1">
            <a:spLocks/>
          </p:cNvSpPr>
          <p:nvPr/>
        </p:nvSpPr>
        <p:spPr>
          <a:xfrm>
            <a:off x="1524000" y="0"/>
            <a:ext cx="4114800" cy="2667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1200" dirty="0">
                <a:cs typeface="Times New Roman" pitchFamily="18" charset="0"/>
              </a:rPr>
              <a:t>Identify what is Procedural Discourse in this passage.</a:t>
            </a:r>
          </a:p>
        </p:txBody>
      </p:sp>
      <p:sp>
        <p:nvSpPr>
          <p:cNvPr id="3" name="Right Bracket 2"/>
          <p:cNvSpPr/>
          <p:nvPr/>
        </p:nvSpPr>
        <p:spPr>
          <a:xfrm>
            <a:off x="5250180" y="1828800"/>
            <a:ext cx="160020" cy="487680"/>
          </a:xfrm>
          <a:prstGeom prst="rightBracket">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0" name="Right Bracket 9"/>
          <p:cNvSpPr/>
          <p:nvPr/>
        </p:nvSpPr>
        <p:spPr>
          <a:xfrm>
            <a:off x="3738976" y="2788476"/>
            <a:ext cx="160020" cy="487680"/>
          </a:xfrm>
          <a:prstGeom prst="rightBracket">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1" name="Right Bracket 10"/>
          <p:cNvSpPr/>
          <p:nvPr/>
        </p:nvSpPr>
        <p:spPr>
          <a:xfrm>
            <a:off x="8755381" y="3293912"/>
            <a:ext cx="160020" cy="487680"/>
          </a:xfrm>
          <a:prstGeom prst="rightBracket">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Right Bracket 12"/>
          <p:cNvSpPr/>
          <p:nvPr/>
        </p:nvSpPr>
        <p:spPr>
          <a:xfrm>
            <a:off x="8755381" y="4251221"/>
            <a:ext cx="160020" cy="487680"/>
          </a:xfrm>
          <a:prstGeom prst="rightBracket">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5" name="Right Bracket 14"/>
          <p:cNvSpPr/>
          <p:nvPr/>
        </p:nvSpPr>
        <p:spPr>
          <a:xfrm>
            <a:off x="7590922" y="4756657"/>
            <a:ext cx="160020" cy="487680"/>
          </a:xfrm>
          <a:prstGeom prst="rightBracket">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6" name="Right Bracket 15"/>
          <p:cNvSpPr/>
          <p:nvPr/>
        </p:nvSpPr>
        <p:spPr>
          <a:xfrm>
            <a:off x="7377850" y="5250849"/>
            <a:ext cx="160020" cy="487680"/>
          </a:xfrm>
          <a:prstGeom prst="rightBracket">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cxnSp>
        <p:nvCxnSpPr>
          <p:cNvPr id="18" name="Straight Connector 17"/>
          <p:cNvCxnSpPr>
            <a:stCxn id="3" idx="1"/>
          </p:cNvCxnSpPr>
          <p:nvPr/>
        </p:nvCxnSpPr>
        <p:spPr>
          <a:xfrm flipH="1">
            <a:off x="914400" y="2316480"/>
            <a:ext cx="4335780" cy="0"/>
          </a:xfrm>
          <a:prstGeom prst="line">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430780" y="2762435"/>
            <a:ext cx="6324601" cy="0"/>
          </a:xfrm>
          <a:prstGeom prst="line">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1"/>
          </p:cNvCxnSpPr>
          <p:nvPr/>
        </p:nvCxnSpPr>
        <p:spPr>
          <a:xfrm flipH="1">
            <a:off x="609600" y="3276156"/>
            <a:ext cx="3129376"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1" idx="1"/>
          </p:cNvCxnSpPr>
          <p:nvPr/>
        </p:nvCxnSpPr>
        <p:spPr>
          <a:xfrm flipH="1">
            <a:off x="1066800" y="3781592"/>
            <a:ext cx="7688581" cy="0"/>
          </a:xfrm>
          <a:prstGeom prst="line">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6652332" y="4269272"/>
            <a:ext cx="2034468" cy="0"/>
          </a:xfrm>
          <a:prstGeom prst="line">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3" idx="1"/>
          </p:cNvCxnSpPr>
          <p:nvPr/>
        </p:nvCxnSpPr>
        <p:spPr>
          <a:xfrm flipH="1">
            <a:off x="3253668" y="4738901"/>
            <a:ext cx="5501713" cy="0"/>
          </a:xfrm>
          <a:prstGeom prst="line">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5" idx="1"/>
          </p:cNvCxnSpPr>
          <p:nvPr/>
        </p:nvCxnSpPr>
        <p:spPr>
          <a:xfrm flipH="1">
            <a:off x="1066800" y="5244337"/>
            <a:ext cx="6524122" cy="0"/>
          </a:xfrm>
          <a:prstGeom prst="line">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7670932" y="5736163"/>
            <a:ext cx="1164460" cy="0"/>
          </a:xfrm>
          <a:prstGeom prst="line">
            <a:avLst/>
          </a:prstGeom>
          <a:ln w="38100">
            <a:solidFill>
              <a:srgbClr val="FF0000">
                <a:alpha val="30000"/>
              </a:srgb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16" idx="1"/>
          </p:cNvCxnSpPr>
          <p:nvPr/>
        </p:nvCxnSpPr>
        <p:spPr>
          <a:xfrm flipH="1">
            <a:off x="4911090" y="5738529"/>
            <a:ext cx="2466760"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68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smtClean="0"/>
              <a:t>Goals</a:t>
            </a:r>
            <a:endParaRPr lang="en-US" dirty="0"/>
          </a:p>
        </p:txBody>
      </p:sp>
      <p:sp>
        <p:nvSpPr>
          <p:cNvPr id="4" name="Content Placeholder 3"/>
          <p:cNvSpPr>
            <a:spLocks noGrp="1"/>
          </p:cNvSpPr>
          <p:nvPr>
            <p:ph idx="1"/>
          </p:nvPr>
        </p:nvSpPr>
        <p:spPr>
          <a:xfrm>
            <a:off x="457200" y="1143001"/>
            <a:ext cx="8686800" cy="4343399"/>
          </a:xfrm>
        </p:spPr>
        <p:txBody>
          <a:bodyPr>
            <a:normAutofit/>
          </a:bodyPr>
          <a:lstStyle/>
          <a:p>
            <a:pPr marL="0" indent="0">
              <a:buNone/>
            </a:pPr>
            <a:r>
              <a:rPr lang="en-US" dirty="0"/>
              <a:t>Identify and </a:t>
            </a:r>
            <a:r>
              <a:rPr lang="en-US" dirty="0" smtClean="0"/>
              <a:t>read</a:t>
            </a:r>
          </a:p>
          <a:p>
            <a:r>
              <a:rPr lang="en-US" dirty="0" smtClean="0"/>
              <a:t>the </a:t>
            </a:r>
            <a:r>
              <a:rPr lang="en-US" dirty="0" err="1"/>
              <a:t>weqatal</a:t>
            </a:r>
            <a:r>
              <a:rPr lang="en-US" dirty="0"/>
              <a:t> of Procedural </a:t>
            </a:r>
            <a:r>
              <a:rPr lang="en-US" dirty="0" smtClean="0"/>
              <a:t>Discourse</a:t>
            </a:r>
            <a:endParaRPr lang="en-US" dirty="0"/>
          </a:p>
        </p:txBody>
      </p:sp>
    </p:spTree>
    <p:extLst>
      <p:ext uri="{BB962C8B-B14F-4D97-AF65-F5344CB8AC3E}">
        <p14:creationId xmlns:p14="http://schemas.microsoft.com/office/powerpoint/2010/main" val="374955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676400"/>
            <a:ext cx="8229600" cy="762000"/>
          </a:xfrm>
        </p:spPr>
        <p:txBody>
          <a:bodyPr>
            <a:normAutofit/>
          </a:bodyPr>
          <a:lstStyle/>
          <a:p>
            <a:pPr marL="0" indent="0">
              <a:buNone/>
            </a:pPr>
            <a:r>
              <a:rPr lang="en-US" dirty="0" smtClean="0"/>
              <a:t>Parse the first verb.</a:t>
            </a:r>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וַיְהִי</a:t>
            </a:r>
            <a:r>
              <a:rPr lang="he-IL" sz="2800" dirty="0" smtClean="0">
                <a:latin typeface="SBL Hebrew" panose="02000000000000000000" pitchFamily="2" charset="-79"/>
                <a:cs typeface="SBL Hebrew" panose="02000000000000000000" pitchFamily="2" charset="-79"/>
              </a:rPr>
              <a:t> הַיּוֹם וַיִּזְבַּח אֶלְקָנָה וְנָתַן לִפְנִנָּה אִשְׁתּוֹ וּלְכָל־בָּנֶ֫יהָ וּבְנוֹתֶ֫יהָ מָנוֹת׃</a:t>
            </a:r>
            <a:endParaRPr lang="en-US" sz="2800"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3952477614"/>
              </p:ext>
            </p:extLst>
          </p:nvPr>
        </p:nvGraphicFramePr>
        <p:xfrm>
          <a:off x="533400" y="3581400"/>
          <a:ext cx="8054062" cy="1316182"/>
        </p:xfrm>
        <a:graphic>
          <a:graphicData uri="http://schemas.openxmlformats.org/drawingml/2006/table">
            <a:tbl>
              <a:tblPr firstRow="1" bandRow="1">
                <a:tableStyleId>{2D5ABB26-0587-4C30-8999-92F81FD0307C}</a:tableStyleId>
              </a:tblPr>
              <a:tblGrid>
                <a:gridCol w="955993"/>
                <a:gridCol w="710628"/>
                <a:gridCol w="1381379"/>
                <a:gridCol w="1143000"/>
                <a:gridCol w="2603675"/>
                <a:gridCol w="1259387"/>
              </a:tblGrid>
              <a:tr h="381000">
                <a:tc>
                  <a:txBody>
                    <a:bodyPr/>
                    <a:lstStyle/>
                    <a:p>
                      <a:pPr algn="ctr" rtl="0"/>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0"/>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41052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676400"/>
            <a:ext cx="8229600" cy="762000"/>
          </a:xfrm>
        </p:spPr>
        <p:txBody>
          <a:bodyPr>
            <a:normAutofit/>
          </a:bodyPr>
          <a:lstStyle/>
          <a:p>
            <a:pPr marL="0" indent="0">
              <a:buNone/>
            </a:pPr>
            <a:r>
              <a:rPr lang="en-US" dirty="0" smtClean="0"/>
              <a:t>Parse the first verb.</a:t>
            </a:r>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וַיְהִי</a:t>
            </a:r>
            <a:r>
              <a:rPr lang="he-IL" sz="2800" dirty="0" smtClean="0">
                <a:latin typeface="SBL Hebrew" panose="02000000000000000000" pitchFamily="2" charset="-79"/>
                <a:cs typeface="SBL Hebrew" panose="02000000000000000000" pitchFamily="2" charset="-79"/>
              </a:rPr>
              <a:t> הַיּוֹם וַיִּזְבַּח אֶלְקָנָה וְנָתַן לִפְנִנָּה אִשְׁתּוֹ וּלְכָל־בָּנֶ֫יהָ וּבְנוֹתֶ֫יהָ מָנוֹת׃</a:t>
            </a:r>
            <a:endParaRPr lang="en-US" sz="2800" dirty="0" smtClean="0">
              <a:latin typeface="SBL Hebrew" panose="02000000000000000000" pitchFamily="2" charset="-79"/>
              <a:cs typeface="SBL Hebrew" panose="02000000000000000000" pitchFamily="2" charset="-79"/>
            </a:endParaRPr>
          </a:p>
        </p:txBody>
      </p:sp>
      <p:graphicFrame>
        <p:nvGraphicFramePr>
          <p:cNvPr id="6" name="Table 5"/>
          <p:cNvGraphicFramePr>
            <a:graphicFrameLocks noGrp="1"/>
          </p:cNvGraphicFramePr>
          <p:nvPr>
            <p:extLst>
              <p:ext uri="{D42A27DB-BD31-4B8C-83A1-F6EECF244321}">
                <p14:modId xmlns:p14="http://schemas.microsoft.com/office/powerpoint/2010/main" val="2151216359"/>
              </p:ext>
            </p:extLst>
          </p:nvPr>
        </p:nvGraphicFramePr>
        <p:xfrm>
          <a:off x="533400" y="3581400"/>
          <a:ext cx="8054062" cy="1316182"/>
        </p:xfrm>
        <a:graphic>
          <a:graphicData uri="http://schemas.openxmlformats.org/drawingml/2006/table">
            <a:tbl>
              <a:tblPr firstRow="1" bandRow="1">
                <a:tableStyleId>{2D5ABB26-0587-4C30-8999-92F81FD0307C}</a:tableStyleId>
              </a:tblPr>
              <a:tblGrid>
                <a:gridCol w="955993"/>
                <a:gridCol w="710628"/>
                <a:gridCol w="1381379"/>
                <a:gridCol w="1143000"/>
                <a:gridCol w="2603675"/>
                <a:gridCol w="1259387"/>
              </a:tblGrid>
              <a:tr h="381000">
                <a:tc>
                  <a:txBody>
                    <a:bodyPr/>
                    <a:lstStyle/>
                    <a:p>
                      <a:pPr algn="ctr" rtl="0"/>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0"/>
                      <a:r>
                        <a:rPr lang="he-IL" sz="3200" dirty="0" smtClean="0">
                          <a:solidFill>
                            <a:srgbClr val="0000FF"/>
                          </a:solidFill>
                          <a:latin typeface="SBL Hebrew" panose="02000000000000000000" pitchFamily="2" charset="-79"/>
                          <a:cs typeface="SBL Hebrew" panose="02000000000000000000" pitchFamily="2" charset="-79"/>
                        </a:rPr>
                        <a:t>היה</a:t>
                      </a:r>
                      <a:endParaRPr lang="en-US" sz="3200" dirty="0">
                        <a:solidFill>
                          <a:srgbClr val="0000FF"/>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0000FF"/>
                          </a:solidFill>
                        </a:rPr>
                        <a:t>Qal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0000FF"/>
                          </a:solidFill>
                        </a:rPr>
                        <a:t>Wayyiqtol</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0000FF"/>
                          </a:solidFill>
                        </a:rPr>
                        <a:t>3ms</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0000FF"/>
                          </a:solidFill>
                        </a:rPr>
                        <a:t>Transition</a:t>
                      </a:r>
                      <a:r>
                        <a:rPr lang="en-US" baseline="0" dirty="0" smtClean="0">
                          <a:solidFill>
                            <a:srgbClr val="0000FF"/>
                          </a:solidFill>
                        </a:rPr>
                        <a:t> marker</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0000FF"/>
                          </a:solidFill>
                        </a:rPr>
                        <a:t>To be, become</a:t>
                      </a:r>
                      <a:endParaRPr lang="en-US"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69064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676400"/>
            <a:ext cx="8229600" cy="3048000"/>
          </a:xfrm>
        </p:spPr>
        <p:txBody>
          <a:bodyPr>
            <a:normAutofit/>
          </a:bodyPr>
          <a:lstStyle/>
          <a:p>
            <a:pPr marL="0" indent="0">
              <a:buNone/>
            </a:pPr>
            <a:r>
              <a:rPr lang="he-IL" dirty="0" smtClean="0">
                <a:latin typeface="SBL Hebrew" panose="02000000000000000000" pitchFamily="2" charset="-79"/>
                <a:cs typeface="SBL Hebrew" panose="02000000000000000000" pitchFamily="2" charset="-79"/>
              </a:rPr>
              <a:t>הַיּוֹם</a:t>
            </a:r>
            <a:r>
              <a:rPr lang="en-US" dirty="0" smtClean="0">
                <a:latin typeface="SBL Hebrew" panose="02000000000000000000" pitchFamily="2" charset="-79"/>
                <a:cs typeface="SBL Hebrew" panose="02000000000000000000" pitchFamily="2" charset="-79"/>
              </a:rPr>
              <a:t> </a:t>
            </a:r>
            <a:r>
              <a:rPr lang="en-US" dirty="0" smtClean="0"/>
              <a:t>means </a:t>
            </a:r>
            <a:r>
              <a:rPr lang="en-US" i="1" dirty="0" smtClean="0"/>
              <a:t>time</a:t>
            </a:r>
            <a:r>
              <a:rPr lang="en-US" dirty="0" smtClean="0"/>
              <a:t> here more than </a:t>
            </a:r>
            <a:r>
              <a:rPr lang="en-US" i="1" dirty="0" smtClean="0"/>
              <a:t>day</a:t>
            </a:r>
            <a:r>
              <a:rPr lang="en-US" dirty="0" smtClean="0"/>
              <a:t>, as it does in the rest of 1 Samuel chapter 1.</a:t>
            </a:r>
          </a:p>
          <a:p>
            <a:r>
              <a:rPr lang="en-US" dirty="0" smtClean="0"/>
              <a:t>Translate the first 2 clauses.</a:t>
            </a:r>
          </a:p>
          <a:p>
            <a:r>
              <a:rPr lang="en-US" dirty="0"/>
              <a:t>What genre do the first two verb </a:t>
            </a:r>
            <a:r>
              <a:rPr lang="en-US" dirty="0" smtClean="0"/>
              <a:t>forms indicate </a:t>
            </a:r>
            <a:r>
              <a:rPr lang="en-US" dirty="0"/>
              <a:t>we are reading</a:t>
            </a:r>
            <a:r>
              <a:rPr lang="en-US" dirty="0" smtClean="0"/>
              <a:t>?</a:t>
            </a:r>
            <a:endParaRPr lang="en-US" dirty="0"/>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וַיְהִי הַיּוֹם וַיִּזְבַּח אֶלְקָנָה </a:t>
            </a:r>
            <a:r>
              <a:rPr lang="he-IL" sz="2800" dirty="0" smtClean="0">
                <a:latin typeface="SBL Hebrew" panose="02000000000000000000" pitchFamily="2" charset="-79"/>
                <a:cs typeface="SBL Hebrew" panose="02000000000000000000" pitchFamily="2" charset="-79"/>
              </a:rPr>
              <a:t>וְנָתַן לִפְנִנָּה אִשְׁתּוֹ וּלְכָל־בָּנֶ֫יהָ וּבְנוֹתֶ֫יהָ מָנוֹת׃</a:t>
            </a:r>
            <a:endParaRPr lang="en-US" sz="2800"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090547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676400"/>
            <a:ext cx="8229600" cy="3048000"/>
          </a:xfrm>
        </p:spPr>
        <p:txBody>
          <a:bodyPr>
            <a:normAutofit/>
          </a:bodyPr>
          <a:lstStyle/>
          <a:p>
            <a:pPr marL="0" indent="0">
              <a:buNone/>
            </a:pPr>
            <a:r>
              <a:rPr lang="he-IL" dirty="0" smtClean="0">
                <a:latin typeface="SBL Hebrew" panose="02000000000000000000" pitchFamily="2" charset="-79"/>
                <a:cs typeface="SBL Hebrew" panose="02000000000000000000" pitchFamily="2" charset="-79"/>
              </a:rPr>
              <a:t>הַיּוֹם</a:t>
            </a:r>
            <a:r>
              <a:rPr lang="en-US" dirty="0" smtClean="0">
                <a:latin typeface="SBL Hebrew" panose="02000000000000000000" pitchFamily="2" charset="-79"/>
                <a:cs typeface="SBL Hebrew" panose="02000000000000000000" pitchFamily="2" charset="-79"/>
              </a:rPr>
              <a:t> </a:t>
            </a:r>
            <a:r>
              <a:rPr lang="en-US" dirty="0" smtClean="0"/>
              <a:t>means </a:t>
            </a:r>
            <a:r>
              <a:rPr lang="en-US" i="1" dirty="0" smtClean="0"/>
              <a:t>time</a:t>
            </a:r>
            <a:r>
              <a:rPr lang="en-US" dirty="0" smtClean="0"/>
              <a:t> here more than </a:t>
            </a:r>
            <a:r>
              <a:rPr lang="en-US" i="1" dirty="0" smtClean="0"/>
              <a:t>day</a:t>
            </a:r>
            <a:r>
              <a:rPr lang="en-US" dirty="0" smtClean="0"/>
              <a:t>, as it does in the rest of 1 Samuel chapter 1.</a:t>
            </a:r>
          </a:p>
          <a:p>
            <a:r>
              <a:rPr lang="en-US" dirty="0" smtClean="0"/>
              <a:t>Translate the first 2 clauses.</a:t>
            </a:r>
          </a:p>
          <a:p>
            <a:r>
              <a:rPr lang="en-US" dirty="0"/>
              <a:t>What genre do the first two verb </a:t>
            </a:r>
            <a:r>
              <a:rPr lang="en-US" dirty="0" smtClean="0"/>
              <a:t>forms indicate </a:t>
            </a:r>
            <a:r>
              <a:rPr lang="en-US" dirty="0"/>
              <a:t>we are reading</a:t>
            </a:r>
            <a:r>
              <a:rPr lang="en-US" dirty="0" smtClean="0"/>
              <a:t>?</a:t>
            </a:r>
            <a:endParaRPr lang="en-US" dirty="0"/>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וַיְהִי הַיּוֹם וַיִּזְבַּח אֶלְקָנָה </a:t>
            </a:r>
            <a:r>
              <a:rPr lang="he-IL" sz="2800" dirty="0" smtClean="0">
                <a:latin typeface="SBL Hebrew" panose="02000000000000000000" pitchFamily="2" charset="-79"/>
                <a:cs typeface="SBL Hebrew" panose="02000000000000000000" pitchFamily="2" charset="-79"/>
              </a:rPr>
              <a:t>וְנָתַן לִפְנִנָּה אִשְׁתּוֹ וּלְכָל־בָּנֶ֫יהָ וּבְנוֹתֶ֫יהָ מָנוֹת׃</a:t>
            </a:r>
            <a:endParaRPr lang="en-US" sz="2800" dirty="0" smtClean="0">
              <a:latin typeface="SBL Hebrew" panose="02000000000000000000" pitchFamily="2" charset="-79"/>
              <a:cs typeface="SBL Hebrew" panose="02000000000000000000" pitchFamily="2" charset="-79"/>
            </a:endParaRPr>
          </a:p>
        </p:txBody>
      </p:sp>
      <p:sp>
        <p:nvSpPr>
          <p:cNvPr id="3" name="TextBox 2"/>
          <p:cNvSpPr txBox="1"/>
          <p:nvPr/>
        </p:nvSpPr>
        <p:spPr>
          <a:xfrm>
            <a:off x="5562600" y="2907268"/>
            <a:ext cx="3207225" cy="369332"/>
          </a:xfrm>
          <a:prstGeom prst="rect">
            <a:avLst/>
          </a:prstGeom>
          <a:noFill/>
        </p:spPr>
        <p:txBody>
          <a:bodyPr wrap="none" rtlCol="0">
            <a:spAutoFit/>
          </a:bodyPr>
          <a:lstStyle/>
          <a:p>
            <a:r>
              <a:rPr lang="en-US" dirty="0" smtClean="0">
                <a:solidFill>
                  <a:srgbClr val="FF0000"/>
                </a:solidFill>
              </a:rPr>
              <a:t>At that time </a:t>
            </a:r>
            <a:r>
              <a:rPr lang="en-US" dirty="0" err="1" smtClean="0">
                <a:solidFill>
                  <a:srgbClr val="FF0000"/>
                </a:solidFill>
              </a:rPr>
              <a:t>Elkanah</a:t>
            </a:r>
            <a:r>
              <a:rPr lang="en-US" dirty="0" smtClean="0">
                <a:solidFill>
                  <a:srgbClr val="FF0000"/>
                </a:solidFill>
              </a:rPr>
              <a:t> sacrificed…</a:t>
            </a:r>
            <a:endParaRPr lang="en-US" dirty="0">
              <a:solidFill>
                <a:srgbClr val="FF0000"/>
              </a:solidFill>
            </a:endParaRPr>
          </a:p>
        </p:txBody>
      </p:sp>
      <p:sp>
        <p:nvSpPr>
          <p:cNvPr id="6" name="TextBox 5"/>
          <p:cNvSpPr txBox="1"/>
          <p:nvPr/>
        </p:nvSpPr>
        <p:spPr>
          <a:xfrm>
            <a:off x="5561975" y="3962400"/>
            <a:ext cx="1981825" cy="369332"/>
          </a:xfrm>
          <a:prstGeom prst="rect">
            <a:avLst/>
          </a:prstGeom>
          <a:noFill/>
        </p:spPr>
        <p:txBody>
          <a:bodyPr wrap="none" rtlCol="0">
            <a:spAutoFit/>
          </a:bodyPr>
          <a:lstStyle/>
          <a:p>
            <a:r>
              <a:rPr lang="en-US" dirty="0" smtClean="0">
                <a:solidFill>
                  <a:srgbClr val="FF0000"/>
                </a:solidFill>
              </a:rPr>
              <a:t>Historical Narrative</a:t>
            </a:r>
            <a:endParaRPr lang="en-US" dirty="0">
              <a:solidFill>
                <a:srgbClr val="FF0000"/>
              </a:solidFill>
            </a:endParaRPr>
          </a:p>
        </p:txBody>
      </p:sp>
    </p:spTree>
    <p:extLst>
      <p:ext uri="{BB962C8B-B14F-4D97-AF65-F5344CB8AC3E}">
        <p14:creationId xmlns:p14="http://schemas.microsoft.com/office/powerpoint/2010/main" val="4268773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676400"/>
            <a:ext cx="8229600" cy="762000"/>
          </a:xfrm>
        </p:spPr>
        <p:txBody>
          <a:bodyPr>
            <a:normAutofit/>
          </a:bodyPr>
          <a:lstStyle/>
          <a:p>
            <a:pPr marL="0" indent="0">
              <a:buNone/>
            </a:pPr>
            <a:r>
              <a:rPr lang="en-US" dirty="0" smtClean="0"/>
              <a:t>Let’s parse the next verb.</a:t>
            </a:r>
            <a:endParaRPr lang="en-US" dirty="0"/>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וַיְהִי הַיּוֹם וַיִּזְבַּח אֶלְקָנָה </a:t>
            </a:r>
            <a:r>
              <a:rPr lang="he-IL" sz="2800" dirty="0" smtClean="0">
                <a:solidFill>
                  <a:srgbClr val="FF0000"/>
                </a:solidFill>
                <a:latin typeface="SBL Hebrew" panose="02000000000000000000" pitchFamily="2" charset="-79"/>
                <a:cs typeface="SBL Hebrew" panose="02000000000000000000" pitchFamily="2" charset="-79"/>
              </a:rPr>
              <a:t>וְנָתַן</a:t>
            </a:r>
            <a:r>
              <a:rPr lang="he-IL" sz="2800" dirty="0" smtClean="0">
                <a:latin typeface="SBL Hebrew" panose="02000000000000000000" pitchFamily="2" charset="-79"/>
                <a:cs typeface="SBL Hebrew" panose="02000000000000000000" pitchFamily="2" charset="-79"/>
              </a:rPr>
              <a:t> לִפְנִנָּה אִשְׁתּוֹ וּלְכָל־בָּנֶ֫יהָ וּבְנוֹתֶ֫יהָ מָנוֹת׃</a:t>
            </a:r>
            <a:endParaRPr lang="en-US" sz="2800"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1178864880"/>
              </p:ext>
            </p:extLst>
          </p:nvPr>
        </p:nvGraphicFramePr>
        <p:xfrm>
          <a:off x="533400" y="3581400"/>
          <a:ext cx="8054062" cy="1316182"/>
        </p:xfrm>
        <a:graphic>
          <a:graphicData uri="http://schemas.openxmlformats.org/drawingml/2006/table">
            <a:tbl>
              <a:tblPr firstRow="1" bandRow="1">
                <a:tableStyleId>{2D5ABB26-0587-4C30-8999-92F81FD0307C}</a:tableStyleId>
              </a:tblPr>
              <a:tblGrid>
                <a:gridCol w="955993"/>
                <a:gridCol w="710628"/>
                <a:gridCol w="1381379"/>
                <a:gridCol w="1143000"/>
                <a:gridCol w="2603675"/>
                <a:gridCol w="1259387"/>
              </a:tblGrid>
              <a:tr h="381000">
                <a:tc>
                  <a:txBody>
                    <a:bodyPr/>
                    <a:lstStyle/>
                    <a:p>
                      <a:pPr algn="ctr" rtl="0"/>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0"/>
                      <a:endParaRPr lang="en-US" sz="3200" dirty="0">
                        <a:solidFill>
                          <a:srgbClr val="FF0000"/>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sz="14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37111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676400"/>
            <a:ext cx="8229600" cy="1752600"/>
          </a:xfrm>
        </p:spPr>
        <p:txBody>
          <a:bodyPr>
            <a:normAutofit/>
          </a:bodyPr>
          <a:lstStyle/>
          <a:p>
            <a:pPr marL="0" indent="0">
              <a:buNone/>
            </a:pPr>
            <a:r>
              <a:rPr lang="en-US" dirty="0"/>
              <a:t>Let’s parse the next verb.</a:t>
            </a:r>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וַיְהִי הַיּוֹם וַיִּזְבַּח אֶלְקָנָה </a:t>
            </a:r>
            <a:r>
              <a:rPr lang="he-IL" sz="2800" dirty="0" smtClean="0">
                <a:solidFill>
                  <a:srgbClr val="FF0000"/>
                </a:solidFill>
                <a:latin typeface="SBL Hebrew" panose="02000000000000000000" pitchFamily="2" charset="-79"/>
                <a:cs typeface="SBL Hebrew" panose="02000000000000000000" pitchFamily="2" charset="-79"/>
              </a:rPr>
              <a:t>וְנָתַן</a:t>
            </a:r>
            <a:r>
              <a:rPr lang="he-IL" sz="2800" dirty="0" smtClean="0">
                <a:latin typeface="SBL Hebrew" panose="02000000000000000000" pitchFamily="2" charset="-79"/>
                <a:cs typeface="SBL Hebrew" panose="02000000000000000000" pitchFamily="2" charset="-79"/>
              </a:rPr>
              <a:t> לִפְנִנָּה אִשְׁתּוֹ וּלְכָל־בָּנֶ֫יהָ וּבְנוֹתֶ֫יהָ מָנוֹת׃</a:t>
            </a:r>
            <a:endParaRPr lang="en-US" sz="2800"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2505943869"/>
              </p:ext>
            </p:extLst>
          </p:nvPr>
        </p:nvGraphicFramePr>
        <p:xfrm>
          <a:off x="533400" y="3581400"/>
          <a:ext cx="8054062" cy="1316182"/>
        </p:xfrm>
        <a:graphic>
          <a:graphicData uri="http://schemas.openxmlformats.org/drawingml/2006/table">
            <a:tbl>
              <a:tblPr firstRow="1" bandRow="1">
                <a:tableStyleId>{2D5ABB26-0587-4C30-8999-92F81FD0307C}</a:tableStyleId>
              </a:tblPr>
              <a:tblGrid>
                <a:gridCol w="955993"/>
                <a:gridCol w="710628"/>
                <a:gridCol w="1381379"/>
                <a:gridCol w="1143000"/>
                <a:gridCol w="2603675"/>
                <a:gridCol w="1259387"/>
              </a:tblGrid>
              <a:tr h="381000">
                <a:tc>
                  <a:txBody>
                    <a:bodyPr/>
                    <a:lstStyle/>
                    <a:p>
                      <a:pPr algn="ctr" rtl="0"/>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0"/>
                      <a:r>
                        <a:rPr lang="he-IL" sz="3200" dirty="0" smtClean="0">
                          <a:solidFill>
                            <a:srgbClr val="FF0000"/>
                          </a:solidFill>
                          <a:latin typeface="SBL Hebrew" panose="02000000000000000000" pitchFamily="2" charset="-79"/>
                          <a:cs typeface="SBL Hebrew" panose="02000000000000000000" pitchFamily="2" charset="-79"/>
                        </a:rPr>
                        <a:t>נתן</a:t>
                      </a:r>
                      <a:endParaRPr lang="en-US" sz="3200" dirty="0">
                        <a:solidFill>
                          <a:srgbClr val="FF0000"/>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FF0000"/>
                          </a:solidFill>
                        </a:rPr>
                        <a:t>Qal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FF0000"/>
                          </a:solidFill>
                        </a:rPr>
                        <a:t>weqatal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3ms</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4000" b="1" dirty="0" smtClean="0">
                          <a:solidFill>
                            <a:srgbClr val="FF0000"/>
                          </a:solidFill>
                        </a:rPr>
                        <a:t>?</a:t>
                      </a:r>
                      <a:endParaRPr lang="en-US" sz="4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To give</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1073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0"/>
            <a:ext cx="8229600" cy="762000"/>
          </a:xfrm>
        </p:spPr>
        <p:txBody>
          <a:bodyPr/>
          <a:lstStyle/>
          <a:p>
            <a:r>
              <a:rPr lang="en-US" dirty="0"/>
              <a:t>What we already know</a:t>
            </a:r>
          </a:p>
        </p:txBody>
      </p:sp>
      <p:sp>
        <p:nvSpPr>
          <p:cNvPr id="4" name="Content Placeholder 3"/>
          <p:cNvSpPr>
            <a:spLocks noGrp="1"/>
          </p:cNvSpPr>
          <p:nvPr>
            <p:ph idx="1"/>
          </p:nvPr>
        </p:nvSpPr>
        <p:spPr>
          <a:xfrm>
            <a:off x="457200" y="1676400"/>
            <a:ext cx="8229600" cy="1752600"/>
          </a:xfrm>
        </p:spPr>
        <p:txBody>
          <a:bodyPr>
            <a:normAutofit/>
          </a:bodyPr>
          <a:lstStyle/>
          <a:p>
            <a:pPr marL="0" indent="0">
              <a:buNone/>
            </a:pPr>
            <a:r>
              <a:rPr lang="en-US" dirty="0" smtClean="0"/>
              <a:t>But what is the function?</a:t>
            </a:r>
          </a:p>
          <a:p>
            <a:r>
              <a:rPr lang="en-US" dirty="0" smtClean="0"/>
              <a:t>Have we switched to a +projection genre?</a:t>
            </a:r>
          </a:p>
          <a:p>
            <a:r>
              <a:rPr lang="en-US" dirty="0" smtClean="0"/>
              <a:t>Is this ‘direct speech’?</a:t>
            </a:r>
            <a:endParaRPr lang="en-US" dirty="0"/>
          </a:p>
        </p:txBody>
      </p:sp>
      <p:sp>
        <p:nvSpPr>
          <p:cNvPr id="5" name="Subtitle 2"/>
          <p:cNvSpPr txBox="1">
            <a:spLocks/>
          </p:cNvSpPr>
          <p:nvPr/>
        </p:nvSpPr>
        <p:spPr>
          <a:xfrm>
            <a:off x="0" y="838200"/>
            <a:ext cx="8915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pPr>
            <a:r>
              <a:rPr lang="he-IL" sz="2800" dirty="0" smtClean="0">
                <a:solidFill>
                  <a:srgbClr val="0000FF"/>
                </a:solidFill>
                <a:latin typeface="SBL Hebrew" panose="02000000000000000000" pitchFamily="2" charset="-79"/>
                <a:cs typeface="SBL Hebrew" panose="02000000000000000000" pitchFamily="2" charset="-79"/>
              </a:rPr>
              <a:t>וַיְהִי הַיּוֹם וַיִּזְבַּח אֶלְקָנָה </a:t>
            </a:r>
            <a:r>
              <a:rPr lang="he-IL" sz="2800" dirty="0" smtClean="0">
                <a:solidFill>
                  <a:srgbClr val="FF0000"/>
                </a:solidFill>
                <a:latin typeface="SBL Hebrew" panose="02000000000000000000" pitchFamily="2" charset="-79"/>
                <a:cs typeface="SBL Hebrew" panose="02000000000000000000" pitchFamily="2" charset="-79"/>
              </a:rPr>
              <a:t>וְנָתַן</a:t>
            </a:r>
            <a:r>
              <a:rPr lang="he-IL" sz="2800" dirty="0" smtClean="0">
                <a:latin typeface="SBL Hebrew" panose="02000000000000000000" pitchFamily="2" charset="-79"/>
                <a:cs typeface="SBL Hebrew" panose="02000000000000000000" pitchFamily="2" charset="-79"/>
              </a:rPr>
              <a:t> לִפְנִנָּה אִשְׁתּוֹ וּלְכָל־בָּנֶ֫יהָ וּבְנוֹתֶ֫יהָ מָנוֹת׃</a:t>
            </a:r>
            <a:endParaRPr lang="en-US" sz="2800" dirty="0" smtClean="0">
              <a:latin typeface="SBL Hebrew" panose="02000000000000000000" pitchFamily="2" charset="-79"/>
              <a:cs typeface="SBL Hebrew" panose="02000000000000000000" pitchFamily="2" charset="-79"/>
            </a:endParaRPr>
          </a:p>
        </p:txBody>
      </p:sp>
      <p:graphicFrame>
        <p:nvGraphicFramePr>
          <p:cNvPr id="7" name="Table 6"/>
          <p:cNvGraphicFramePr>
            <a:graphicFrameLocks noGrp="1"/>
          </p:cNvGraphicFramePr>
          <p:nvPr>
            <p:extLst>
              <p:ext uri="{D42A27DB-BD31-4B8C-83A1-F6EECF244321}">
                <p14:modId xmlns:p14="http://schemas.microsoft.com/office/powerpoint/2010/main" val="153582635"/>
              </p:ext>
            </p:extLst>
          </p:nvPr>
        </p:nvGraphicFramePr>
        <p:xfrm>
          <a:off x="533400" y="3581400"/>
          <a:ext cx="8054062" cy="1316182"/>
        </p:xfrm>
        <a:graphic>
          <a:graphicData uri="http://schemas.openxmlformats.org/drawingml/2006/table">
            <a:tbl>
              <a:tblPr firstRow="1" bandRow="1">
                <a:tableStyleId>{2D5ABB26-0587-4C30-8999-92F81FD0307C}</a:tableStyleId>
              </a:tblPr>
              <a:tblGrid>
                <a:gridCol w="955993"/>
                <a:gridCol w="710628"/>
                <a:gridCol w="1381379"/>
                <a:gridCol w="1143000"/>
                <a:gridCol w="2603675"/>
                <a:gridCol w="1259387"/>
              </a:tblGrid>
              <a:tr h="381000">
                <a:tc>
                  <a:txBody>
                    <a:bodyPr/>
                    <a:lstStyle/>
                    <a:p>
                      <a:pPr algn="ctr" rtl="0"/>
                      <a:r>
                        <a:rPr lang="en-US" sz="1400" dirty="0" smtClean="0">
                          <a:solidFill>
                            <a:schemeClr val="tx1"/>
                          </a:solidFill>
                        </a:rPr>
                        <a:t>Root</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Stem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Form</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PGN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Function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rtl="0"/>
                      <a:r>
                        <a:rPr lang="en-US" sz="1400" dirty="0" smtClean="0">
                          <a:solidFill>
                            <a:schemeClr val="tx1"/>
                          </a:solidFill>
                        </a:rPr>
                        <a:t>Root</a:t>
                      </a:r>
                      <a:r>
                        <a:rPr lang="en-US" sz="1400" baseline="0" dirty="0" smtClean="0">
                          <a:solidFill>
                            <a:schemeClr val="tx1"/>
                          </a:solidFill>
                        </a:rPr>
                        <a:t> meaning</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5182">
                <a:tc>
                  <a:txBody>
                    <a:bodyPr/>
                    <a:lstStyle/>
                    <a:p>
                      <a:pPr algn="ctr" rtl="0"/>
                      <a:r>
                        <a:rPr lang="he-IL" sz="3200" dirty="0" smtClean="0">
                          <a:solidFill>
                            <a:srgbClr val="FF0000"/>
                          </a:solidFill>
                          <a:latin typeface="SBL Hebrew" panose="02000000000000000000" pitchFamily="2" charset="-79"/>
                          <a:cs typeface="SBL Hebrew" panose="02000000000000000000" pitchFamily="2" charset="-79"/>
                        </a:rPr>
                        <a:t>נתן</a:t>
                      </a:r>
                      <a:endParaRPr lang="en-US" sz="3200" dirty="0">
                        <a:solidFill>
                          <a:srgbClr val="FF0000"/>
                        </a:solidFill>
                        <a:latin typeface="SBL Hebrew" panose="02000000000000000000" pitchFamily="2" charset="-79"/>
                        <a:cs typeface="SBL Hebrew" panose="02000000000000000000" pitchFamily="2" charset="-79"/>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FF0000"/>
                          </a:solidFill>
                        </a:rPr>
                        <a:t>Qal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err="1" smtClean="0">
                          <a:solidFill>
                            <a:srgbClr val="FF0000"/>
                          </a:solidFill>
                        </a:rPr>
                        <a:t>weqatal</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3ms</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sz="4000" b="1" dirty="0" smtClean="0">
                          <a:solidFill>
                            <a:srgbClr val="FF0000"/>
                          </a:solidFill>
                        </a:rPr>
                        <a:t>?</a:t>
                      </a:r>
                      <a:endParaRPr lang="en-US" sz="40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r>
                        <a:rPr lang="en-US" dirty="0" smtClean="0">
                          <a:solidFill>
                            <a:srgbClr val="FF0000"/>
                          </a:solidFill>
                        </a:rPr>
                        <a:t>To give</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2"/>
          <p:cNvSpPr/>
          <p:nvPr/>
        </p:nvSpPr>
        <p:spPr>
          <a:xfrm>
            <a:off x="457200" y="5562600"/>
            <a:ext cx="7620000" cy="646331"/>
          </a:xfrm>
          <a:prstGeom prst="rect">
            <a:avLst/>
          </a:prstGeom>
          <a:ln>
            <a:solidFill>
              <a:schemeClr val="tx1"/>
            </a:solidFill>
          </a:ln>
        </p:spPr>
        <p:txBody>
          <a:bodyPr wrap="square">
            <a:spAutoFit/>
          </a:bodyPr>
          <a:lstStyle/>
          <a:p>
            <a:r>
              <a:rPr lang="en-US" dirty="0" smtClean="0"/>
              <a:t>Recall: Predictive</a:t>
            </a:r>
            <a:r>
              <a:rPr lang="en-US" dirty="0"/>
              <a:t>, Instructional, and Hortatory (mitigated or not) Discourses are exclusively Direct Speech Discourses (see 13.2a and 19.2c</a:t>
            </a:r>
            <a:r>
              <a:rPr lang="en-US" dirty="0" smtClean="0"/>
              <a:t>).</a:t>
            </a:r>
            <a:endParaRPr lang="en-US" dirty="0"/>
          </a:p>
        </p:txBody>
      </p:sp>
    </p:spTree>
    <p:extLst>
      <p:ext uri="{BB962C8B-B14F-4D97-AF65-F5344CB8AC3E}">
        <p14:creationId xmlns:p14="http://schemas.microsoft.com/office/powerpoint/2010/main" val="2438720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8886</TotalTime>
  <Words>1141</Words>
  <Application>Microsoft Office PowerPoint</Application>
  <PresentationFormat>On-screen Show (4:3)</PresentationFormat>
  <Paragraphs>162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Rocine Lesson 35</vt:lpstr>
      <vt:lpstr>Goals</vt:lpstr>
      <vt:lpstr>What we already know</vt:lpstr>
      <vt:lpstr>What we already know</vt:lpstr>
      <vt:lpstr>What we already know</vt:lpstr>
      <vt:lpstr>What we already know</vt:lpstr>
      <vt:lpstr>What we already know</vt:lpstr>
      <vt:lpstr>What we already know</vt:lpstr>
      <vt:lpstr>What we already know</vt:lpstr>
      <vt:lpstr>What we already know</vt:lpstr>
      <vt:lpstr>What we already know</vt:lpstr>
      <vt:lpstr>What we already know</vt:lpstr>
      <vt:lpstr>Irregular Nouns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815</cp:revision>
  <cp:lastPrinted>2013-11-05T02:18:07Z</cp:lastPrinted>
  <dcterms:created xsi:type="dcterms:W3CDTF">2006-08-16T00:00:00Z</dcterms:created>
  <dcterms:modified xsi:type="dcterms:W3CDTF">2015-11-18T03:57:46Z</dcterms:modified>
</cp:coreProperties>
</file>