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697" r:id="rId2"/>
    <p:sldId id="727" r:id="rId3"/>
    <p:sldId id="737" r:id="rId4"/>
    <p:sldId id="732" r:id="rId5"/>
    <p:sldId id="738" r:id="rId6"/>
    <p:sldId id="730" r:id="rId7"/>
    <p:sldId id="729" r:id="rId8"/>
    <p:sldId id="731" r:id="rId9"/>
    <p:sldId id="735" r:id="rId10"/>
    <p:sldId id="726" r:id="rId11"/>
    <p:sldId id="736" r:id="rId12"/>
    <p:sldId id="725" r:id="rId13"/>
    <p:sldId id="739" r:id="rId14"/>
    <p:sldId id="740" r:id="rId15"/>
    <p:sldId id="742" r:id="rId16"/>
    <p:sldId id="741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752600"/>
          </a:xfrm>
        </p:spPr>
        <p:txBody>
          <a:bodyPr/>
          <a:lstStyle/>
          <a:p>
            <a:r>
              <a:rPr lang="en-US" dirty="0" smtClean="0"/>
              <a:t>Essential Paradigms</a:t>
            </a:r>
            <a:br>
              <a:rPr lang="en-US" dirty="0" smtClean="0"/>
            </a:br>
            <a:r>
              <a:rPr lang="en-US" sz="2400" dirty="0" smtClean="0"/>
              <a:t>(and a few other things to memorize)</a:t>
            </a:r>
            <a:endParaRPr lang="en-US" sz="2400" dirty="0"/>
          </a:p>
        </p:txBody>
      </p:sp>
      <p:pic>
        <p:nvPicPr>
          <p:cNvPr id="1027" name="Picture 3" descr="D:\My Documents\HebrewCourseBriercrestFirstYear2014\pics\fun pictures\reminder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3284538"/>
            <a:ext cx="590550" cy="80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78571" y="0"/>
            <a:ext cx="1565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/>
              <a:t>Animatedhebrew.com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60688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יִקְטֹל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יִקְטְלוּ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תִּקְטֹל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תִּקְטֹ֫לְנָה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תִּקְטֹל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תִּקְטְלוּ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תִּקְטְלִי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תִּקְטֹ֫לְנָה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אֶקְטֹל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נִקְטֹל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Animated Hebrew lecture </a:t>
            </a:r>
            <a:r>
              <a:rPr lang="en-US" sz="1200" dirty="0" smtClean="0"/>
              <a:t>17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17036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	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	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1371600" algn="r"/>
                        </a:tabLst>
                        <a:defRPr/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נָה</a:t>
                      </a:r>
                      <a:endParaRPr lang="en-US" sz="4000" kern="1200" dirty="0" smtClean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Animated Hebrew lecture </a:t>
            </a:r>
            <a:r>
              <a:rPr lang="en-US" sz="1200" dirty="0" smtClean="0"/>
              <a:t>17; </a:t>
            </a:r>
            <a:r>
              <a:rPr lang="en-US" sz="1200" dirty="0" err="1"/>
              <a:t>Rocine</a:t>
            </a:r>
            <a:r>
              <a:rPr lang="en-US" sz="1200" dirty="0"/>
              <a:t> Lesson </a:t>
            </a:r>
            <a:r>
              <a:rPr lang="en-US" sz="1200" dirty="0" smtClean="0"/>
              <a:t>17, </a:t>
            </a:r>
            <a:r>
              <a:rPr lang="en-US" sz="1200" dirty="0"/>
              <a:t>p </a:t>
            </a:r>
            <a:r>
              <a:rPr lang="en-US" sz="1200" dirty="0" smtClean="0"/>
              <a:t>95.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 – Prefixes &amp; Complements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304800" y="12954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Forms to memorize like vocabulary.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83814"/>
              </p:ext>
            </p:extLst>
          </p:nvPr>
        </p:nvGraphicFramePr>
        <p:xfrm>
          <a:off x="333375" y="2128631"/>
          <a:ext cx="8458200" cy="2900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III-Heh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Hollow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Yod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b="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615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לִקְטֹל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לִהְיוֹת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לָבוֹא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לָשֶׁ֫בֶת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לָתֵת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075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kill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be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enter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sit</a:t>
                      </a:r>
                      <a:endParaRPr lang="en-US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8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give</a:t>
                      </a:r>
                      <a:endParaRPr lang="en-US" sz="18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Infinitive Construct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Rocine</a:t>
            </a:r>
            <a:r>
              <a:rPr lang="en-US" sz="1200" dirty="0" smtClean="0"/>
              <a:t> </a:t>
            </a:r>
            <a:r>
              <a:rPr lang="en-US" sz="1200" dirty="0"/>
              <a:t>16.4c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92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Missing Letter Rules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(for </a:t>
            </a:r>
            <a:r>
              <a:rPr lang="en-US" sz="1600" dirty="0" err="1" smtClean="0"/>
              <a:t>Qal</a:t>
            </a:r>
            <a:r>
              <a:rPr lang="en-US" sz="1600" dirty="0" smtClean="0"/>
              <a:t> </a:t>
            </a:r>
            <a:r>
              <a:rPr lang="en-US" sz="1600" dirty="0" err="1"/>
              <a:t>Yiqtol</a:t>
            </a:r>
            <a:r>
              <a:rPr lang="en-US" sz="1600" dirty="0"/>
              <a:t>/</a:t>
            </a:r>
            <a:r>
              <a:rPr lang="en-US" sz="1600" dirty="0" err="1"/>
              <a:t>Wayyiqtol</a:t>
            </a:r>
            <a:r>
              <a:rPr lang="en-US" sz="1600" dirty="0"/>
              <a:t>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e-IL" sz="4800" dirty="0" smtClean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64918" y="1332994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(or </a:t>
            </a:r>
            <a:r>
              <a:rPr lang="en-US" i="1" dirty="0" smtClean="0"/>
              <a:t>heh</a:t>
            </a:r>
            <a:r>
              <a:rPr lang="en-US" dirty="0" smtClean="0"/>
              <a:t> 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הלך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464918" y="4136173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(or </a:t>
            </a:r>
            <a:r>
              <a:rPr lang="en-US" i="1" dirty="0" smtClean="0"/>
              <a:t>lamed </a:t>
            </a:r>
            <a:r>
              <a:rPr lang="en-US" dirty="0" smtClean="0"/>
              <a:t>of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57200" y="6581001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Rocine</a:t>
            </a:r>
            <a:r>
              <a:rPr lang="en-US" sz="1200" dirty="0" smtClean="0"/>
              <a:t> p. 422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687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Four Component Hebrew Verb System + The X Fronted </a:t>
            </a:r>
            <a:r>
              <a:rPr lang="en-US" sz="2400" dirty="0"/>
              <a:t>F</a:t>
            </a:r>
            <a:r>
              <a:rPr lang="en-US" sz="2400" dirty="0" smtClean="0"/>
              <a:t>orms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750403"/>
            <a:ext cx="2294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i="1" dirty="0" smtClean="0"/>
              <a:t>will be</a:t>
            </a:r>
            <a:r>
              <a:rPr lang="en-US" sz="1200" dirty="0" smtClean="0"/>
              <a:t>/</a:t>
            </a:r>
            <a:r>
              <a:rPr lang="en-US" sz="1200" i="1" dirty="0" smtClean="0"/>
              <a:t>wants them to 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</a:t>
            </a:r>
            <a:r>
              <a:rPr lang="en-US" sz="1200" dirty="0"/>
              <a:t>Narrative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was </a:t>
            </a:r>
            <a:r>
              <a:rPr lang="en-US" sz="1200" dirty="0"/>
              <a:t>X </a:t>
            </a:r>
            <a:r>
              <a:rPr lang="en-US" sz="1200" i="1" dirty="0"/>
              <a:t>that was a </a:t>
            </a:r>
            <a:r>
              <a:rPr lang="en-US" sz="1200" dirty="0"/>
              <a:t>______ (</a:t>
            </a:r>
            <a:r>
              <a:rPr lang="en-US" sz="1200" i="1" dirty="0"/>
              <a:t>of</a:t>
            </a:r>
            <a:r>
              <a:rPr lang="en-US" sz="12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(</a:t>
            </a:r>
            <a:r>
              <a:rPr lang="en-US" sz="1200" dirty="0"/>
              <a:t>i.e. the “X” is in focus, it is the “topic</a:t>
            </a:r>
            <a:r>
              <a:rPr lang="en-US" sz="1200" dirty="0" smtClean="0"/>
              <a:t>”)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750403"/>
            <a:ext cx="23622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Any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err="1"/>
              <a:t>R</a:t>
            </a:r>
            <a:r>
              <a:rPr lang="en-US" sz="1200" dirty="0" err="1" smtClean="0"/>
              <a:t>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5186481"/>
            <a:ext cx="3352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will be </a:t>
            </a:r>
            <a:r>
              <a:rPr lang="en-US" sz="1200" i="1" u="sng" dirty="0" smtClean="0"/>
              <a:t> </a:t>
            </a:r>
            <a:r>
              <a:rPr lang="en-US" sz="1200" u="sng" dirty="0" smtClean="0"/>
              <a:t>X </a:t>
            </a:r>
            <a:r>
              <a:rPr lang="en-US" sz="1200" dirty="0" smtClean="0"/>
              <a:t> </a:t>
            </a:r>
            <a:r>
              <a:rPr lang="en-US" sz="1200" i="1" dirty="0" smtClean="0"/>
              <a:t>who(that) will </a:t>
            </a:r>
            <a:r>
              <a:rPr lang="en-US" sz="1200" dirty="0" smtClean="0"/>
              <a:t>____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 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is         </a:t>
            </a:r>
            <a:r>
              <a:rPr lang="en-US" sz="1200" i="1" u="sng" dirty="0" smtClean="0"/>
              <a:t> </a:t>
            </a:r>
            <a:r>
              <a:rPr lang="en-US" sz="1200" u="sng" dirty="0"/>
              <a:t>X </a:t>
            </a:r>
            <a:r>
              <a:rPr lang="en-US" sz="1200" dirty="0"/>
              <a:t> </a:t>
            </a:r>
            <a:r>
              <a:rPr lang="en-US" sz="1200" i="1" dirty="0"/>
              <a:t>who(that) </a:t>
            </a:r>
            <a:r>
              <a:rPr lang="en-US" sz="1200" dirty="0" smtClean="0"/>
              <a:t>_______</a:t>
            </a:r>
            <a:endParaRPr lang="en-US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3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990600"/>
            <a:ext cx="7772400" cy="1752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Explanatory Charts</a:t>
            </a:r>
            <a:br>
              <a:rPr lang="en-US" dirty="0" smtClean="0"/>
            </a:br>
            <a:r>
              <a:rPr lang="en-US" sz="2400" dirty="0" smtClean="0"/>
              <a:t>(The following are NOT charts to memorize.</a:t>
            </a:r>
          </a:p>
          <a:p>
            <a:r>
              <a:rPr lang="en-US" sz="2400" dirty="0" smtClean="0"/>
              <a:t>They’re included to help identify variations from the norm.)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7066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06931"/>
              </p:ext>
            </p:extLst>
          </p:nvPr>
        </p:nvGraphicFramePr>
        <p:xfrm>
          <a:off x="304800" y="1511300"/>
          <a:ext cx="8610600" cy="4508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990600"/>
                <a:gridCol w="1219200"/>
                <a:gridCol w="1447800"/>
                <a:gridCol w="533400"/>
                <a:gridCol w="1066800"/>
                <a:gridCol w="1371600"/>
                <a:gridCol w="1524000"/>
              </a:tblGrid>
              <a:tr h="9017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לוֹ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אֹתוֹ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אֱלֹהָיו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לָהֶם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he-IL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אֹתָם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468x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</a:p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אֶתְהֶם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5x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אֱלֹהֵ֫יהֶם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לָהּ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אֹתָהּ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אֱלֹהֵ֫יהָ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לָהֶן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he-IL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אֹתָן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4x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</a:p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אֶתְהֶן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13x</a:t>
                      </a:r>
                      <a:r>
                        <a:rPr lang="he-IL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אֱלֹהֵ֫יהֶן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לְךָ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אֹתְךָ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אֱלֹהֶ֫יךָ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לָכֶם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אֹתָם</a:t>
                      </a:r>
                      <a:r>
                        <a:rPr kumimoji="0" lang="he-I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1x</a:t>
                      </a:r>
                      <a:r>
                        <a:rPr kumimoji="0" lang="he-I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אֶתְכֶם</a:t>
                      </a:r>
                      <a:r>
                        <a:rPr kumimoji="0" lang="he-I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(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300x</a:t>
                      </a:r>
                      <a:r>
                        <a:rPr kumimoji="0" lang="he-I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אֱלֹהֵ֫יכֶם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לָךְ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אֹתָךְ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אֱלֹהַ֫יִךְ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לָכֶן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(Not attested in HB)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אֱלֹהֵ֫יכֶן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לִי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אֹתִי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אֱלֹהָי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לָ֫נוּ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אֹתָ֫נוּ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kumimoji="0" lang="he-I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33x</a:t>
                      </a:r>
                      <a:r>
                        <a:rPr kumimoji="0" lang="he-I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)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אֱלֹהֵ֫ינוּ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452733"/>
            <a:ext cx="76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Basic</a:t>
            </a:r>
          </a:p>
          <a:p>
            <a:pPr algn="ctr"/>
            <a:r>
              <a:rPr lang="en-US" sz="1200" dirty="0" smtClean="0"/>
              <a:t>Paradigm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452733"/>
            <a:ext cx="76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Basic</a:t>
            </a:r>
          </a:p>
          <a:p>
            <a:pPr algn="ctr"/>
            <a:r>
              <a:rPr lang="en-US" sz="1200" dirty="0" smtClean="0"/>
              <a:t>Paradigm</a:t>
            </a:r>
            <a:endParaRPr lang="en-US" sz="1200" dirty="0"/>
          </a:p>
        </p:txBody>
      </p:sp>
      <p:sp>
        <p:nvSpPr>
          <p:cNvPr id="9" name="Freeform 8"/>
          <p:cNvSpPr/>
          <p:nvPr/>
        </p:nvSpPr>
        <p:spPr>
          <a:xfrm>
            <a:off x="3435012" y="1701987"/>
            <a:ext cx="424719" cy="520720"/>
          </a:xfrm>
          <a:custGeom>
            <a:avLst/>
            <a:gdLst>
              <a:gd name="connsiteX0" fmla="*/ 38438 w 481764"/>
              <a:gd name="connsiteY0" fmla="*/ 25213 h 520720"/>
              <a:gd name="connsiteX1" fmla="*/ 241638 w 481764"/>
              <a:gd name="connsiteY1" fmla="*/ 6163 h 520720"/>
              <a:gd name="connsiteX2" fmla="*/ 298788 w 481764"/>
              <a:gd name="connsiteY2" fmla="*/ 88713 h 520720"/>
              <a:gd name="connsiteX3" fmla="*/ 260688 w 481764"/>
              <a:gd name="connsiteY3" fmla="*/ 304613 h 520720"/>
              <a:gd name="connsiteX4" fmla="*/ 292438 w 481764"/>
              <a:gd name="connsiteY4" fmla="*/ 412563 h 520720"/>
              <a:gd name="connsiteX5" fmla="*/ 387688 w 481764"/>
              <a:gd name="connsiteY5" fmla="*/ 349063 h 520720"/>
              <a:gd name="connsiteX6" fmla="*/ 470238 w 481764"/>
              <a:gd name="connsiteY6" fmla="*/ 399863 h 520720"/>
              <a:gd name="connsiteX7" fmla="*/ 451188 w 481764"/>
              <a:gd name="connsiteY7" fmla="*/ 514163 h 520720"/>
              <a:gd name="connsiteX8" fmla="*/ 197188 w 481764"/>
              <a:gd name="connsiteY8" fmla="*/ 501463 h 520720"/>
              <a:gd name="connsiteX9" fmla="*/ 25738 w 481764"/>
              <a:gd name="connsiteY9" fmla="*/ 457013 h 520720"/>
              <a:gd name="connsiteX10" fmla="*/ 338 w 481764"/>
              <a:gd name="connsiteY10" fmla="*/ 177613 h 520720"/>
              <a:gd name="connsiteX11" fmla="*/ 38438 w 481764"/>
              <a:gd name="connsiteY11" fmla="*/ 25213 h 5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1764" h="520720">
                <a:moveTo>
                  <a:pt x="38438" y="25213"/>
                </a:moveTo>
                <a:cubicBezTo>
                  <a:pt x="78655" y="-3362"/>
                  <a:pt x="198246" y="-4420"/>
                  <a:pt x="241638" y="6163"/>
                </a:cubicBezTo>
                <a:cubicBezTo>
                  <a:pt x="285030" y="16746"/>
                  <a:pt x="295613" y="38971"/>
                  <a:pt x="298788" y="88713"/>
                </a:cubicBezTo>
                <a:cubicBezTo>
                  <a:pt x="301963" y="138455"/>
                  <a:pt x="261746" y="250638"/>
                  <a:pt x="260688" y="304613"/>
                </a:cubicBezTo>
                <a:cubicBezTo>
                  <a:pt x="259630" y="358588"/>
                  <a:pt x="271271" y="405155"/>
                  <a:pt x="292438" y="412563"/>
                </a:cubicBezTo>
                <a:cubicBezTo>
                  <a:pt x="313605" y="419971"/>
                  <a:pt x="358055" y="351180"/>
                  <a:pt x="387688" y="349063"/>
                </a:cubicBezTo>
                <a:cubicBezTo>
                  <a:pt x="417321" y="346946"/>
                  <a:pt x="459655" y="372346"/>
                  <a:pt x="470238" y="399863"/>
                </a:cubicBezTo>
                <a:cubicBezTo>
                  <a:pt x="480821" y="427380"/>
                  <a:pt x="496696" y="497230"/>
                  <a:pt x="451188" y="514163"/>
                </a:cubicBezTo>
                <a:cubicBezTo>
                  <a:pt x="405680" y="531096"/>
                  <a:pt x="268096" y="510988"/>
                  <a:pt x="197188" y="501463"/>
                </a:cubicBezTo>
                <a:cubicBezTo>
                  <a:pt x="126280" y="491938"/>
                  <a:pt x="58546" y="510988"/>
                  <a:pt x="25738" y="457013"/>
                </a:cubicBezTo>
                <a:cubicBezTo>
                  <a:pt x="-7070" y="403038"/>
                  <a:pt x="1396" y="249580"/>
                  <a:pt x="338" y="177613"/>
                </a:cubicBezTo>
                <a:cubicBezTo>
                  <a:pt x="-720" y="105646"/>
                  <a:pt x="-1779" y="53788"/>
                  <a:pt x="38438" y="25213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20716" y="2590800"/>
            <a:ext cx="288154" cy="533400"/>
          </a:xfrm>
          <a:prstGeom prst="ellipse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9800" y="6145857"/>
            <a:ext cx="1905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Note error in </a:t>
            </a:r>
            <a:r>
              <a:rPr lang="en-US" sz="1200" dirty="0" err="1" smtClean="0">
                <a:solidFill>
                  <a:srgbClr val="FF0000"/>
                </a:solidFill>
              </a:rPr>
              <a:t>Rocine’s</a:t>
            </a:r>
            <a:r>
              <a:rPr lang="en-US" sz="1200" dirty="0" smtClean="0">
                <a:solidFill>
                  <a:srgbClr val="FF0000"/>
                </a:solidFill>
              </a:rPr>
              <a:t> table for DDO 2mp and 2fp.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1233100"/>
            <a:ext cx="99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Possessive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599" y="1233100"/>
            <a:ext cx="1219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Objective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1801" y="12331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Possessive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52999" y="1233100"/>
            <a:ext cx="1066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Possessive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29325" y="1233100"/>
            <a:ext cx="1352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Objective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91400" y="1233099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Possessive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299249" y="914399"/>
            <a:ext cx="0" cy="224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490249" y="914399"/>
            <a:ext cx="0" cy="224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131195" y="2590800"/>
            <a:ext cx="288154" cy="533400"/>
          </a:xfrm>
          <a:prstGeom prst="ellipse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202797" y="2590800"/>
            <a:ext cx="288154" cy="533400"/>
          </a:xfrm>
          <a:prstGeom prst="ellipse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247901" y="1714500"/>
            <a:ext cx="190498" cy="428625"/>
          </a:xfrm>
          <a:prstGeom prst="ellipse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346875" y="1714500"/>
            <a:ext cx="190498" cy="428625"/>
          </a:xfrm>
          <a:prstGeom prst="ellipse">
            <a:avLst/>
          </a:pr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466850" y="1586502"/>
            <a:ext cx="2028825" cy="118473"/>
          </a:xfrm>
          <a:custGeom>
            <a:avLst/>
            <a:gdLst>
              <a:gd name="connsiteX0" fmla="*/ 0 w 2028825"/>
              <a:gd name="connsiteY0" fmla="*/ 118473 h 118473"/>
              <a:gd name="connsiteX1" fmla="*/ 381000 w 2028825"/>
              <a:gd name="connsiteY1" fmla="*/ 32748 h 118473"/>
              <a:gd name="connsiteX2" fmla="*/ 838200 w 2028825"/>
              <a:gd name="connsiteY2" fmla="*/ 108948 h 118473"/>
              <a:gd name="connsiteX3" fmla="*/ 1285875 w 2028825"/>
              <a:gd name="connsiteY3" fmla="*/ 23223 h 118473"/>
              <a:gd name="connsiteX4" fmla="*/ 1819275 w 2028825"/>
              <a:gd name="connsiteY4" fmla="*/ 4173 h 118473"/>
              <a:gd name="connsiteX5" fmla="*/ 2028825 w 2028825"/>
              <a:gd name="connsiteY5" fmla="*/ 89898 h 1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8825" h="118473">
                <a:moveTo>
                  <a:pt x="0" y="118473"/>
                </a:moveTo>
                <a:cubicBezTo>
                  <a:pt x="120650" y="76404"/>
                  <a:pt x="241300" y="34335"/>
                  <a:pt x="381000" y="32748"/>
                </a:cubicBezTo>
                <a:cubicBezTo>
                  <a:pt x="520700" y="31160"/>
                  <a:pt x="687388" y="110535"/>
                  <a:pt x="838200" y="108948"/>
                </a:cubicBezTo>
                <a:cubicBezTo>
                  <a:pt x="989012" y="107361"/>
                  <a:pt x="1122363" y="40685"/>
                  <a:pt x="1285875" y="23223"/>
                </a:cubicBezTo>
                <a:cubicBezTo>
                  <a:pt x="1449387" y="5761"/>
                  <a:pt x="1695450" y="-6940"/>
                  <a:pt x="1819275" y="4173"/>
                </a:cubicBezTo>
                <a:cubicBezTo>
                  <a:pt x="1943100" y="15286"/>
                  <a:pt x="1985962" y="52592"/>
                  <a:pt x="2028825" y="89898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346876" y="2453277"/>
            <a:ext cx="2088136" cy="118473"/>
          </a:xfrm>
          <a:custGeom>
            <a:avLst/>
            <a:gdLst>
              <a:gd name="connsiteX0" fmla="*/ 0 w 2028825"/>
              <a:gd name="connsiteY0" fmla="*/ 118473 h 118473"/>
              <a:gd name="connsiteX1" fmla="*/ 381000 w 2028825"/>
              <a:gd name="connsiteY1" fmla="*/ 32748 h 118473"/>
              <a:gd name="connsiteX2" fmla="*/ 838200 w 2028825"/>
              <a:gd name="connsiteY2" fmla="*/ 108948 h 118473"/>
              <a:gd name="connsiteX3" fmla="*/ 1285875 w 2028825"/>
              <a:gd name="connsiteY3" fmla="*/ 23223 h 118473"/>
              <a:gd name="connsiteX4" fmla="*/ 1819275 w 2028825"/>
              <a:gd name="connsiteY4" fmla="*/ 4173 h 118473"/>
              <a:gd name="connsiteX5" fmla="*/ 2028825 w 2028825"/>
              <a:gd name="connsiteY5" fmla="*/ 89898 h 1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8825" h="118473">
                <a:moveTo>
                  <a:pt x="0" y="118473"/>
                </a:moveTo>
                <a:cubicBezTo>
                  <a:pt x="120650" y="76404"/>
                  <a:pt x="241300" y="34335"/>
                  <a:pt x="381000" y="32748"/>
                </a:cubicBezTo>
                <a:cubicBezTo>
                  <a:pt x="520700" y="31160"/>
                  <a:pt x="687388" y="110535"/>
                  <a:pt x="838200" y="108948"/>
                </a:cubicBezTo>
                <a:cubicBezTo>
                  <a:pt x="989012" y="107361"/>
                  <a:pt x="1122363" y="40685"/>
                  <a:pt x="1285875" y="23223"/>
                </a:cubicBezTo>
                <a:cubicBezTo>
                  <a:pt x="1449387" y="5761"/>
                  <a:pt x="1695450" y="-6940"/>
                  <a:pt x="1819275" y="4173"/>
                </a:cubicBezTo>
                <a:cubicBezTo>
                  <a:pt x="1943100" y="15286"/>
                  <a:pt x="1985962" y="52592"/>
                  <a:pt x="2028825" y="89898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613460" y="1714700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613460" y="2590800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613460" y="3505200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613460" y="4400550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613460" y="5305425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7096125" y="1619250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096125" y="2514600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96125" y="3409949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029450" y="5305424"/>
            <a:ext cx="177362" cy="179403"/>
          </a:xfrm>
          <a:prstGeom prst="ellipse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uble Bracket 56"/>
          <p:cNvSpPr/>
          <p:nvPr/>
        </p:nvSpPr>
        <p:spPr>
          <a:xfrm>
            <a:off x="6191250" y="2476501"/>
            <a:ext cx="1276350" cy="1704974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072952" y="4133850"/>
            <a:ext cx="127823" cy="2009775"/>
          </a:xfrm>
          <a:custGeom>
            <a:avLst/>
            <a:gdLst>
              <a:gd name="connsiteX0" fmla="*/ 80198 w 127823"/>
              <a:gd name="connsiteY0" fmla="*/ 2009775 h 2009775"/>
              <a:gd name="connsiteX1" fmla="*/ 3998 w 127823"/>
              <a:gd name="connsiteY1" fmla="*/ 1114425 h 2009775"/>
              <a:gd name="connsiteX2" fmla="*/ 23048 w 127823"/>
              <a:gd name="connsiteY2" fmla="*/ 295275 h 2009775"/>
              <a:gd name="connsiteX3" fmla="*/ 127823 w 127823"/>
              <a:gd name="connsiteY3" fmla="*/ 0 h 20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23" h="2009775">
                <a:moveTo>
                  <a:pt x="80198" y="2009775"/>
                </a:moveTo>
                <a:cubicBezTo>
                  <a:pt x="46860" y="1704975"/>
                  <a:pt x="13523" y="1400175"/>
                  <a:pt x="3998" y="1114425"/>
                </a:cubicBezTo>
                <a:cubicBezTo>
                  <a:pt x="-5527" y="828675"/>
                  <a:pt x="2411" y="481012"/>
                  <a:pt x="23048" y="295275"/>
                </a:cubicBezTo>
                <a:cubicBezTo>
                  <a:pt x="43685" y="109538"/>
                  <a:pt x="85754" y="54769"/>
                  <a:pt x="127823" y="0"/>
                </a:cubicBezTo>
              </a:path>
            </a:pathLst>
          </a:custGeom>
          <a:noFill/>
          <a:ln w="952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46621" y="83401"/>
            <a:ext cx="348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differences in the endings.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048000" y="942201"/>
            <a:ext cx="1143001" cy="276999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8000"/>
                </a:solidFill>
              </a:rPr>
              <a:t>Note changes.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721191" y="1219200"/>
            <a:ext cx="0" cy="264319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368422" y="942201"/>
            <a:ext cx="603379" cy="27699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FF"/>
                </a:solidFill>
              </a:rPr>
              <a:t>Holem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46182" y="452733"/>
            <a:ext cx="63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DDO</a:t>
            </a:r>
          </a:p>
          <a:p>
            <a:pPr algn="ctr"/>
            <a:r>
              <a:rPr lang="en-US" sz="1200" dirty="0" smtClean="0"/>
              <a:t>+ suffix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389583" y="452733"/>
            <a:ext cx="63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DDO</a:t>
            </a:r>
          </a:p>
          <a:p>
            <a:pPr algn="ctr"/>
            <a:r>
              <a:rPr lang="en-US" sz="1200" dirty="0" smtClean="0"/>
              <a:t>+ suffix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379684" y="452733"/>
            <a:ext cx="63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Noun</a:t>
            </a:r>
          </a:p>
          <a:p>
            <a:pPr algn="ctr"/>
            <a:r>
              <a:rPr lang="en-US" sz="1200" dirty="0" smtClean="0"/>
              <a:t>+ suffix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7837383" y="452733"/>
            <a:ext cx="63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Noun</a:t>
            </a:r>
          </a:p>
          <a:p>
            <a:pPr algn="ctr"/>
            <a:r>
              <a:rPr lang="en-US" sz="1200" dirty="0" smtClean="0"/>
              <a:t>+ suffix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816441" y="942201"/>
            <a:ext cx="603379" cy="27699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FF"/>
                </a:solidFill>
              </a:rPr>
              <a:t>Holem</a:t>
            </a:r>
            <a:endParaRPr lang="en-US" sz="1200" dirty="0">
              <a:solidFill>
                <a:srgbClr val="FF00FF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191372" y="1219200"/>
            <a:ext cx="0" cy="264319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081338" y="1219200"/>
            <a:ext cx="119062" cy="34766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200400" y="1219200"/>
            <a:ext cx="0" cy="117157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3694197" y="5629274"/>
            <a:ext cx="185753" cy="187325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994025" y="6172200"/>
            <a:ext cx="1752599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Qamets</a:t>
            </a:r>
            <a:r>
              <a:rPr lang="en-US" sz="1200" dirty="0" smtClean="0">
                <a:solidFill>
                  <a:srgbClr val="0000FF"/>
                </a:solidFill>
              </a:rPr>
              <a:t> because noun is grammatically plural.</a:t>
            </a:r>
            <a:endParaRPr lang="en-US" sz="1200" dirty="0">
              <a:solidFill>
                <a:srgbClr val="0000FF"/>
              </a:solidFill>
            </a:endParaRP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H="1" flipV="1">
            <a:off x="3777448" y="5835650"/>
            <a:ext cx="92877" cy="33655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06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6674" y="1590675"/>
            <a:ext cx="523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tabLst>
                <a:tab pos="3200400" algn="r"/>
                <a:tab pos="5486400" algn="r"/>
                <a:tab pos="8001000" algn="r"/>
              </a:tabLst>
            </a:pP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תּ	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61925" y="1676401"/>
            <a:ext cx="400049" cy="109537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24125" y="1590675"/>
            <a:ext cx="60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tabLst>
                <a:tab pos="3200400" algn="r"/>
                <a:tab pos="5486400" algn="r"/>
                <a:tab pos="8001000" algn="r"/>
              </a:tabLst>
            </a:pP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	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24151" y="1676401"/>
            <a:ext cx="400049" cy="180022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133600"/>
            <a:ext cx="906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 ב ג ד ה ו ז ח ט י כ ל מ נ ס ע פ צ ק ר שׂ שׁ ת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Aleph - Bet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2819400"/>
            <a:ext cx="5448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tabLst>
                <a:tab pos="800100" algn="r"/>
                <a:tab pos="2343150" algn="r"/>
                <a:tab pos="2857500" algn="r"/>
                <a:tab pos="6000750" algn="r"/>
              </a:tabLst>
            </a:pP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ךְ	ם	ף</a:t>
            </a:r>
            <a:r>
              <a:rPr lang="en-US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ץ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91400" y="1590675"/>
            <a:ext cx="1238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tabLst>
                <a:tab pos="3200400" algn="r"/>
                <a:tab pos="5486400" algn="r"/>
                <a:tab pos="8001000" algn="r"/>
              </a:tabLst>
            </a:pP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בּ גּ דּ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38700" y="1590675"/>
            <a:ext cx="60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tabLst>
                <a:tab pos="3200400" algn="r"/>
                <a:tab pos="5486400" algn="r"/>
                <a:tab pos="8001000" algn="r"/>
              </a:tabLst>
            </a:pPr>
            <a:r>
              <a:rPr lang="he-IL" sz="4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	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38726" y="1676401"/>
            <a:ext cx="400049" cy="180022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219577" y="2209799"/>
            <a:ext cx="400049" cy="126682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05051" y="2209799"/>
            <a:ext cx="400049" cy="126682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496175" y="1676401"/>
            <a:ext cx="1133475" cy="109537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Nouns, Adjectives, Participles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47334"/>
              </p:ext>
            </p:extLst>
          </p:nvPr>
        </p:nvGraphicFramePr>
        <p:xfrm>
          <a:off x="762000" y="4800600"/>
          <a:ext cx="7620000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5052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PARTICIPLES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קֹטְלָה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04415"/>
              </p:ext>
            </p:extLst>
          </p:nvPr>
        </p:nvGraphicFramePr>
        <p:xfrm>
          <a:off x="762000" y="838200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NOUNS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47339"/>
              </p:ext>
            </p:extLst>
          </p:nvPr>
        </p:nvGraphicFramePr>
        <p:xfrm>
          <a:off x="762000" y="2819400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ADJECTIVES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טוֹבִים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טוֹבָה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7880866" y="1728401"/>
            <a:ext cx="1600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Anim</a:t>
            </a:r>
            <a:r>
              <a:rPr lang="en-US" sz="1200" dirty="0" err="1"/>
              <a:t>H</a:t>
            </a:r>
            <a:r>
              <a:rPr lang="en-US" sz="1200" dirty="0" err="1" smtClean="0"/>
              <a:t>ebrew</a:t>
            </a:r>
            <a:r>
              <a:rPr lang="en-US" sz="1200" dirty="0" smtClean="0"/>
              <a:t> lecture 7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7880866" y="3709600"/>
            <a:ext cx="1600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Anim</a:t>
            </a:r>
            <a:r>
              <a:rPr lang="en-US" sz="1200" dirty="0" err="1"/>
              <a:t>H</a:t>
            </a:r>
            <a:r>
              <a:rPr lang="en-US" sz="1200" dirty="0" err="1" smtClean="0"/>
              <a:t>ebrew</a:t>
            </a:r>
            <a:r>
              <a:rPr lang="en-US" sz="1200" dirty="0" smtClean="0"/>
              <a:t> lecture 9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7842765" y="5652698"/>
            <a:ext cx="16764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Anim</a:t>
            </a:r>
            <a:r>
              <a:rPr lang="en-US" sz="1200" dirty="0" err="1"/>
              <a:t>H</a:t>
            </a:r>
            <a:r>
              <a:rPr lang="en-US" sz="1200" dirty="0" err="1" smtClean="0"/>
              <a:t>ebrew</a:t>
            </a:r>
            <a:r>
              <a:rPr lang="en-US" sz="1200" dirty="0" smtClean="0"/>
              <a:t> lecture 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42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Foundational Construct Forms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81745"/>
              </p:ext>
            </p:extLst>
          </p:nvPr>
        </p:nvGraphicFramePr>
        <p:xfrm>
          <a:off x="762000" y="838200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ctr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ABSOLUTE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47325"/>
              </p:ext>
            </p:extLst>
          </p:nvPr>
        </p:nvGraphicFramePr>
        <p:xfrm>
          <a:off x="762000" y="2819400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CONSTRUCT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סוּסֵי</a:t>
                      </a:r>
                      <a:endParaRPr lang="en-US" sz="40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סוּסַת</a:t>
                      </a:r>
                      <a:endParaRPr lang="en-US" sz="40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7880866" y="1728401"/>
            <a:ext cx="1600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Anim</a:t>
            </a:r>
            <a:r>
              <a:rPr lang="en-US" sz="1200" dirty="0" err="1"/>
              <a:t>H</a:t>
            </a:r>
            <a:r>
              <a:rPr lang="en-US" sz="1200" dirty="0" err="1" smtClean="0"/>
              <a:t>ebrew</a:t>
            </a:r>
            <a:r>
              <a:rPr lang="en-US" sz="1200" dirty="0" smtClean="0"/>
              <a:t> lecture 7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7804667" y="3633401"/>
            <a:ext cx="1752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Anim</a:t>
            </a:r>
            <a:r>
              <a:rPr lang="en-US" sz="1200" dirty="0" err="1"/>
              <a:t>H</a:t>
            </a:r>
            <a:r>
              <a:rPr lang="en-US" sz="1200" dirty="0" err="1" smtClean="0"/>
              <a:t>ebrew</a:t>
            </a:r>
            <a:r>
              <a:rPr lang="en-US" sz="1200" dirty="0" smtClean="0"/>
              <a:t> lecture 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69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35365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61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Demonstratives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61347"/>
              </p:ext>
            </p:extLst>
          </p:nvPr>
        </p:nvGraphicFramePr>
        <p:xfrm>
          <a:off x="762000" y="1275080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NEAR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זֶה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אֵלֶּה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זֹאת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85395"/>
              </p:ext>
            </p:extLst>
          </p:nvPr>
        </p:nvGraphicFramePr>
        <p:xfrm>
          <a:off x="762000" y="3886200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65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16146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לוֹ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לָהֶם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לָהּ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לָהֶן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לְךָ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לָכֶם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לָךְ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לָכֶן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לָ֫נוּ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Pronominal Suffixes on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53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26738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---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10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26715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תֶּם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	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תֶּן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914400" algn="r"/>
                          <a:tab pos="13716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-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10; </a:t>
            </a:r>
            <a:r>
              <a:rPr lang="en-US" sz="1200" dirty="0" err="1" smtClean="0"/>
              <a:t>Rocine</a:t>
            </a:r>
            <a:r>
              <a:rPr lang="en-US" sz="1200" dirty="0" smtClean="0"/>
              <a:t> Lesson 15, p 81.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 - 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8198</TotalTime>
  <Words>441</Words>
  <Application>Microsoft Office PowerPoint</Application>
  <PresentationFormat>On-screen Show (4:3)</PresentationFormat>
  <Paragraphs>358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Essential Paradigms (and a few other things to memorize)</vt:lpstr>
      <vt:lpstr>Aleph - Bet</vt:lpstr>
      <vt:lpstr>Nouns, Adjectives, Participles</vt:lpstr>
      <vt:lpstr>Foundational Construct Forms</vt:lpstr>
      <vt:lpstr>Pronouns</vt:lpstr>
      <vt:lpstr>Demonstratives</vt:lpstr>
      <vt:lpstr>Pronominal Suffixes on לְ</vt:lpstr>
      <vt:lpstr>Qal Qatal</vt:lpstr>
      <vt:lpstr>Qal Qatal - Affixes</vt:lpstr>
      <vt:lpstr>Qal Yiqtol</vt:lpstr>
      <vt:lpstr>Qal Yiqtol – Prefixes &amp; Complements</vt:lpstr>
      <vt:lpstr>Qal Infinitive Construct</vt:lpstr>
      <vt:lpstr>Missing Letter Rules  (for Qal Yiqtol/Wayyiqtol )</vt:lpstr>
      <vt:lpstr>The Four Component Hebrew Verb System + The X Fronted Forms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732</cp:revision>
  <cp:lastPrinted>2013-11-05T02:18:07Z</cp:lastPrinted>
  <dcterms:created xsi:type="dcterms:W3CDTF">2006-08-16T00:00:00Z</dcterms:created>
  <dcterms:modified xsi:type="dcterms:W3CDTF">2015-05-20T15:58:23Z</dcterms:modified>
</cp:coreProperties>
</file>