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2"/>
  </p:notesMasterIdLst>
  <p:sldIdLst>
    <p:sldId id="697" r:id="rId2"/>
    <p:sldId id="816" r:id="rId3"/>
    <p:sldId id="817" r:id="rId4"/>
    <p:sldId id="819" r:id="rId5"/>
    <p:sldId id="820" r:id="rId6"/>
    <p:sldId id="821" r:id="rId7"/>
    <p:sldId id="822" r:id="rId8"/>
    <p:sldId id="823" r:id="rId9"/>
    <p:sldId id="824" r:id="rId10"/>
    <p:sldId id="825" r:id="rId11"/>
    <p:sldId id="826" r:id="rId12"/>
    <p:sldId id="828" r:id="rId13"/>
    <p:sldId id="829" r:id="rId14"/>
    <p:sldId id="830" r:id="rId15"/>
    <p:sldId id="831" r:id="rId16"/>
    <p:sldId id="832" r:id="rId17"/>
    <p:sldId id="835" r:id="rId18"/>
    <p:sldId id="836" r:id="rId19"/>
    <p:sldId id="837" r:id="rId20"/>
    <p:sldId id="838" r:id="rId21"/>
    <p:sldId id="839" r:id="rId22"/>
    <p:sldId id="841" r:id="rId23"/>
    <p:sldId id="842" r:id="rId24"/>
    <p:sldId id="843" r:id="rId25"/>
    <p:sldId id="844" r:id="rId26"/>
    <p:sldId id="845" r:id="rId27"/>
    <p:sldId id="818" r:id="rId28"/>
    <p:sldId id="847" r:id="rId29"/>
    <p:sldId id="848" r:id="rId30"/>
    <p:sldId id="849" r:id="rId31"/>
  </p:sldIdLst>
  <p:sldSz cx="9144000" cy="6858000" type="screen4x3"/>
  <p:notesSz cx="7010400"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008000"/>
    <a:srgbClr val="FF00FF"/>
    <a:srgbClr val="7C3B0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321" autoAdjust="0"/>
    <p:restoredTop sz="96462" autoAdjust="0"/>
  </p:normalViewPr>
  <p:slideViewPr>
    <p:cSldViewPr>
      <p:cViewPr>
        <p:scale>
          <a:sx n="100" d="100"/>
          <a:sy n="100" d="100"/>
        </p:scale>
        <p:origin x="-504" y="-240"/>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1368"/>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1804"/>
          </a:xfrm>
          <a:prstGeom prst="rect">
            <a:avLst/>
          </a:prstGeom>
        </p:spPr>
        <p:txBody>
          <a:bodyPr vert="horz" lIns="92830" tIns="46415" rIns="92830" bIns="46415" rtlCol="0"/>
          <a:lstStyle>
            <a:lvl1pPr algn="l">
              <a:defRPr sz="1200"/>
            </a:lvl1pPr>
          </a:lstStyle>
          <a:p>
            <a:endParaRPr lang="en-US"/>
          </a:p>
        </p:txBody>
      </p:sp>
      <p:sp>
        <p:nvSpPr>
          <p:cNvPr id="3" name="Date Placeholder 2"/>
          <p:cNvSpPr>
            <a:spLocks noGrp="1"/>
          </p:cNvSpPr>
          <p:nvPr>
            <p:ph type="dt" idx="1"/>
          </p:nvPr>
        </p:nvSpPr>
        <p:spPr>
          <a:xfrm>
            <a:off x="3970938" y="0"/>
            <a:ext cx="3037840" cy="461804"/>
          </a:xfrm>
          <a:prstGeom prst="rect">
            <a:avLst/>
          </a:prstGeom>
        </p:spPr>
        <p:txBody>
          <a:bodyPr vert="horz" lIns="92830" tIns="46415" rIns="92830" bIns="46415" rtlCol="0"/>
          <a:lstStyle>
            <a:lvl1pPr algn="r">
              <a:defRPr sz="1200"/>
            </a:lvl1pPr>
          </a:lstStyle>
          <a:p>
            <a:fld id="{CE3CB8F9-8643-459B-915A-0ED1C2124AF6}" type="datetimeFigureOut">
              <a:rPr lang="en-US" smtClean="0"/>
              <a:t>4/1/2016</a:t>
            </a:fld>
            <a:endParaRPr lang="en-US"/>
          </a:p>
        </p:txBody>
      </p:sp>
      <p:sp>
        <p:nvSpPr>
          <p:cNvPr id="4" name="Slide Image Placeholder 3"/>
          <p:cNvSpPr>
            <a:spLocks noGrp="1" noRot="1" noChangeAspect="1"/>
          </p:cNvSpPr>
          <p:nvPr>
            <p:ph type="sldImg" idx="2"/>
          </p:nvPr>
        </p:nvSpPr>
        <p:spPr>
          <a:xfrm>
            <a:off x="1195388" y="692150"/>
            <a:ext cx="4619625" cy="3463925"/>
          </a:xfrm>
          <a:prstGeom prst="rect">
            <a:avLst/>
          </a:prstGeom>
          <a:noFill/>
          <a:ln w="12700">
            <a:solidFill>
              <a:prstClr val="black"/>
            </a:solidFill>
          </a:ln>
        </p:spPr>
        <p:txBody>
          <a:bodyPr vert="horz" lIns="92830" tIns="46415" rIns="92830" bIns="46415" rtlCol="0" anchor="ctr"/>
          <a:lstStyle/>
          <a:p>
            <a:endParaRPr lang="en-US"/>
          </a:p>
        </p:txBody>
      </p:sp>
      <p:sp>
        <p:nvSpPr>
          <p:cNvPr id="5" name="Notes Placeholder 4"/>
          <p:cNvSpPr>
            <a:spLocks noGrp="1"/>
          </p:cNvSpPr>
          <p:nvPr>
            <p:ph type="body" sz="quarter" idx="3"/>
          </p:nvPr>
        </p:nvSpPr>
        <p:spPr>
          <a:xfrm>
            <a:off x="701040" y="4387136"/>
            <a:ext cx="5608320" cy="4156234"/>
          </a:xfrm>
          <a:prstGeom prst="rect">
            <a:avLst/>
          </a:prstGeom>
        </p:spPr>
        <p:txBody>
          <a:bodyPr vert="horz" lIns="92830" tIns="46415" rIns="92830" bIns="46415"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772668"/>
            <a:ext cx="3037840" cy="461804"/>
          </a:xfrm>
          <a:prstGeom prst="rect">
            <a:avLst/>
          </a:prstGeom>
        </p:spPr>
        <p:txBody>
          <a:bodyPr vert="horz" lIns="92830" tIns="46415" rIns="92830" bIns="46415"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772668"/>
            <a:ext cx="3037840" cy="461804"/>
          </a:xfrm>
          <a:prstGeom prst="rect">
            <a:avLst/>
          </a:prstGeom>
        </p:spPr>
        <p:txBody>
          <a:bodyPr vert="horz" lIns="92830" tIns="46415" rIns="92830" bIns="46415" rtlCol="0" anchor="b"/>
          <a:lstStyle>
            <a:lvl1pPr algn="r">
              <a:defRPr sz="1200"/>
            </a:lvl1pPr>
          </a:lstStyle>
          <a:p>
            <a:fld id="{581E48B9-BB65-4169-89A1-675F0814559B}" type="slidenum">
              <a:rPr lang="en-US" smtClean="0"/>
              <a:t>‹#›</a:t>
            </a:fld>
            <a:endParaRPr lang="en-US"/>
          </a:p>
        </p:txBody>
      </p:sp>
    </p:spTree>
    <p:extLst>
      <p:ext uri="{BB962C8B-B14F-4D97-AF65-F5344CB8AC3E}">
        <p14:creationId xmlns:p14="http://schemas.microsoft.com/office/powerpoint/2010/main" val="17665917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4/1/2016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4/1/2016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4/1/2016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4/1/2016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4/1/2016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4/1/2016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90600"/>
            <a:ext cx="7772400" cy="1470025"/>
          </a:xfrm>
        </p:spPr>
        <p:txBody>
          <a:bodyPr/>
          <a:lstStyle/>
          <a:p>
            <a:r>
              <a:rPr lang="en-US" dirty="0" err="1" smtClean="0"/>
              <a:t>Rocine</a:t>
            </a:r>
            <a:r>
              <a:rPr lang="en-US" dirty="0"/>
              <a:t> Lesson </a:t>
            </a:r>
            <a:r>
              <a:rPr lang="en-US" dirty="0" smtClean="0"/>
              <a:t>48</a:t>
            </a:r>
            <a:endParaRPr lang="en-US" dirty="0"/>
          </a:p>
        </p:txBody>
      </p:sp>
      <p:sp>
        <p:nvSpPr>
          <p:cNvPr id="3" name="Subtitle 2"/>
          <p:cNvSpPr>
            <a:spLocks noGrp="1"/>
          </p:cNvSpPr>
          <p:nvPr>
            <p:ph type="subTitle" idx="1"/>
          </p:nvPr>
        </p:nvSpPr>
        <p:spPr>
          <a:xfrm>
            <a:off x="0" y="2362200"/>
            <a:ext cx="8001000" cy="1143000"/>
          </a:xfrm>
        </p:spPr>
        <p:txBody>
          <a:bodyPr>
            <a:normAutofit/>
          </a:bodyPr>
          <a:lstStyle/>
          <a:p>
            <a:pPr algn="r" rtl="1"/>
            <a:r>
              <a:rPr lang="he-IL" dirty="0">
                <a:solidFill>
                  <a:schemeClr val="tx1"/>
                </a:solidFill>
                <a:latin typeface="SBL Hebrew" panose="02000000000000000000" pitchFamily="2" charset="-79"/>
                <a:cs typeface="SBL Hebrew" panose="02000000000000000000" pitchFamily="2" charset="-79"/>
              </a:rPr>
              <a:t>וְיִשְׁמְעוּ הַכְּנַעֲנִי וְכֹל יֹשְׁבֵי הָאָ֫רֶץ וְנָסַבּוּ עָלֵ֫ינוּ</a:t>
            </a:r>
            <a:endParaRPr lang="en-US" dirty="0" smtClean="0">
              <a:solidFill>
                <a:schemeClr val="tx1"/>
              </a:solidFill>
              <a:latin typeface="SBL Hebrew" panose="02000000000000000000" pitchFamily="2" charset="-79"/>
              <a:cs typeface="SBL Hebrew" panose="02000000000000000000" pitchFamily="2" charset="-79"/>
            </a:endParaRPr>
          </a:p>
        </p:txBody>
      </p:sp>
      <p:pic>
        <p:nvPicPr>
          <p:cNvPr id="1026" name="Picture 2" descr="D:\My Documents\HebrewCourseBriercrestFirstYear2014\pics\Rocine Book Cov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15250" y="0"/>
            <a:ext cx="1428750" cy="1905000"/>
          </a:xfrm>
          <a:prstGeom prst="rect">
            <a:avLst/>
          </a:prstGeom>
          <a:noFill/>
          <a:extLst>
            <a:ext uri="{909E8E84-426E-40DD-AFC4-6F175D3DCCD1}">
              <a14:hiddenFill xmlns:a14="http://schemas.microsoft.com/office/drawing/2010/main">
                <a:solidFill>
                  <a:srgbClr val="FFFFFF"/>
                </a:solidFill>
              </a14:hiddenFill>
            </a:ext>
          </a:extLst>
        </p:spPr>
      </p:pic>
      <p:sp>
        <p:nvSpPr>
          <p:cNvPr id="5" name="Subtitle 2"/>
          <p:cNvSpPr txBox="1">
            <a:spLocks/>
          </p:cNvSpPr>
          <p:nvPr/>
        </p:nvSpPr>
        <p:spPr>
          <a:xfrm>
            <a:off x="0" y="3962400"/>
            <a:ext cx="9144000" cy="457200"/>
          </a:xfrm>
          <a:prstGeom prst="rect">
            <a:avLst/>
          </a:prstGeom>
        </p:spPr>
        <p:txBody>
          <a:bodyPr vert="horz" lIns="91440" tIns="45720" rIns="91440" bIns="45720" rtlCol="0">
            <a:normAutofit fontScale="85000" lnSpcReduction="20000"/>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r>
              <a:rPr lang="en-US" dirty="0">
                <a:solidFill>
                  <a:schemeClr val="tx1"/>
                </a:solidFill>
              </a:rPr>
              <a:t>Joshua 7:9</a:t>
            </a:r>
          </a:p>
        </p:txBody>
      </p:sp>
    </p:spTree>
    <p:extLst>
      <p:ext uri="{BB962C8B-B14F-4D97-AF65-F5344CB8AC3E}">
        <p14:creationId xmlns:p14="http://schemas.microsoft.com/office/powerpoint/2010/main" val="320497858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6250" y="0"/>
            <a:ext cx="8229600" cy="762000"/>
          </a:xfrm>
        </p:spPr>
        <p:txBody>
          <a:bodyPr/>
          <a:lstStyle/>
          <a:p>
            <a:r>
              <a:rPr lang="en-US" dirty="0"/>
              <a:t>What we already know</a:t>
            </a:r>
          </a:p>
        </p:txBody>
      </p:sp>
      <p:sp>
        <p:nvSpPr>
          <p:cNvPr id="4" name="Content Placeholder 3"/>
          <p:cNvSpPr>
            <a:spLocks noGrp="1"/>
          </p:cNvSpPr>
          <p:nvPr>
            <p:ph idx="1"/>
          </p:nvPr>
        </p:nvSpPr>
        <p:spPr>
          <a:xfrm>
            <a:off x="457200" y="1524001"/>
            <a:ext cx="8229600" cy="2514599"/>
          </a:xfrm>
        </p:spPr>
        <p:txBody>
          <a:bodyPr>
            <a:normAutofit/>
          </a:bodyPr>
          <a:lstStyle/>
          <a:p>
            <a:pPr marL="0" indent="0">
              <a:buNone/>
            </a:pPr>
            <a:r>
              <a:rPr lang="en-US" dirty="0" smtClean="0"/>
              <a:t>In this verse, the </a:t>
            </a:r>
            <a:r>
              <a:rPr lang="en-US" dirty="0" err="1" smtClean="0"/>
              <a:t>yiqtol</a:t>
            </a:r>
            <a:r>
              <a:rPr lang="en-US" dirty="0" smtClean="0"/>
              <a:t> is not expressing a wish but a possibility.</a:t>
            </a:r>
          </a:p>
          <a:p>
            <a:pPr>
              <a:tabLst>
                <a:tab pos="2857500" algn="l"/>
              </a:tabLst>
            </a:pPr>
            <a:r>
              <a:rPr lang="en-US" dirty="0" smtClean="0"/>
              <a:t>Wish	</a:t>
            </a:r>
            <a:r>
              <a:rPr lang="en-US" b="1" i="1" u="sng" dirty="0" smtClean="0"/>
              <a:t>Let</a:t>
            </a:r>
            <a:r>
              <a:rPr lang="en-US" i="1" dirty="0" smtClean="0"/>
              <a:t> the Canaanites </a:t>
            </a:r>
            <a:r>
              <a:rPr lang="en-US" b="1" i="1" dirty="0" smtClean="0"/>
              <a:t>hear</a:t>
            </a:r>
            <a:r>
              <a:rPr lang="en-US" i="1" dirty="0" smtClean="0"/>
              <a:t> </a:t>
            </a:r>
            <a:r>
              <a:rPr lang="en-US" dirty="0" smtClean="0"/>
              <a:t>…</a:t>
            </a:r>
          </a:p>
          <a:p>
            <a:pPr>
              <a:tabLst>
                <a:tab pos="2857500" algn="l"/>
              </a:tabLst>
            </a:pPr>
            <a:r>
              <a:rPr lang="en-US" dirty="0" smtClean="0"/>
              <a:t>Possibility	</a:t>
            </a:r>
            <a:r>
              <a:rPr lang="en-US" i="1" dirty="0" smtClean="0"/>
              <a:t>The Canaanites </a:t>
            </a:r>
            <a:r>
              <a:rPr lang="en-US" b="1" i="1" u="sng" dirty="0" smtClean="0"/>
              <a:t>might</a:t>
            </a:r>
            <a:r>
              <a:rPr lang="en-US" i="1" dirty="0" smtClean="0"/>
              <a:t> </a:t>
            </a:r>
            <a:r>
              <a:rPr lang="en-US" b="1" i="1" dirty="0" smtClean="0"/>
              <a:t>hear</a:t>
            </a:r>
            <a:r>
              <a:rPr lang="en-US" i="1" dirty="0" smtClean="0"/>
              <a:t> </a:t>
            </a:r>
            <a:r>
              <a:rPr lang="en-US" dirty="0" smtClean="0"/>
              <a:t>…</a:t>
            </a:r>
          </a:p>
        </p:txBody>
      </p:sp>
      <p:sp>
        <p:nvSpPr>
          <p:cNvPr id="5" name="Subtitle 2"/>
          <p:cNvSpPr txBox="1">
            <a:spLocks/>
          </p:cNvSpPr>
          <p:nvPr/>
        </p:nvSpPr>
        <p:spPr>
          <a:xfrm>
            <a:off x="0" y="838200"/>
            <a:ext cx="8534400" cy="6858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r" rtl="1">
              <a:buNone/>
            </a:pPr>
            <a:r>
              <a:rPr lang="he-IL" dirty="0" smtClean="0">
                <a:solidFill>
                  <a:srgbClr val="0000FF"/>
                </a:solidFill>
                <a:latin typeface="SBL Hebrew" panose="02000000000000000000" pitchFamily="2" charset="-79"/>
                <a:cs typeface="SBL Hebrew" panose="02000000000000000000" pitchFamily="2" charset="-79"/>
              </a:rPr>
              <a:t>וְיִשְׁמְעוּ </a:t>
            </a:r>
            <a:r>
              <a:rPr lang="he-IL" dirty="0" smtClean="0">
                <a:solidFill>
                  <a:srgbClr val="008000"/>
                </a:solidFill>
                <a:latin typeface="SBL Hebrew" panose="02000000000000000000" pitchFamily="2" charset="-79"/>
                <a:cs typeface="SBL Hebrew" panose="02000000000000000000" pitchFamily="2" charset="-79"/>
              </a:rPr>
              <a:t>הַכְּנַעֲנִי וְכֹל יֹשְׁבֵי הָאָ֫רֶץ </a:t>
            </a:r>
            <a:r>
              <a:rPr lang="he-IL" dirty="0" smtClean="0">
                <a:latin typeface="SBL Hebrew" panose="02000000000000000000" pitchFamily="2" charset="-79"/>
                <a:cs typeface="SBL Hebrew" panose="02000000000000000000" pitchFamily="2" charset="-79"/>
              </a:rPr>
              <a:t>וְנָסַבּוּ עָלֵ֫ינוּ</a:t>
            </a:r>
            <a:endParaRPr lang="en-US" dirty="0" smtClean="0">
              <a:latin typeface="SBL Hebrew" panose="02000000000000000000" pitchFamily="2" charset="-79"/>
              <a:cs typeface="SBL Hebrew" panose="02000000000000000000" pitchFamily="2" charset="-79"/>
            </a:endParaRPr>
          </a:p>
        </p:txBody>
      </p:sp>
      <p:sp>
        <p:nvSpPr>
          <p:cNvPr id="6" name="Content Placeholder 3"/>
          <p:cNvSpPr txBox="1">
            <a:spLocks/>
          </p:cNvSpPr>
          <p:nvPr/>
        </p:nvSpPr>
        <p:spPr>
          <a:xfrm>
            <a:off x="457200" y="4114800"/>
            <a:ext cx="8229600" cy="2514599"/>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r>
              <a:rPr lang="en-US" dirty="0" smtClean="0"/>
              <a:t>Both of these fall under the larger category </a:t>
            </a:r>
            <a:r>
              <a:rPr lang="en-US" b="1" dirty="0" smtClean="0"/>
              <a:t>Subjunctive Mood</a:t>
            </a:r>
            <a:r>
              <a:rPr lang="en-US" dirty="0" smtClean="0"/>
              <a:t>.</a:t>
            </a:r>
          </a:p>
        </p:txBody>
      </p:sp>
    </p:spTree>
    <p:extLst>
      <p:ext uri="{BB962C8B-B14F-4D97-AF65-F5344CB8AC3E}">
        <p14:creationId xmlns:p14="http://schemas.microsoft.com/office/powerpoint/2010/main" val="45647624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6250" y="0"/>
            <a:ext cx="8229600" cy="762000"/>
          </a:xfrm>
        </p:spPr>
        <p:txBody>
          <a:bodyPr/>
          <a:lstStyle/>
          <a:p>
            <a:r>
              <a:rPr lang="en-US" dirty="0"/>
              <a:t>What we already know</a:t>
            </a:r>
          </a:p>
        </p:txBody>
      </p:sp>
      <p:sp>
        <p:nvSpPr>
          <p:cNvPr id="5" name="Subtitle 2"/>
          <p:cNvSpPr txBox="1">
            <a:spLocks/>
          </p:cNvSpPr>
          <p:nvPr/>
        </p:nvSpPr>
        <p:spPr>
          <a:xfrm>
            <a:off x="0" y="838200"/>
            <a:ext cx="8534400" cy="6858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r" rtl="1">
              <a:buNone/>
            </a:pPr>
            <a:r>
              <a:rPr lang="he-IL" dirty="0" smtClean="0">
                <a:solidFill>
                  <a:srgbClr val="0000FF"/>
                </a:solidFill>
                <a:latin typeface="SBL Hebrew" panose="02000000000000000000" pitchFamily="2" charset="-79"/>
                <a:cs typeface="SBL Hebrew" panose="02000000000000000000" pitchFamily="2" charset="-79"/>
              </a:rPr>
              <a:t>וְיִשְׁמְעוּ </a:t>
            </a:r>
            <a:r>
              <a:rPr lang="he-IL" dirty="0" smtClean="0">
                <a:solidFill>
                  <a:srgbClr val="008000"/>
                </a:solidFill>
                <a:latin typeface="SBL Hebrew" panose="02000000000000000000" pitchFamily="2" charset="-79"/>
                <a:cs typeface="SBL Hebrew" panose="02000000000000000000" pitchFamily="2" charset="-79"/>
              </a:rPr>
              <a:t>הַכְּנַעֲנִי וְכֹל יֹשְׁבֵי הָאָ֫רֶץ </a:t>
            </a:r>
            <a:r>
              <a:rPr lang="he-IL" dirty="0" smtClean="0">
                <a:latin typeface="SBL Hebrew" panose="02000000000000000000" pitchFamily="2" charset="-79"/>
                <a:cs typeface="SBL Hebrew" panose="02000000000000000000" pitchFamily="2" charset="-79"/>
              </a:rPr>
              <a:t>וְנָסַבּוּ עָלֵ֫ינוּ</a:t>
            </a:r>
            <a:endParaRPr lang="en-US" dirty="0" smtClean="0">
              <a:latin typeface="SBL Hebrew" panose="02000000000000000000" pitchFamily="2" charset="-79"/>
              <a:cs typeface="SBL Hebrew" panose="02000000000000000000" pitchFamily="2" charset="-79"/>
            </a:endParaRPr>
          </a:p>
        </p:txBody>
      </p:sp>
      <p:sp>
        <p:nvSpPr>
          <p:cNvPr id="6" name="Content Placeholder 3"/>
          <p:cNvSpPr txBox="1">
            <a:spLocks/>
          </p:cNvSpPr>
          <p:nvPr/>
        </p:nvSpPr>
        <p:spPr>
          <a:xfrm>
            <a:off x="457200" y="2057400"/>
            <a:ext cx="8229600" cy="3581400"/>
          </a:xfrm>
          <a:prstGeom prst="rect">
            <a:avLst/>
          </a:prstGeom>
          <a:ln w="19050">
            <a:solidFill>
              <a:schemeClr val="tx1"/>
            </a:solidFill>
          </a:ln>
        </p:spPr>
        <p:txBody>
          <a:bodyPr vert="horz" lIns="91440" tIns="45720" rIns="91440" bIns="45720" rtlCol="0">
            <a:normAutofit lnSpcReduction="1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dirty="0" smtClean="0"/>
              <a:t>DEFINITION:</a:t>
            </a:r>
          </a:p>
          <a:p>
            <a:r>
              <a:rPr lang="en-US" dirty="0" smtClean="0"/>
              <a:t>Subjunctive </a:t>
            </a:r>
            <a:r>
              <a:rPr lang="en-US" dirty="0"/>
              <a:t>mood is the speaker’s expression </a:t>
            </a:r>
            <a:endParaRPr lang="en-US" dirty="0" smtClean="0"/>
          </a:p>
          <a:p>
            <a:pPr lvl="1"/>
            <a:r>
              <a:rPr lang="en-US" dirty="0" smtClean="0"/>
              <a:t>of </a:t>
            </a:r>
            <a:r>
              <a:rPr lang="en-US" dirty="0"/>
              <a:t>desire (which we know as the </a:t>
            </a:r>
            <a:r>
              <a:rPr lang="en-US" dirty="0" err="1"/>
              <a:t>volitive</a:t>
            </a:r>
            <a:r>
              <a:rPr lang="en-US" dirty="0"/>
              <a:t> forms) </a:t>
            </a:r>
            <a:endParaRPr lang="en-US" dirty="0" smtClean="0"/>
          </a:p>
          <a:p>
            <a:pPr lvl="1"/>
            <a:r>
              <a:rPr lang="en-US" dirty="0" smtClean="0"/>
              <a:t>or </a:t>
            </a:r>
            <a:r>
              <a:rPr lang="en-US" dirty="0"/>
              <a:t>possibility. </a:t>
            </a:r>
            <a:endParaRPr lang="en-US" dirty="0" smtClean="0"/>
          </a:p>
          <a:p>
            <a:r>
              <a:rPr lang="en-US" dirty="0" smtClean="0"/>
              <a:t>The </a:t>
            </a:r>
            <a:r>
              <a:rPr lang="en-US" dirty="0"/>
              <a:t>subjunctive mood contrasts with the indicative mood which is the speaker’s expression of reality or knowledge</a:t>
            </a:r>
            <a:r>
              <a:rPr lang="en-US" dirty="0" smtClean="0"/>
              <a:t>.</a:t>
            </a:r>
            <a:endParaRPr lang="en-US" dirty="0"/>
          </a:p>
        </p:txBody>
      </p:sp>
    </p:spTree>
    <p:extLst>
      <p:ext uri="{BB962C8B-B14F-4D97-AF65-F5344CB8AC3E}">
        <p14:creationId xmlns:p14="http://schemas.microsoft.com/office/powerpoint/2010/main" val="156209323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6250" y="0"/>
            <a:ext cx="8229600" cy="762000"/>
          </a:xfrm>
        </p:spPr>
        <p:txBody>
          <a:bodyPr/>
          <a:lstStyle/>
          <a:p>
            <a:r>
              <a:rPr lang="en-US" dirty="0" smtClean="0"/>
              <a:t>Tense – Aspect – Modality</a:t>
            </a:r>
            <a:endParaRPr lang="en-US" dirty="0"/>
          </a:p>
        </p:txBody>
      </p:sp>
      <p:sp>
        <p:nvSpPr>
          <p:cNvPr id="7" name="Content Placeholder 3"/>
          <p:cNvSpPr>
            <a:spLocks noGrp="1"/>
          </p:cNvSpPr>
          <p:nvPr>
            <p:ph idx="1"/>
          </p:nvPr>
        </p:nvSpPr>
        <p:spPr>
          <a:xfrm>
            <a:off x="457200" y="1295400"/>
            <a:ext cx="8229600" cy="4800600"/>
          </a:xfrm>
        </p:spPr>
        <p:txBody>
          <a:bodyPr>
            <a:normAutofit/>
          </a:bodyPr>
          <a:lstStyle/>
          <a:p>
            <a:r>
              <a:rPr lang="en-US" dirty="0" smtClean="0"/>
              <a:t>What is mood (e.g. subjunctive mood or indicative mood)?</a:t>
            </a:r>
          </a:p>
          <a:p>
            <a:r>
              <a:rPr lang="en-US" dirty="0" smtClean="0"/>
              <a:t>How does mood differ from tense?</a:t>
            </a:r>
          </a:p>
          <a:p>
            <a:r>
              <a:rPr lang="en-US" dirty="0" smtClean="0"/>
              <a:t>How do these both differ from aspect?</a:t>
            </a:r>
          </a:p>
        </p:txBody>
      </p:sp>
    </p:spTree>
    <p:extLst>
      <p:ext uri="{BB962C8B-B14F-4D97-AF65-F5344CB8AC3E}">
        <p14:creationId xmlns:p14="http://schemas.microsoft.com/office/powerpoint/2010/main" val="201718697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6250" y="0"/>
            <a:ext cx="8229600" cy="762000"/>
          </a:xfrm>
        </p:spPr>
        <p:txBody>
          <a:bodyPr/>
          <a:lstStyle/>
          <a:p>
            <a:r>
              <a:rPr lang="en-US" dirty="0" smtClean="0"/>
              <a:t>Tense – Aspect – Modality</a:t>
            </a:r>
            <a:endParaRPr lang="en-US" dirty="0"/>
          </a:p>
        </p:txBody>
      </p:sp>
      <p:sp>
        <p:nvSpPr>
          <p:cNvPr id="7" name="Content Placeholder 3"/>
          <p:cNvSpPr>
            <a:spLocks noGrp="1"/>
          </p:cNvSpPr>
          <p:nvPr>
            <p:ph idx="1"/>
          </p:nvPr>
        </p:nvSpPr>
        <p:spPr>
          <a:xfrm>
            <a:off x="457200" y="1295400"/>
            <a:ext cx="8534400" cy="4800600"/>
          </a:xfrm>
        </p:spPr>
        <p:txBody>
          <a:bodyPr>
            <a:normAutofit/>
          </a:bodyPr>
          <a:lstStyle/>
          <a:p>
            <a:pPr marL="0" indent="0">
              <a:buNone/>
            </a:pPr>
            <a:r>
              <a:rPr lang="en-US" dirty="0" smtClean="0"/>
              <a:t>In modern linguistics many languages (incl. BH) are often described in terms of Tense-Aspect-Modality (TAM) and it’s really helpful to have some understanding of this.</a:t>
            </a:r>
          </a:p>
        </p:txBody>
      </p:sp>
    </p:spTree>
    <p:extLst>
      <p:ext uri="{BB962C8B-B14F-4D97-AF65-F5344CB8AC3E}">
        <p14:creationId xmlns:p14="http://schemas.microsoft.com/office/powerpoint/2010/main" val="139954884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6250" y="0"/>
            <a:ext cx="8229600" cy="762000"/>
          </a:xfrm>
        </p:spPr>
        <p:txBody>
          <a:bodyPr/>
          <a:lstStyle/>
          <a:p>
            <a:r>
              <a:rPr lang="en-US" dirty="0" smtClean="0"/>
              <a:t>Tense – Aspect – Modality</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45908529"/>
              </p:ext>
            </p:extLst>
          </p:nvPr>
        </p:nvGraphicFramePr>
        <p:xfrm>
          <a:off x="304800" y="838200"/>
          <a:ext cx="8534400" cy="5425440"/>
        </p:xfrm>
        <a:graphic>
          <a:graphicData uri="http://schemas.openxmlformats.org/drawingml/2006/table">
            <a:tbl>
              <a:tblPr bandRow="1">
                <a:tableStyleId>{5C22544A-7EE6-4342-B048-85BDC9FD1C3A}</a:tableStyleId>
              </a:tblPr>
              <a:tblGrid>
                <a:gridCol w="1143000"/>
                <a:gridCol w="3200400"/>
                <a:gridCol w="4191000"/>
              </a:tblGrid>
              <a:tr h="1295400">
                <a:tc>
                  <a:txBody>
                    <a:bodyPr/>
                    <a:lstStyle/>
                    <a:p>
                      <a:r>
                        <a:rPr lang="en-US" dirty="0" smtClean="0"/>
                        <a:t>Tense</a:t>
                      </a:r>
                      <a:endParaRPr lang="en-CA" dirty="0"/>
                    </a:p>
                  </a:txBody>
                  <a:tcPr/>
                </a:tc>
                <a:tc>
                  <a:txBody>
                    <a:bodyPr/>
                    <a:lstStyle/>
                    <a:p>
                      <a:r>
                        <a:rPr lang="en-US" b="0" dirty="0" smtClean="0"/>
                        <a:t>Location in time</a:t>
                      </a:r>
                      <a:endParaRPr lang="en-CA" b="0" dirty="0"/>
                    </a:p>
                  </a:txBody>
                  <a:tcPr/>
                </a:tc>
                <a:tc>
                  <a:txBody>
                    <a:bodyPr/>
                    <a:lstStyle/>
                    <a:p>
                      <a:pPr marL="285750" indent="-285750">
                        <a:buFont typeface="Arial" panose="020B0604020202020204" pitchFamily="34" charset="0"/>
                        <a:buChar char="•"/>
                      </a:pPr>
                      <a:r>
                        <a:rPr lang="en-US" dirty="0" smtClean="0"/>
                        <a:t>Past</a:t>
                      </a:r>
                    </a:p>
                    <a:p>
                      <a:pPr marL="285750" indent="-285750">
                        <a:buFont typeface="Arial" panose="020B0604020202020204" pitchFamily="34" charset="0"/>
                        <a:buChar char="•"/>
                      </a:pPr>
                      <a:r>
                        <a:rPr lang="en-US" dirty="0" smtClean="0"/>
                        <a:t>Present</a:t>
                      </a:r>
                    </a:p>
                    <a:p>
                      <a:pPr marL="285750" indent="-285750">
                        <a:buFont typeface="Arial" panose="020B0604020202020204" pitchFamily="34" charset="0"/>
                        <a:buChar char="•"/>
                      </a:pPr>
                      <a:r>
                        <a:rPr lang="en-US" dirty="0" smtClean="0"/>
                        <a:t>Future</a:t>
                      </a:r>
                    </a:p>
                    <a:p>
                      <a:pPr marL="285750" indent="-285750">
                        <a:buFont typeface="Arial" panose="020B0604020202020204" pitchFamily="34" charset="0"/>
                        <a:buChar char="•"/>
                      </a:pPr>
                      <a:r>
                        <a:rPr lang="en-US" dirty="0" smtClean="0"/>
                        <a:t>...</a:t>
                      </a:r>
                      <a:endParaRPr lang="en-CA" dirty="0"/>
                    </a:p>
                  </a:txBody>
                  <a:tcPr/>
                </a:tc>
              </a:tr>
              <a:tr h="1295400">
                <a:tc>
                  <a:txBody>
                    <a:bodyPr/>
                    <a:lstStyle/>
                    <a:p>
                      <a:r>
                        <a:rPr lang="en-US" dirty="0" smtClean="0"/>
                        <a:t>Aspect</a:t>
                      </a:r>
                      <a:endParaRPr lang="en-CA" dirty="0"/>
                    </a:p>
                  </a:txBody>
                  <a:tcPr/>
                </a:tc>
                <a:tc>
                  <a:txBody>
                    <a:bodyPr/>
                    <a:lstStyle/>
                    <a:p>
                      <a:r>
                        <a:rPr lang="en-US" b="0" dirty="0" smtClean="0"/>
                        <a:t>Relation</a:t>
                      </a:r>
                      <a:r>
                        <a:rPr lang="en-US" b="0" baseline="0" dirty="0" smtClean="0"/>
                        <a:t> to the flow of time</a:t>
                      </a:r>
                      <a:endParaRPr lang="en-CA" b="0" dirty="0"/>
                    </a:p>
                  </a:txBody>
                  <a:tcPr/>
                </a:tc>
                <a:tc>
                  <a:txBody>
                    <a:bodyPr/>
                    <a:lstStyle/>
                    <a:p>
                      <a:pPr marL="285750" indent="-285750">
                        <a:buFont typeface="Arial" panose="020B0604020202020204" pitchFamily="34" charset="0"/>
                        <a:buChar char="•"/>
                      </a:pPr>
                      <a:r>
                        <a:rPr lang="en-US" dirty="0" smtClean="0"/>
                        <a:t>A single block of time</a:t>
                      </a:r>
                    </a:p>
                    <a:p>
                      <a:pPr marL="285750" indent="-285750">
                        <a:buFont typeface="Arial" panose="020B0604020202020204" pitchFamily="34" charset="0"/>
                        <a:buChar char="•"/>
                      </a:pPr>
                      <a:r>
                        <a:rPr lang="en-US" dirty="0" smtClean="0"/>
                        <a:t>Continuous</a:t>
                      </a:r>
                      <a:r>
                        <a:rPr lang="en-US" baseline="0" dirty="0" smtClean="0"/>
                        <a:t> flow of time</a:t>
                      </a:r>
                    </a:p>
                    <a:p>
                      <a:pPr marL="285750" indent="-285750">
                        <a:buFont typeface="Arial" panose="020B0604020202020204" pitchFamily="34" charset="0"/>
                        <a:buChar char="•"/>
                      </a:pPr>
                      <a:r>
                        <a:rPr lang="en-US" baseline="0" dirty="0" smtClean="0"/>
                        <a:t>Repetitive occurrence</a:t>
                      </a:r>
                    </a:p>
                    <a:p>
                      <a:pPr marL="285750" indent="-285750">
                        <a:buFont typeface="Arial" panose="020B0604020202020204" pitchFamily="34" charset="0"/>
                        <a:buChar char="•"/>
                      </a:pPr>
                      <a:r>
                        <a:rPr lang="en-US" baseline="0" dirty="0" smtClean="0"/>
                        <a:t>…</a:t>
                      </a:r>
                      <a:endParaRPr lang="en-CA" dirty="0"/>
                    </a:p>
                  </a:txBody>
                  <a:tcPr/>
                </a:tc>
              </a:tr>
              <a:tr h="1987297">
                <a:tc>
                  <a:txBody>
                    <a:bodyPr/>
                    <a:lstStyle/>
                    <a:p>
                      <a:r>
                        <a:rPr lang="en-US" dirty="0" smtClean="0"/>
                        <a:t>Modality</a:t>
                      </a:r>
                      <a:endParaRPr lang="en-CA"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0" baseline="0" dirty="0" smtClean="0"/>
                        <a:t>Degree of necessity, obligation, probability, ability. Expresses the attitude of the speaker toward what they are saying.</a:t>
                      </a:r>
                    </a:p>
                  </a:txBody>
                  <a:tcPr/>
                </a:tc>
                <a:tc>
                  <a:txBody>
                    <a:bodyPr/>
                    <a:lstStyle/>
                    <a:p>
                      <a:pPr marL="285750" indent="-285750">
                        <a:buFont typeface="Arial" panose="020B0604020202020204" pitchFamily="34" charset="0"/>
                        <a:buChar char="•"/>
                        <a:tabLst>
                          <a:tab pos="2514600" algn="l"/>
                        </a:tabLst>
                      </a:pPr>
                      <a:r>
                        <a:rPr lang="en-US" dirty="0" smtClean="0"/>
                        <a:t>Indicative mood</a:t>
                      </a:r>
                    </a:p>
                    <a:p>
                      <a:pPr marL="285750" indent="-285750">
                        <a:buFont typeface="Arial" panose="020B0604020202020204" pitchFamily="34" charset="0"/>
                        <a:buChar char="•"/>
                        <a:tabLst>
                          <a:tab pos="2514600" algn="l"/>
                        </a:tabLst>
                      </a:pPr>
                      <a:r>
                        <a:rPr lang="en-US" dirty="0" smtClean="0"/>
                        <a:t>Declarative mood</a:t>
                      </a:r>
                    </a:p>
                    <a:p>
                      <a:pPr marL="285750" indent="-285750">
                        <a:buFont typeface="Arial" panose="020B0604020202020204" pitchFamily="34" charset="0"/>
                        <a:buChar char="•"/>
                        <a:tabLst>
                          <a:tab pos="2514600" algn="l"/>
                        </a:tabLst>
                      </a:pPr>
                      <a:r>
                        <a:rPr lang="en-US" dirty="0" smtClean="0"/>
                        <a:t>Evidential mood</a:t>
                      </a:r>
                    </a:p>
                    <a:p>
                      <a:pPr marL="285750" indent="-285750">
                        <a:buFont typeface="Arial" panose="020B0604020202020204" pitchFamily="34" charset="0"/>
                        <a:buChar char="•"/>
                        <a:tabLst>
                          <a:tab pos="2514600" algn="l"/>
                        </a:tabLst>
                      </a:pPr>
                      <a:r>
                        <a:rPr lang="en-US" dirty="0" smtClean="0"/>
                        <a:t>Conditional</a:t>
                      </a:r>
                      <a:r>
                        <a:rPr lang="en-US" baseline="0" dirty="0" smtClean="0"/>
                        <a:t> mood</a:t>
                      </a:r>
                    </a:p>
                    <a:p>
                      <a:pPr marL="285750" indent="-285750">
                        <a:buFont typeface="Arial" panose="020B0604020202020204" pitchFamily="34" charset="0"/>
                        <a:buChar char="•"/>
                        <a:tabLst>
                          <a:tab pos="2514600" algn="l"/>
                        </a:tabLst>
                      </a:pPr>
                      <a:r>
                        <a:rPr lang="en-US" baseline="0" dirty="0" smtClean="0"/>
                        <a:t>Subjunctive mood</a:t>
                      </a:r>
                    </a:p>
                    <a:p>
                      <a:pPr marL="571500" indent="-285750">
                        <a:buFont typeface="Courier New" panose="02070309020205020404" pitchFamily="49" charset="0"/>
                        <a:buChar char="o"/>
                        <a:tabLst>
                          <a:tab pos="2514600" algn="l"/>
                        </a:tabLst>
                      </a:pPr>
                      <a:r>
                        <a:rPr lang="en-US" baseline="0" dirty="0" smtClean="0"/>
                        <a:t>Desire (volitional)	</a:t>
                      </a:r>
                      <a:r>
                        <a:rPr lang="en-US" i="1" baseline="0" dirty="0" smtClean="0"/>
                        <a:t>May he</a:t>
                      </a:r>
                    </a:p>
                    <a:p>
                      <a:pPr marL="571500" indent="-285750">
                        <a:buFont typeface="Courier New" panose="02070309020205020404" pitchFamily="49" charset="0"/>
                        <a:buChar char="o"/>
                        <a:tabLst>
                          <a:tab pos="2514600" algn="l"/>
                        </a:tabLst>
                      </a:pPr>
                      <a:r>
                        <a:rPr lang="en-US" baseline="0" dirty="0" smtClean="0"/>
                        <a:t>Possibility	</a:t>
                      </a:r>
                      <a:r>
                        <a:rPr lang="en-US" i="1" baseline="0" dirty="0" smtClean="0"/>
                        <a:t>He may, might</a:t>
                      </a:r>
                    </a:p>
                    <a:p>
                      <a:pPr marL="285750" indent="-285750">
                        <a:buFont typeface="Arial" panose="020B0604020202020204" pitchFamily="34" charset="0"/>
                        <a:buChar char="•"/>
                        <a:tabLst>
                          <a:tab pos="2514600" algn="l"/>
                        </a:tabLst>
                      </a:pPr>
                      <a:r>
                        <a:rPr lang="en-US" baseline="0" dirty="0" smtClean="0"/>
                        <a:t>Imperative mood</a:t>
                      </a:r>
                    </a:p>
                    <a:p>
                      <a:pPr marL="285750" indent="-285750">
                        <a:buFont typeface="Arial" panose="020B0604020202020204" pitchFamily="34" charset="0"/>
                        <a:buChar char="•"/>
                        <a:tabLst>
                          <a:tab pos="2514600" algn="l"/>
                        </a:tabLst>
                      </a:pPr>
                      <a:r>
                        <a:rPr lang="en-US" baseline="0" dirty="0" smtClean="0"/>
                        <a:t>Interrogatory mood</a:t>
                      </a:r>
                    </a:p>
                    <a:p>
                      <a:pPr marL="285750" indent="-285750">
                        <a:buFont typeface="Arial" panose="020B0604020202020204" pitchFamily="34" charset="0"/>
                        <a:buChar char="•"/>
                        <a:tabLst>
                          <a:tab pos="2514600" algn="l"/>
                        </a:tabLst>
                      </a:pPr>
                      <a:r>
                        <a:rPr lang="en-US" baseline="0" dirty="0" smtClean="0"/>
                        <a:t>…</a:t>
                      </a:r>
                      <a:endParaRPr lang="en-CA" dirty="0"/>
                    </a:p>
                  </a:txBody>
                  <a:tcPr/>
                </a:tc>
              </a:tr>
            </a:tbl>
          </a:graphicData>
        </a:graphic>
      </p:graphicFrame>
      <p:sp>
        <p:nvSpPr>
          <p:cNvPr id="5" name="TextBox 4"/>
          <p:cNvSpPr txBox="1"/>
          <p:nvPr/>
        </p:nvSpPr>
        <p:spPr>
          <a:xfrm>
            <a:off x="304800" y="6400800"/>
            <a:ext cx="4801251" cy="461665"/>
          </a:xfrm>
          <a:prstGeom prst="rect">
            <a:avLst/>
          </a:prstGeom>
          <a:noFill/>
        </p:spPr>
        <p:txBody>
          <a:bodyPr wrap="none" rtlCol="0">
            <a:spAutoFit/>
          </a:bodyPr>
          <a:lstStyle/>
          <a:p>
            <a:r>
              <a:rPr lang="en-US" sz="1200" dirty="0"/>
              <a:t>https://</a:t>
            </a:r>
            <a:r>
              <a:rPr lang="en-US" sz="1200" dirty="0" smtClean="0"/>
              <a:t>en.wikipedia.org/wiki/Tense%E2%80%93aspect%E2%80%93mood</a:t>
            </a:r>
          </a:p>
          <a:p>
            <a:r>
              <a:rPr lang="en-CA" sz="1200" dirty="0"/>
              <a:t>https://en.wikipedia.org/wiki/Linguistic_modality</a:t>
            </a:r>
          </a:p>
        </p:txBody>
      </p:sp>
    </p:spTree>
    <p:extLst>
      <p:ext uri="{BB962C8B-B14F-4D97-AF65-F5344CB8AC3E}">
        <p14:creationId xmlns:p14="http://schemas.microsoft.com/office/powerpoint/2010/main" val="162892313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6250" y="0"/>
            <a:ext cx="8229600" cy="762000"/>
          </a:xfrm>
        </p:spPr>
        <p:txBody>
          <a:bodyPr/>
          <a:lstStyle/>
          <a:p>
            <a:r>
              <a:rPr lang="en-US" dirty="0" smtClean="0"/>
              <a:t>Tense – Aspect – Modality</a:t>
            </a:r>
            <a:endParaRPr lang="en-US" dirty="0"/>
          </a:p>
        </p:txBody>
      </p:sp>
      <p:sp>
        <p:nvSpPr>
          <p:cNvPr id="7" name="Content Placeholder 3"/>
          <p:cNvSpPr>
            <a:spLocks noGrp="1"/>
          </p:cNvSpPr>
          <p:nvPr>
            <p:ph idx="1"/>
          </p:nvPr>
        </p:nvSpPr>
        <p:spPr>
          <a:xfrm>
            <a:off x="457200" y="1295400"/>
            <a:ext cx="8534400" cy="5029200"/>
          </a:xfrm>
        </p:spPr>
        <p:txBody>
          <a:bodyPr>
            <a:normAutofit fontScale="77500" lnSpcReduction="20000"/>
          </a:bodyPr>
          <a:lstStyle/>
          <a:p>
            <a:pPr marL="0" indent="0">
              <a:buNone/>
            </a:pPr>
            <a:r>
              <a:rPr lang="en-US" dirty="0"/>
              <a:t>The </a:t>
            </a:r>
            <a:r>
              <a:rPr lang="en-US" dirty="0" smtClean="0"/>
              <a:t>term [Tense-Aspect-Modality] </a:t>
            </a:r>
            <a:r>
              <a:rPr lang="en-US" dirty="0"/>
              <a:t>is convenient because it is </a:t>
            </a:r>
            <a:r>
              <a:rPr lang="en-US" b="1" dirty="0">
                <a:solidFill>
                  <a:srgbClr val="0000FF"/>
                </a:solidFill>
              </a:rPr>
              <a:t>often difficult to untangle these features of a language</a:t>
            </a:r>
            <a:r>
              <a:rPr lang="en-US" dirty="0"/>
              <a:t>. Often any two of tense, aspect, and mood (or all three) may be conveyed by a single grammatical construction, but this system may not be complete in that not all possible combinations may have an available construction. In other cases there may not be clearly delineated categories of tense and mood, or aspect and mood.</a:t>
            </a:r>
          </a:p>
          <a:p>
            <a:pPr marL="0" indent="0">
              <a:buNone/>
            </a:pPr>
            <a:endParaRPr lang="en-US" dirty="0"/>
          </a:p>
          <a:p>
            <a:pPr marL="0" indent="0">
              <a:buNone/>
            </a:pPr>
            <a:r>
              <a:rPr lang="en-US" dirty="0">
                <a:solidFill>
                  <a:srgbClr val="0000FF"/>
                </a:solidFill>
              </a:rPr>
              <a:t>For instance, many Indo-European languages do not clearly distinguish tense from </a:t>
            </a:r>
            <a:r>
              <a:rPr lang="en-US" dirty="0" smtClean="0">
                <a:solidFill>
                  <a:srgbClr val="0000FF"/>
                </a:solidFill>
              </a:rPr>
              <a:t>aspect</a:t>
            </a:r>
            <a:r>
              <a:rPr lang="en-US" dirty="0" smtClean="0"/>
              <a:t>. In </a:t>
            </a:r>
            <a:r>
              <a:rPr lang="en-US" dirty="0"/>
              <a:t>some languages, such as Spanish and Modern Greek, the imperfective </a:t>
            </a:r>
            <a:r>
              <a:rPr lang="en-US" b="1" dirty="0"/>
              <a:t>aspect</a:t>
            </a:r>
            <a:r>
              <a:rPr lang="en-US" dirty="0"/>
              <a:t> is fused with the past </a:t>
            </a:r>
            <a:r>
              <a:rPr lang="en-US" b="1" dirty="0"/>
              <a:t>tense</a:t>
            </a:r>
            <a:r>
              <a:rPr lang="en-US" dirty="0"/>
              <a:t> in a form traditionally called the imperfect. Other languages with </a:t>
            </a:r>
            <a:r>
              <a:rPr lang="en-US" b="1" dirty="0"/>
              <a:t>distinct past </a:t>
            </a:r>
            <a:r>
              <a:rPr lang="en-US" b="1" dirty="0" err="1"/>
              <a:t>imperfectives</a:t>
            </a:r>
            <a:r>
              <a:rPr lang="en-US" b="1" dirty="0"/>
              <a:t> </a:t>
            </a:r>
            <a:r>
              <a:rPr lang="en-US" dirty="0"/>
              <a:t>include Latin and Persian.</a:t>
            </a:r>
            <a:endParaRPr lang="en-US" dirty="0" smtClean="0"/>
          </a:p>
        </p:txBody>
      </p:sp>
      <p:sp>
        <p:nvSpPr>
          <p:cNvPr id="4" name="TextBox 3"/>
          <p:cNvSpPr txBox="1"/>
          <p:nvPr/>
        </p:nvSpPr>
        <p:spPr>
          <a:xfrm>
            <a:off x="304800" y="6400800"/>
            <a:ext cx="4801251" cy="276999"/>
          </a:xfrm>
          <a:prstGeom prst="rect">
            <a:avLst/>
          </a:prstGeom>
          <a:noFill/>
        </p:spPr>
        <p:txBody>
          <a:bodyPr wrap="none" rtlCol="0">
            <a:spAutoFit/>
          </a:bodyPr>
          <a:lstStyle/>
          <a:p>
            <a:r>
              <a:rPr lang="en-US" sz="1200" dirty="0"/>
              <a:t>https://</a:t>
            </a:r>
            <a:r>
              <a:rPr lang="en-US" sz="1200" dirty="0" smtClean="0"/>
              <a:t>en.wikipedia.org/wiki/Tense%E2%80%93aspect%E2%80%93mood</a:t>
            </a:r>
          </a:p>
        </p:txBody>
      </p:sp>
    </p:spTree>
    <p:extLst>
      <p:ext uri="{BB962C8B-B14F-4D97-AF65-F5344CB8AC3E}">
        <p14:creationId xmlns:p14="http://schemas.microsoft.com/office/powerpoint/2010/main" val="307172395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6250" y="0"/>
            <a:ext cx="8229600" cy="762000"/>
          </a:xfrm>
        </p:spPr>
        <p:txBody>
          <a:bodyPr/>
          <a:lstStyle/>
          <a:p>
            <a:r>
              <a:rPr lang="en-US" dirty="0" smtClean="0"/>
              <a:t>Tense – Aspect – Modality</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4264586924"/>
              </p:ext>
            </p:extLst>
          </p:nvPr>
        </p:nvGraphicFramePr>
        <p:xfrm>
          <a:off x="304800" y="838200"/>
          <a:ext cx="8534400" cy="5425440"/>
        </p:xfrm>
        <a:graphic>
          <a:graphicData uri="http://schemas.openxmlformats.org/drawingml/2006/table">
            <a:tbl>
              <a:tblPr bandRow="1">
                <a:tableStyleId>{5C22544A-7EE6-4342-B048-85BDC9FD1C3A}</a:tableStyleId>
              </a:tblPr>
              <a:tblGrid>
                <a:gridCol w="1143000"/>
                <a:gridCol w="3200400"/>
                <a:gridCol w="4191000"/>
              </a:tblGrid>
              <a:tr h="1295400">
                <a:tc>
                  <a:txBody>
                    <a:bodyPr/>
                    <a:lstStyle/>
                    <a:p>
                      <a:r>
                        <a:rPr lang="en-US" dirty="0" smtClean="0"/>
                        <a:t>Tense</a:t>
                      </a:r>
                      <a:endParaRPr lang="en-CA" dirty="0"/>
                    </a:p>
                  </a:txBody>
                  <a:tcPr/>
                </a:tc>
                <a:tc>
                  <a:txBody>
                    <a:bodyPr/>
                    <a:lstStyle/>
                    <a:p>
                      <a:r>
                        <a:rPr lang="en-US" b="0" dirty="0" smtClean="0"/>
                        <a:t>Location in time</a:t>
                      </a:r>
                      <a:endParaRPr lang="en-CA" b="0" dirty="0"/>
                    </a:p>
                  </a:txBody>
                  <a:tcPr/>
                </a:tc>
                <a:tc>
                  <a:txBody>
                    <a:bodyPr/>
                    <a:lstStyle/>
                    <a:p>
                      <a:pPr marL="285750" indent="-285750">
                        <a:buFont typeface="Arial" panose="020B0604020202020204" pitchFamily="34" charset="0"/>
                        <a:buChar char="•"/>
                      </a:pPr>
                      <a:r>
                        <a:rPr lang="en-US" dirty="0" smtClean="0"/>
                        <a:t>Past</a:t>
                      </a:r>
                    </a:p>
                    <a:p>
                      <a:pPr marL="285750" indent="-285750">
                        <a:buFont typeface="Arial" panose="020B0604020202020204" pitchFamily="34" charset="0"/>
                        <a:buChar char="•"/>
                      </a:pPr>
                      <a:r>
                        <a:rPr lang="en-US" dirty="0" smtClean="0"/>
                        <a:t>Present</a:t>
                      </a:r>
                    </a:p>
                    <a:p>
                      <a:pPr marL="285750" indent="-285750">
                        <a:buFont typeface="Arial" panose="020B0604020202020204" pitchFamily="34" charset="0"/>
                        <a:buChar char="•"/>
                      </a:pPr>
                      <a:r>
                        <a:rPr lang="en-US" dirty="0" smtClean="0"/>
                        <a:t>Future</a:t>
                      </a:r>
                    </a:p>
                    <a:p>
                      <a:pPr marL="285750" indent="-285750">
                        <a:buFont typeface="Arial" panose="020B0604020202020204" pitchFamily="34" charset="0"/>
                        <a:buChar char="•"/>
                      </a:pPr>
                      <a:r>
                        <a:rPr lang="en-US" dirty="0" smtClean="0"/>
                        <a:t>...</a:t>
                      </a:r>
                      <a:endParaRPr lang="en-CA" dirty="0"/>
                    </a:p>
                  </a:txBody>
                  <a:tcPr/>
                </a:tc>
              </a:tr>
              <a:tr h="1295400">
                <a:tc>
                  <a:txBody>
                    <a:bodyPr/>
                    <a:lstStyle/>
                    <a:p>
                      <a:r>
                        <a:rPr lang="en-US" dirty="0" smtClean="0"/>
                        <a:t>Aspect</a:t>
                      </a:r>
                      <a:endParaRPr lang="en-CA" dirty="0"/>
                    </a:p>
                  </a:txBody>
                  <a:tcPr/>
                </a:tc>
                <a:tc>
                  <a:txBody>
                    <a:bodyPr/>
                    <a:lstStyle/>
                    <a:p>
                      <a:r>
                        <a:rPr lang="en-US" b="0" dirty="0" smtClean="0"/>
                        <a:t>Relation</a:t>
                      </a:r>
                      <a:r>
                        <a:rPr lang="en-US" b="0" baseline="0" dirty="0" smtClean="0"/>
                        <a:t> to the flow of time</a:t>
                      </a:r>
                      <a:endParaRPr lang="en-CA" b="0" dirty="0"/>
                    </a:p>
                  </a:txBody>
                  <a:tcPr/>
                </a:tc>
                <a:tc>
                  <a:txBody>
                    <a:bodyPr/>
                    <a:lstStyle/>
                    <a:p>
                      <a:pPr marL="285750" indent="-285750">
                        <a:buFont typeface="Arial" panose="020B0604020202020204" pitchFamily="34" charset="0"/>
                        <a:buChar char="•"/>
                      </a:pPr>
                      <a:r>
                        <a:rPr lang="en-US" dirty="0" smtClean="0"/>
                        <a:t>A single block of time</a:t>
                      </a:r>
                    </a:p>
                    <a:p>
                      <a:pPr marL="285750" indent="-285750">
                        <a:buFont typeface="Arial" panose="020B0604020202020204" pitchFamily="34" charset="0"/>
                        <a:buChar char="•"/>
                      </a:pPr>
                      <a:r>
                        <a:rPr lang="en-US" dirty="0" smtClean="0"/>
                        <a:t>Continuous</a:t>
                      </a:r>
                      <a:r>
                        <a:rPr lang="en-US" baseline="0" dirty="0" smtClean="0"/>
                        <a:t> flow of time</a:t>
                      </a:r>
                    </a:p>
                    <a:p>
                      <a:pPr marL="285750" indent="-285750">
                        <a:buFont typeface="Arial" panose="020B0604020202020204" pitchFamily="34" charset="0"/>
                        <a:buChar char="•"/>
                      </a:pPr>
                      <a:r>
                        <a:rPr lang="en-US" baseline="0" dirty="0" smtClean="0"/>
                        <a:t>Repetitive occurrence</a:t>
                      </a:r>
                    </a:p>
                    <a:p>
                      <a:pPr marL="285750" indent="-285750">
                        <a:buFont typeface="Arial" panose="020B0604020202020204" pitchFamily="34" charset="0"/>
                        <a:buChar char="•"/>
                      </a:pPr>
                      <a:r>
                        <a:rPr lang="en-US" baseline="0" dirty="0" smtClean="0"/>
                        <a:t>…</a:t>
                      </a:r>
                      <a:endParaRPr lang="en-CA" dirty="0"/>
                    </a:p>
                  </a:txBody>
                  <a:tcPr/>
                </a:tc>
              </a:tr>
              <a:tr h="1987297">
                <a:tc>
                  <a:txBody>
                    <a:bodyPr/>
                    <a:lstStyle/>
                    <a:p>
                      <a:r>
                        <a:rPr lang="en-US" dirty="0" smtClean="0"/>
                        <a:t>Modality</a:t>
                      </a:r>
                      <a:endParaRPr lang="en-CA"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0" baseline="0" dirty="0" smtClean="0"/>
                        <a:t>Degree of necessity, obligation, probability, ability. Expresses the attitude of the speaker toward what they are saying.</a:t>
                      </a:r>
                    </a:p>
                  </a:txBody>
                  <a:tcPr/>
                </a:tc>
                <a:tc>
                  <a:txBody>
                    <a:bodyPr/>
                    <a:lstStyle/>
                    <a:p>
                      <a:pPr marL="285750" indent="-285750">
                        <a:buFont typeface="Arial" panose="020B0604020202020204" pitchFamily="34" charset="0"/>
                        <a:buChar char="•"/>
                        <a:tabLst>
                          <a:tab pos="2514600" algn="l"/>
                        </a:tabLst>
                      </a:pPr>
                      <a:r>
                        <a:rPr lang="en-US" dirty="0" smtClean="0"/>
                        <a:t>Indicative mood</a:t>
                      </a:r>
                    </a:p>
                    <a:p>
                      <a:pPr marL="285750" indent="-285750">
                        <a:buFont typeface="Arial" panose="020B0604020202020204" pitchFamily="34" charset="0"/>
                        <a:buChar char="•"/>
                        <a:tabLst>
                          <a:tab pos="2514600" algn="l"/>
                        </a:tabLst>
                      </a:pPr>
                      <a:r>
                        <a:rPr lang="en-US" dirty="0" smtClean="0"/>
                        <a:t>Declarative mood</a:t>
                      </a:r>
                    </a:p>
                    <a:p>
                      <a:pPr marL="285750" indent="-285750">
                        <a:buFont typeface="Arial" panose="020B0604020202020204" pitchFamily="34" charset="0"/>
                        <a:buChar char="•"/>
                        <a:tabLst>
                          <a:tab pos="2514600" algn="l"/>
                        </a:tabLst>
                      </a:pPr>
                      <a:r>
                        <a:rPr lang="en-US" dirty="0" smtClean="0"/>
                        <a:t>Evidential mood</a:t>
                      </a:r>
                    </a:p>
                    <a:p>
                      <a:pPr marL="285750" indent="-285750">
                        <a:buFont typeface="Arial" panose="020B0604020202020204" pitchFamily="34" charset="0"/>
                        <a:buChar char="•"/>
                        <a:tabLst>
                          <a:tab pos="2514600" algn="l"/>
                        </a:tabLst>
                      </a:pPr>
                      <a:r>
                        <a:rPr lang="en-US" dirty="0" smtClean="0"/>
                        <a:t>Conditional</a:t>
                      </a:r>
                      <a:r>
                        <a:rPr lang="en-US" baseline="0" dirty="0" smtClean="0"/>
                        <a:t> mood</a:t>
                      </a:r>
                    </a:p>
                    <a:p>
                      <a:pPr marL="285750" indent="-285750">
                        <a:buFont typeface="Arial" panose="020B0604020202020204" pitchFamily="34" charset="0"/>
                        <a:buChar char="•"/>
                        <a:tabLst>
                          <a:tab pos="2514600" algn="l"/>
                        </a:tabLst>
                      </a:pPr>
                      <a:r>
                        <a:rPr lang="en-US" baseline="0" dirty="0" smtClean="0"/>
                        <a:t>Subjunctive mood</a:t>
                      </a:r>
                    </a:p>
                    <a:p>
                      <a:pPr marL="571500" indent="-285750">
                        <a:buFont typeface="Courier New" panose="02070309020205020404" pitchFamily="49" charset="0"/>
                        <a:buChar char="o"/>
                        <a:tabLst>
                          <a:tab pos="2514600" algn="l"/>
                        </a:tabLst>
                      </a:pPr>
                      <a:r>
                        <a:rPr lang="en-US" baseline="0" dirty="0" smtClean="0"/>
                        <a:t>Desire (volitional)	</a:t>
                      </a:r>
                      <a:r>
                        <a:rPr lang="en-US" i="1" baseline="0" dirty="0" smtClean="0"/>
                        <a:t>May he</a:t>
                      </a:r>
                    </a:p>
                    <a:p>
                      <a:pPr marL="571500" indent="-285750">
                        <a:buFont typeface="Courier New" panose="02070309020205020404" pitchFamily="49" charset="0"/>
                        <a:buChar char="o"/>
                        <a:tabLst>
                          <a:tab pos="2514600" algn="l"/>
                        </a:tabLst>
                      </a:pPr>
                      <a:r>
                        <a:rPr lang="en-US" baseline="0" dirty="0" smtClean="0"/>
                        <a:t>Possibility	</a:t>
                      </a:r>
                      <a:r>
                        <a:rPr lang="en-US" i="1" baseline="0" dirty="0" smtClean="0"/>
                        <a:t>He may, might</a:t>
                      </a:r>
                    </a:p>
                    <a:p>
                      <a:pPr marL="285750" indent="-285750">
                        <a:buFont typeface="Arial" panose="020B0604020202020204" pitchFamily="34" charset="0"/>
                        <a:buChar char="•"/>
                        <a:tabLst>
                          <a:tab pos="2514600" algn="l"/>
                        </a:tabLst>
                      </a:pPr>
                      <a:r>
                        <a:rPr lang="en-US" baseline="0" dirty="0" smtClean="0"/>
                        <a:t>Imperative mood</a:t>
                      </a:r>
                    </a:p>
                    <a:p>
                      <a:pPr marL="285750" indent="-285750">
                        <a:buFont typeface="Arial" panose="020B0604020202020204" pitchFamily="34" charset="0"/>
                        <a:buChar char="•"/>
                        <a:tabLst>
                          <a:tab pos="2514600" algn="l"/>
                        </a:tabLst>
                      </a:pPr>
                      <a:r>
                        <a:rPr lang="en-US" baseline="0" dirty="0" smtClean="0"/>
                        <a:t>Interrogatory mood</a:t>
                      </a:r>
                    </a:p>
                    <a:p>
                      <a:pPr marL="285750" indent="-285750">
                        <a:buFont typeface="Arial" panose="020B0604020202020204" pitchFamily="34" charset="0"/>
                        <a:buChar char="•"/>
                        <a:tabLst>
                          <a:tab pos="2514600" algn="l"/>
                        </a:tabLst>
                      </a:pPr>
                      <a:r>
                        <a:rPr lang="en-US" baseline="0" dirty="0" smtClean="0"/>
                        <a:t>…</a:t>
                      </a:r>
                      <a:endParaRPr lang="en-CA" dirty="0"/>
                    </a:p>
                  </a:txBody>
                  <a:tcPr/>
                </a:tc>
              </a:tr>
            </a:tbl>
          </a:graphicData>
        </a:graphic>
      </p:graphicFrame>
      <p:sp>
        <p:nvSpPr>
          <p:cNvPr id="5" name="TextBox 4"/>
          <p:cNvSpPr txBox="1"/>
          <p:nvPr/>
        </p:nvSpPr>
        <p:spPr>
          <a:xfrm>
            <a:off x="304800" y="6400800"/>
            <a:ext cx="4801251" cy="461665"/>
          </a:xfrm>
          <a:prstGeom prst="rect">
            <a:avLst/>
          </a:prstGeom>
          <a:noFill/>
        </p:spPr>
        <p:txBody>
          <a:bodyPr wrap="none" rtlCol="0">
            <a:spAutoFit/>
          </a:bodyPr>
          <a:lstStyle/>
          <a:p>
            <a:r>
              <a:rPr lang="en-US" sz="1200" dirty="0"/>
              <a:t>https://</a:t>
            </a:r>
            <a:r>
              <a:rPr lang="en-US" sz="1200" dirty="0" smtClean="0"/>
              <a:t>en.wikipedia.org/wiki/Tense%E2%80%93aspect%E2%80%93mood</a:t>
            </a:r>
          </a:p>
          <a:p>
            <a:r>
              <a:rPr lang="en-CA" sz="1200" dirty="0"/>
              <a:t>https://en.wikipedia.org/wiki/Linguistic_modality</a:t>
            </a:r>
          </a:p>
        </p:txBody>
      </p:sp>
      <p:sp>
        <p:nvSpPr>
          <p:cNvPr id="3" name="TextBox 2"/>
          <p:cNvSpPr txBox="1"/>
          <p:nvPr/>
        </p:nvSpPr>
        <p:spPr>
          <a:xfrm>
            <a:off x="8002700" y="917629"/>
            <a:ext cx="842624" cy="907941"/>
          </a:xfrm>
          <a:prstGeom prst="rect">
            <a:avLst/>
          </a:prstGeom>
          <a:noFill/>
        </p:spPr>
        <p:txBody>
          <a:bodyPr wrap="square" rtlCol="0">
            <a:spAutoFit/>
          </a:bodyPr>
          <a:lstStyle/>
          <a:p>
            <a:pPr algn="r"/>
            <a:r>
              <a:rPr lang="en-US" sz="2000" dirty="0" err="1" smtClean="0">
                <a:solidFill>
                  <a:srgbClr val="0000FF"/>
                </a:solidFill>
              </a:rPr>
              <a:t>Yiqtol</a:t>
            </a:r>
            <a:endParaRPr lang="en-US" sz="2000" dirty="0" smtClean="0">
              <a:solidFill>
                <a:srgbClr val="0000FF"/>
              </a:solidFill>
            </a:endParaRPr>
          </a:p>
          <a:p>
            <a:pPr algn="r"/>
            <a:r>
              <a:rPr lang="en-US" sz="1100" dirty="0" smtClean="0">
                <a:solidFill>
                  <a:srgbClr val="0000FF"/>
                </a:solidFill>
              </a:rPr>
              <a:t>(</a:t>
            </a:r>
            <a:r>
              <a:rPr lang="en-US" sz="1100" dirty="0" err="1" smtClean="0">
                <a:solidFill>
                  <a:srgbClr val="0000FF"/>
                </a:solidFill>
              </a:rPr>
              <a:t>yiqtol</a:t>
            </a:r>
            <a:r>
              <a:rPr lang="en-US" sz="1100" dirty="0">
                <a:solidFill>
                  <a:srgbClr val="0000FF"/>
                </a:solidFill>
              </a:rPr>
              <a:t> </a:t>
            </a:r>
            <a:r>
              <a:rPr lang="en-US" sz="1100" dirty="0" smtClean="0">
                <a:solidFill>
                  <a:srgbClr val="0000FF"/>
                </a:solidFill>
              </a:rPr>
              <a:t>as simple future)</a:t>
            </a:r>
            <a:endParaRPr lang="en-CA" sz="1100" dirty="0">
              <a:solidFill>
                <a:srgbClr val="0000FF"/>
              </a:solidFill>
            </a:endParaRPr>
          </a:p>
        </p:txBody>
      </p:sp>
      <p:cxnSp>
        <p:nvCxnSpPr>
          <p:cNvPr id="22" name="Straight Arrow Connector 21"/>
          <p:cNvCxnSpPr>
            <a:stCxn id="3" idx="1"/>
          </p:cNvCxnSpPr>
          <p:nvPr/>
        </p:nvCxnSpPr>
        <p:spPr>
          <a:xfrm flipH="1">
            <a:off x="5857878" y="1371600"/>
            <a:ext cx="2144822" cy="228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a:stCxn id="3" idx="1"/>
          </p:cNvCxnSpPr>
          <p:nvPr/>
        </p:nvCxnSpPr>
        <p:spPr>
          <a:xfrm flipH="1">
            <a:off x="6554902" y="1371600"/>
            <a:ext cx="1447798" cy="218122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p:nvPr/>
        </p:nvCxnSpPr>
        <p:spPr>
          <a:xfrm flipH="1">
            <a:off x="7162800" y="2566470"/>
            <a:ext cx="806224" cy="32913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3" name="Straight Arrow Connector 32"/>
          <p:cNvCxnSpPr/>
          <p:nvPr/>
        </p:nvCxnSpPr>
        <p:spPr>
          <a:xfrm flipH="1" flipV="1">
            <a:off x="5562600" y="1066800"/>
            <a:ext cx="2425474" cy="149967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8" name="TextBox 37"/>
          <p:cNvSpPr txBox="1"/>
          <p:nvPr/>
        </p:nvSpPr>
        <p:spPr>
          <a:xfrm>
            <a:off x="7988074" y="2027861"/>
            <a:ext cx="857250" cy="1077218"/>
          </a:xfrm>
          <a:prstGeom prst="rect">
            <a:avLst/>
          </a:prstGeom>
          <a:noFill/>
        </p:spPr>
        <p:txBody>
          <a:bodyPr wrap="square" rtlCol="0">
            <a:spAutoFit/>
          </a:bodyPr>
          <a:lstStyle/>
          <a:p>
            <a:pPr algn="r"/>
            <a:r>
              <a:rPr lang="en-US" sz="2000" dirty="0" err="1" smtClean="0">
                <a:solidFill>
                  <a:srgbClr val="0000FF"/>
                </a:solidFill>
              </a:rPr>
              <a:t>Yiqtol</a:t>
            </a:r>
            <a:endParaRPr lang="en-US" sz="2000" dirty="0" smtClean="0">
              <a:solidFill>
                <a:srgbClr val="0000FF"/>
              </a:solidFill>
            </a:endParaRPr>
          </a:p>
          <a:p>
            <a:pPr algn="r"/>
            <a:r>
              <a:rPr lang="en-US" sz="1100" dirty="0" smtClean="0">
                <a:solidFill>
                  <a:srgbClr val="0000FF"/>
                </a:solidFill>
              </a:rPr>
              <a:t>(x-</a:t>
            </a:r>
            <a:r>
              <a:rPr lang="en-US" sz="1100" dirty="0" err="1" smtClean="0">
                <a:solidFill>
                  <a:srgbClr val="0000FF"/>
                </a:solidFill>
              </a:rPr>
              <a:t>yiqtol</a:t>
            </a:r>
            <a:r>
              <a:rPr lang="en-US" sz="1100" dirty="0" smtClean="0">
                <a:solidFill>
                  <a:srgbClr val="0000FF"/>
                </a:solidFill>
              </a:rPr>
              <a:t> in procedural discourse,</a:t>
            </a:r>
          </a:p>
          <a:p>
            <a:pPr algn="r"/>
            <a:r>
              <a:rPr lang="en-US" sz="1100" dirty="0" err="1" smtClean="0">
                <a:solidFill>
                  <a:srgbClr val="0000FF"/>
                </a:solidFill>
              </a:rPr>
              <a:t>Rocine</a:t>
            </a:r>
            <a:r>
              <a:rPr lang="en-US" sz="1100" dirty="0" smtClean="0">
                <a:solidFill>
                  <a:srgbClr val="0000FF"/>
                </a:solidFill>
              </a:rPr>
              <a:t> 35)</a:t>
            </a:r>
            <a:endParaRPr lang="en-CA" sz="1100" dirty="0">
              <a:solidFill>
                <a:srgbClr val="0000FF"/>
              </a:solidFill>
            </a:endParaRPr>
          </a:p>
        </p:txBody>
      </p:sp>
      <p:sp>
        <p:nvSpPr>
          <p:cNvPr id="59" name="TextBox 58"/>
          <p:cNvSpPr txBox="1"/>
          <p:nvPr/>
        </p:nvSpPr>
        <p:spPr>
          <a:xfrm>
            <a:off x="7988074" y="3949726"/>
            <a:ext cx="857250" cy="907941"/>
          </a:xfrm>
          <a:prstGeom prst="rect">
            <a:avLst/>
          </a:prstGeom>
          <a:noFill/>
        </p:spPr>
        <p:txBody>
          <a:bodyPr wrap="square" rtlCol="0">
            <a:spAutoFit/>
          </a:bodyPr>
          <a:lstStyle/>
          <a:p>
            <a:pPr algn="r"/>
            <a:r>
              <a:rPr lang="en-US" sz="2000" dirty="0" err="1" smtClean="0">
                <a:solidFill>
                  <a:srgbClr val="0000FF"/>
                </a:solidFill>
              </a:rPr>
              <a:t>Yiqtol</a:t>
            </a:r>
            <a:endParaRPr lang="en-US" sz="2000" dirty="0" smtClean="0">
              <a:solidFill>
                <a:srgbClr val="0000FF"/>
              </a:solidFill>
            </a:endParaRPr>
          </a:p>
          <a:p>
            <a:pPr algn="r"/>
            <a:r>
              <a:rPr lang="en-US" sz="1100" dirty="0" smtClean="0">
                <a:solidFill>
                  <a:srgbClr val="0000FF"/>
                </a:solidFill>
              </a:rPr>
              <a:t>(</a:t>
            </a:r>
            <a:r>
              <a:rPr lang="en-US" sz="1100" dirty="0" err="1" smtClean="0">
                <a:solidFill>
                  <a:srgbClr val="0000FF"/>
                </a:solidFill>
              </a:rPr>
              <a:t>yiqtol</a:t>
            </a:r>
            <a:r>
              <a:rPr lang="en-US" sz="1100" dirty="0" smtClean="0">
                <a:solidFill>
                  <a:srgbClr val="0000FF"/>
                </a:solidFill>
              </a:rPr>
              <a:t> as desire/ jussive)</a:t>
            </a:r>
            <a:endParaRPr lang="en-CA" sz="1100" dirty="0">
              <a:solidFill>
                <a:srgbClr val="0000FF"/>
              </a:solidFill>
            </a:endParaRPr>
          </a:p>
        </p:txBody>
      </p:sp>
      <p:cxnSp>
        <p:nvCxnSpPr>
          <p:cNvPr id="60" name="Straight Arrow Connector 59"/>
          <p:cNvCxnSpPr>
            <a:stCxn id="59" idx="1"/>
          </p:cNvCxnSpPr>
          <p:nvPr/>
        </p:nvCxnSpPr>
        <p:spPr>
          <a:xfrm flipH="1">
            <a:off x="7696200" y="4403697"/>
            <a:ext cx="291874" cy="45397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63" name="TextBox 62"/>
          <p:cNvSpPr txBox="1"/>
          <p:nvPr/>
        </p:nvSpPr>
        <p:spPr>
          <a:xfrm>
            <a:off x="7988074" y="5486400"/>
            <a:ext cx="857250" cy="738664"/>
          </a:xfrm>
          <a:prstGeom prst="rect">
            <a:avLst/>
          </a:prstGeom>
          <a:noFill/>
        </p:spPr>
        <p:txBody>
          <a:bodyPr wrap="square" rtlCol="0">
            <a:spAutoFit/>
          </a:bodyPr>
          <a:lstStyle/>
          <a:p>
            <a:pPr algn="r"/>
            <a:r>
              <a:rPr lang="en-US" sz="2000" dirty="0" err="1" smtClean="0">
                <a:solidFill>
                  <a:srgbClr val="0000FF"/>
                </a:solidFill>
              </a:rPr>
              <a:t>Yiqtol</a:t>
            </a:r>
            <a:endParaRPr lang="en-US" sz="2000" dirty="0" smtClean="0">
              <a:solidFill>
                <a:srgbClr val="0000FF"/>
              </a:solidFill>
            </a:endParaRPr>
          </a:p>
          <a:p>
            <a:pPr algn="r"/>
            <a:r>
              <a:rPr lang="en-US" sz="1100" dirty="0" smtClean="0">
                <a:solidFill>
                  <a:srgbClr val="0000FF"/>
                </a:solidFill>
              </a:rPr>
              <a:t>(</a:t>
            </a:r>
            <a:r>
              <a:rPr lang="en-US" sz="1100" dirty="0" err="1" smtClean="0">
                <a:solidFill>
                  <a:srgbClr val="0000FF"/>
                </a:solidFill>
              </a:rPr>
              <a:t>yiqtol</a:t>
            </a:r>
            <a:r>
              <a:rPr lang="en-US" sz="1100" dirty="0" smtClean="0">
                <a:solidFill>
                  <a:srgbClr val="0000FF"/>
                </a:solidFill>
              </a:rPr>
              <a:t> as possibility)</a:t>
            </a:r>
            <a:endParaRPr lang="en-CA" sz="1100" dirty="0">
              <a:solidFill>
                <a:srgbClr val="0000FF"/>
              </a:solidFill>
            </a:endParaRPr>
          </a:p>
        </p:txBody>
      </p:sp>
      <p:cxnSp>
        <p:nvCxnSpPr>
          <p:cNvPr id="65" name="Straight Arrow Connector 64"/>
          <p:cNvCxnSpPr>
            <a:stCxn id="63" idx="1"/>
          </p:cNvCxnSpPr>
          <p:nvPr/>
        </p:nvCxnSpPr>
        <p:spPr>
          <a:xfrm flipH="1" flipV="1">
            <a:off x="7772400" y="5410200"/>
            <a:ext cx="215674" cy="44553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7811211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762000"/>
          </a:xfrm>
        </p:spPr>
        <p:txBody>
          <a:bodyPr>
            <a:normAutofit/>
          </a:bodyPr>
          <a:lstStyle/>
          <a:p>
            <a:r>
              <a:rPr lang="en-US" sz="3600" dirty="0" smtClean="0"/>
              <a:t>TAM in Biblical Hebrew</a:t>
            </a:r>
            <a:endParaRPr lang="en-US" sz="3600" dirty="0"/>
          </a:p>
        </p:txBody>
      </p:sp>
      <p:sp>
        <p:nvSpPr>
          <p:cNvPr id="7" name="Content Placeholder 3"/>
          <p:cNvSpPr>
            <a:spLocks noGrp="1"/>
          </p:cNvSpPr>
          <p:nvPr>
            <p:ph idx="1"/>
          </p:nvPr>
        </p:nvSpPr>
        <p:spPr>
          <a:xfrm>
            <a:off x="304800" y="1371600"/>
            <a:ext cx="8686800" cy="4953000"/>
          </a:xfrm>
        </p:spPr>
        <p:txBody>
          <a:bodyPr>
            <a:normAutofit/>
          </a:bodyPr>
          <a:lstStyle/>
          <a:p>
            <a:pPr marL="0" indent="0">
              <a:buNone/>
            </a:pPr>
            <a:r>
              <a:rPr lang="en-US" dirty="0" smtClean="0"/>
              <a:t>For a succinct summary of TAM in BH see</a:t>
            </a:r>
          </a:p>
          <a:p>
            <a:pPr marL="400050" lvl="1" indent="0">
              <a:buNone/>
            </a:pPr>
            <a:r>
              <a:rPr lang="en-US" dirty="0" smtClean="0"/>
              <a:t>http</a:t>
            </a:r>
            <a:r>
              <a:rPr lang="en-US" dirty="0"/>
              <a:t>://</a:t>
            </a:r>
            <a:r>
              <a:rPr lang="en-US" dirty="0" smtClean="0"/>
              <a:t>berithroad.blogspot.ca/2011/02/tense-aspect-mood-hebrew-verbs.html</a:t>
            </a:r>
          </a:p>
          <a:p>
            <a:pPr marL="0" indent="0">
              <a:buNone/>
            </a:pPr>
            <a:endParaRPr lang="en-US" dirty="0"/>
          </a:p>
          <a:p>
            <a:pPr marL="0" indent="0">
              <a:buNone/>
            </a:pPr>
            <a:r>
              <a:rPr lang="en-US" dirty="0" smtClean="0"/>
              <a:t>More a fuller discussion see</a:t>
            </a:r>
          </a:p>
          <a:p>
            <a:pPr marL="400050" lvl="1" indent="0">
              <a:buNone/>
            </a:pPr>
            <a:r>
              <a:rPr lang="en-US" dirty="0"/>
              <a:t>http://www.artsrn.ualberta.ca/cocoon/JHS/a080.html</a:t>
            </a:r>
          </a:p>
        </p:txBody>
      </p:sp>
      <p:sp>
        <p:nvSpPr>
          <p:cNvPr id="4" name="TextBox 3"/>
          <p:cNvSpPr txBox="1"/>
          <p:nvPr/>
        </p:nvSpPr>
        <p:spPr>
          <a:xfrm>
            <a:off x="304800" y="6400800"/>
            <a:ext cx="5120825" cy="276999"/>
          </a:xfrm>
          <a:prstGeom prst="rect">
            <a:avLst/>
          </a:prstGeom>
          <a:noFill/>
        </p:spPr>
        <p:txBody>
          <a:bodyPr wrap="none" rtlCol="0">
            <a:spAutoFit/>
          </a:bodyPr>
          <a:lstStyle/>
          <a:p>
            <a:r>
              <a:rPr lang="en-US" sz="1200" dirty="0"/>
              <a:t>http://berithroad.blogspot.ca/2011/02/tense-aspect-mood-hebrew-verbs.html</a:t>
            </a:r>
            <a:endParaRPr lang="en-US" sz="1200" dirty="0" smtClean="0"/>
          </a:p>
        </p:txBody>
      </p:sp>
    </p:spTree>
    <p:extLst>
      <p:ext uri="{BB962C8B-B14F-4D97-AF65-F5344CB8AC3E}">
        <p14:creationId xmlns:p14="http://schemas.microsoft.com/office/powerpoint/2010/main" val="80081687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6250" y="0"/>
            <a:ext cx="8229600" cy="762000"/>
          </a:xfrm>
        </p:spPr>
        <p:txBody>
          <a:bodyPr/>
          <a:lstStyle/>
          <a:p>
            <a:r>
              <a:rPr lang="en-US" dirty="0"/>
              <a:t>Ambiguities in the use of the </a:t>
            </a:r>
            <a:r>
              <a:rPr lang="en-US" dirty="0" err="1"/>
              <a:t>yiqtol</a:t>
            </a:r>
            <a:endParaRPr lang="en-US" dirty="0"/>
          </a:p>
        </p:txBody>
      </p:sp>
      <p:sp>
        <p:nvSpPr>
          <p:cNvPr id="4" name="Content Placeholder 3"/>
          <p:cNvSpPr>
            <a:spLocks noGrp="1"/>
          </p:cNvSpPr>
          <p:nvPr>
            <p:ph idx="1"/>
          </p:nvPr>
        </p:nvSpPr>
        <p:spPr>
          <a:xfrm>
            <a:off x="457200" y="1524001"/>
            <a:ext cx="8382000" cy="4876799"/>
          </a:xfrm>
        </p:spPr>
        <p:txBody>
          <a:bodyPr>
            <a:normAutofit lnSpcReduction="10000"/>
          </a:bodyPr>
          <a:lstStyle/>
          <a:p>
            <a:pPr marL="0" indent="0">
              <a:buNone/>
            </a:pPr>
            <a:r>
              <a:rPr lang="en-US" dirty="0"/>
              <a:t>When a </a:t>
            </a:r>
            <a:r>
              <a:rPr lang="en-US" dirty="0" err="1"/>
              <a:t>yiqtol</a:t>
            </a:r>
            <a:r>
              <a:rPr lang="en-US" dirty="0"/>
              <a:t> is </a:t>
            </a:r>
            <a:r>
              <a:rPr lang="en-US" b="1" dirty="0"/>
              <a:t>not</a:t>
            </a:r>
            <a:r>
              <a:rPr lang="en-US" dirty="0"/>
              <a:t> clause-initial it may be either subjunctive or indicative</a:t>
            </a:r>
            <a:r>
              <a:rPr lang="en-US" dirty="0" smtClean="0"/>
              <a:t>.</a:t>
            </a:r>
          </a:p>
          <a:p>
            <a:r>
              <a:rPr lang="en-US" dirty="0" smtClean="0"/>
              <a:t>Subjunctive</a:t>
            </a:r>
          </a:p>
          <a:p>
            <a:pPr lvl="1">
              <a:spcAft>
                <a:spcPts val="600"/>
              </a:spcAft>
            </a:pPr>
            <a:r>
              <a:rPr lang="en-US" dirty="0" smtClean="0"/>
              <a:t>2 Sam 19:31 </a:t>
            </a:r>
            <a:r>
              <a:rPr lang="he-IL" dirty="0" smtClean="0">
                <a:latin typeface="SBL Hebrew" panose="02000000000000000000" pitchFamily="2" charset="-79"/>
                <a:cs typeface="SBL Hebrew" panose="02000000000000000000" pitchFamily="2" charset="-79"/>
              </a:rPr>
              <a:t>גַּם </a:t>
            </a:r>
            <a:r>
              <a:rPr lang="he-IL" dirty="0">
                <a:latin typeface="SBL Hebrew" panose="02000000000000000000" pitchFamily="2" charset="-79"/>
                <a:cs typeface="SBL Hebrew" panose="02000000000000000000" pitchFamily="2" charset="-79"/>
              </a:rPr>
              <a:t>אֶת־הַכֹּל </a:t>
            </a:r>
            <a:r>
              <a:rPr lang="he-IL" dirty="0" smtClean="0">
                <a:latin typeface="SBL Hebrew" panose="02000000000000000000" pitchFamily="2" charset="-79"/>
                <a:cs typeface="SBL Hebrew" panose="02000000000000000000" pitchFamily="2" charset="-79"/>
              </a:rPr>
              <a:t>יִקָּח</a:t>
            </a:r>
            <a:r>
              <a:rPr lang="en-US" dirty="0" smtClean="0">
                <a:latin typeface="SBL Hebrew" panose="02000000000000000000" pitchFamily="2" charset="-79"/>
                <a:cs typeface="SBL Hebrew" panose="02000000000000000000" pitchFamily="2" charset="-79"/>
              </a:rPr>
              <a:t> </a:t>
            </a:r>
            <a:br>
              <a:rPr lang="en-US" dirty="0" smtClean="0">
                <a:latin typeface="SBL Hebrew" panose="02000000000000000000" pitchFamily="2" charset="-79"/>
                <a:cs typeface="SBL Hebrew" panose="02000000000000000000" pitchFamily="2" charset="-79"/>
              </a:rPr>
            </a:br>
            <a:r>
              <a:rPr lang="en-US" i="1" dirty="0" smtClean="0"/>
              <a:t>Even all, </a:t>
            </a:r>
            <a:r>
              <a:rPr lang="en-US" b="1" i="1" dirty="0" smtClean="0"/>
              <a:t>may</a:t>
            </a:r>
            <a:r>
              <a:rPr lang="en-US" i="1" dirty="0" smtClean="0"/>
              <a:t> he take (it)</a:t>
            </a:r>
          </a:p>
          <a:p>
            <a:r>
              <a:rPr lang="en-US" dirty="0" smtClean="0"/>
              <a:t>Indicative</a:t>
            </a:r>
          </a:p>
          <a:p>
            <a:pPr lvl="1">
              <a:spcAft>
                <a:spcPts val="600"/>
              </a:spcAft>
            </a:pPr>
            <a:r>
              <a:rPr lang="en-US" dirty="0" smtClean="0"/>
              <a:t>Gen 46:4 </a:t>
            </a:r>
            <a:r>
              <a:rPr lang="he-IL" dirty="0">
                <a:latin typeface="SBL Hebrew" panose="02000000000000000000" pitchFamily="2" charset="-79"/>
                <a:cs typeface="SBL Hebrew" panose="02000000000000000000" pitchFamily="2" charset="-79"/>
              </a:rPr>
              <a:t>וְאָנֹכִי אַעַלְךָ </a:t>
            </a:r>
            <a:r>
              <a:rPr lang="he-IL" dirty="0" smtClean="0">
                <a:latin typeface="SBL Hebrew" panose="02000000000000000000" pitchFamily="2" charset="-79"/>
                <a:cs typeface="SBL Hebrew" panose="02000000000000000000" pitchFamily="2" charset="-79"/>
              </a:rPr>
              <a:t>גַם־עָלֹה</a:t>
            </a:r>
            <a:r>
              <a:rPr lang="en-US" dirty="0" smtClean="0">
                <a:latin typeface="SBL Hebrew" panose="02000000000000000000" pitchFamily="2" charset="-79"/>
                <a:cs typeface="SBL Hebrew" panose="02000000000000000000" pitchFamily="2" charset="-79"/>
              </a:rPr>
              <a:t> </a:t>
            </a:r>
            <a:br>
              <a:rPr lang="en-US" dirty="0" smtClean="0">
                <a:latin typeface="SBL Hebrew" panose="02000000000000000000" pitchFamily="2" charset="-79"/>
                <a:cs typeface="SBL Hebrew" panose="02000000000000000000" pitchFamily="2" charset="-79"/>
              </a:rPr>
            </a:br>
            <a:r>
              <a:rPr lang="en-US" i="1" dirty="0" smtClean="0"/>
              <a:t>And I, I </a:t>
            </a:r>
            <a:r>
              <a:rPr lang="en-US" b="1" i="1" dirty="0" smtClean="0"/>
              <a:t>will</a:t>
            </a:r>
            <a:r>
              <a:rPr lang="en-US" i="1" dirty="0" smtClean="0"/>
              <a:t> bring you up, even a going up</a:t>
            </a:r>
            <a:endParaRPr lang="en-US" i="1" dirty="0"/>
          </a:p>
          <a:p>
            <a:pPr lvl="1"/>
            <a:r>
              <a:rPr lang="en-US" dirty="0" smtClean="0"/>
              <a:t>1 </a:t>
            </a:r>
            <a:r>
              <a:rPr lang="en-US" dirty="0"/>
              <a:t>Sam </a:t>
            </a:r>
            <a:r>
              <a:rPr lang="en-US" dirty="0" smtClean="0"/>
              <a:t>16:17 </a:t>
            </a:r>
            <a:r>
              <a:rPr lang="he-IL" dirty="0">
                <a:latin typeface="SBL Hebrew" panose="02000000000000000000" pitchFamily="2" charset="-79"/>
                <a:cs typeface="SBL Hebrew" panose="02000000000000000000" pitchFamily="2" charset="-79"/>
              </a:rPr>
              <a:t>וַיהוָה יִרְאֶה לַלֵּבָב</a:t>
            </a:r>
            <a:r>
              <a:rPr lang="he-IL" dirty="0" smtClean="0">
                <a:latin typeface="SBL Hebrew" panose="02000000000000000000" pitchFamily="2" charset="-79"/>
                <a:cs typeface="SBL Hebrew" panose="02000000000000000000" pitchFamily="2" charset="-79"/>
              </a:rPr>
              <a:t>‎‏</a:t>
            </a:r>
            <a:r>
              <a:rPr lang="en-US" dirty="0" smtClean="0">
                <a:latin typeface="SBL Hebrew" panose="02000000000000000000" pitchFamily="2" charset="-79"/>
                <a:cs typeface="SBL Hebrew" panose="02000000000000000000" pitchFamily="2" charset="-79"/>
              </a:rPr>
              <a:t> </a:t>
            </a:r>
            <a:br>
              <a:rPr lang="en-US" dirty="0" smtClean="0">
                <a:latin typeface="SBL Hebrew" panose="02000000000000000000" pitchFamily="2" charset="-79"/>
                <a:cs typeface="SBL Hebrew" panose="02000000000000000000" pitchFamily="2" charset="-79"/>
              </a:rPr>
            </a:br>
            <a:r>
              <a:rPr lang="en-US" i="1" dirty="0" smtClean="0"/>
              <a:t>It is YHWH who </a:t>
            </a:r>
            <a:r>
              <a:rPr lang="en-US" b="1" i="1" dirty="0" smtClean="0"/>
              <a:t>looks</a:t>
            </a:r>
            <a:r>
              <a:rPr lang="en-US" i="1" dirty="0" smtClean="0"/>
              <a:t> at the heart</a:t>
            </a:r>
            <a:endParaRPr lang="en-US" i="1" dirty="0"/>
          </a:p>
        </p:txBody>
      </p:sp>
      <p:sp>
        <p:nvSpPr>
          <p:cNvPr id="5" name="Subtitle 2"/>
          <p:cNvSpPr txBox="1">
            <a:spLocks/>
          </p:cNvSpPr>
          <p:nvPr/>
        </p:nvSpPr>
        <p:spPr>
          <a:xfrm>
            <a:off x="0" y="838200"/>
            <a:ext cx="8534400" cy="6858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r" rtl="1">
              <a:buNone/>
            </a:pPr>
            <a:r>
              <a:rPr lang="he-IL" dirty="0" smtClean="0">
                <a:solidFill>
                  <a:srgbClr val="0000FF"/>
                </a:solidFill>
                <a:latin typeface="SBL Hebrew" panose="02000000000000000000" pitchFamily="2" charset="-79"/>
                <a:cs typeface="SBL Hebrew" panose="02000000000000000000" pitchFamily="2" charset="-79"/>
              </a:rPr>
              <a:t>וְיִשְׁמְעוּ </a:t>
            </a:r>
            <a:r>
              <a:rPr lang="he-IL" dirty="0" smtClean="0">
                <a:solidFill>
                  <a:srgbClr val="008000"/>
                </a:solidFill>
                <a:latin typeface="SBL Hebrew" panose="02000000000000000000" pitchFamily="2" charset="-79"/>
                <a:cs typeface="SBL Hebrew" panose="02000000000000000000" pitchFamily="2" charset="-79"/>
              </a:rPr>
              <a:t>הַכְּנַעֲנִי וְכֹל יֹשְׁבֵי הָאָ֫רֶץ </a:t>
            </a:r>
            <a:r>
              <a:rPr lang="he-IL" dirty="0" smtClean="0">
                <a:latin typeface="SBL Hebrew" panose="02000000000000000000" pitchFamily="2" charset="-79"/>
                <a:cs typeface="SBL Hebrew" panose="02000000000000000000" pitchFamily="2" charset="-79"/>
              </a:rPr>
              <a:t>וְנָסַבּוּ עָלֵ֫ינוּ</a:t>
            </a:r>
            <a:endParaRPr lang="en-US" dirty="0" smtClean="0">
              <a:latin typeface="SBL Hebrew" panose="02000000000000000000" pitchFamily="2" charset="-79"/>
              <a:cs typeface="SBL Hebrew" panose="02000000000000000000" pitchFamily="2" charset="-79"/>
            </a:endParaRPr>
          </a:p>
        </p:txBody>
      </p:sp>
    </p:spTree>
    <p:extLst>
      <p:ext uri="{BB962C8B-B14F-4D97-AF65-F5344CB8AC3E}">
        <p14:creationId xmlns:p14="http://schemas.microsoft.com/office/powerpoint/2010/main" val="100507825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6250" y="0"/>
            <a:ext cx="8229600" cy="762000"/>
          </a:xfrm>
        </p:spPr>
        <p:txBody>
          <a:bodyPr/>
          <a:lstStyle/>
          <a:p>
            <a:r>
              <a:rPr lang="en-US" dirty="0"/>
              <a:t>Ambiguities in the use of the </a:t>
            </a:r>
            <a:r>
              <a:rPr lang="en-US" dirty="0" err="1"/>
              <a:t>yiqtol</a:t>
            </a:r>
            <a:endParaRPr lang="en-US" dirty="0"/>
          </a:p>
        </p:txBody>
      </p:sp>
      <p:sp>
        <p:nvSpPr>
          <p:cNvPr id="4" name="Content Placeholder 3"/>
          <p:cNvSpPr>
            <a:spLocks noGrp="1"/>
          </p:cNvSpPr>
          <p:nvPr>
            <p:ph idx="1"/>
          </p:nvPr>
        </p:nvSpPr>
        <p:spPr>
          <a:xfrm>
            <a:off x="304800" y="1524001"/>
            <a:ext cx="8839200" cy="4876799"/>
          </a:xfrm>
        </p:spPr>
        <p:txBody>
          <a:bodyPr>
            <a:normAutofit/>
          </a:bodyPr>
          <a:lstStyle/>
          <a:p>
            <a:pPr marL="0" indent="0">
              <a:spcAft>
                <a:spcPts val="600"/>
              </a:spcAft>
              <a:buNone/>
            </a:pPr>
            <a:r>
              <a:rPr lang="en-US" dirty="0"/>
              <a:t>Once you have determined a </a:t>
            </a:r>
            <a:r>
              <a:rPr lang="en-US" dirty="0" err="1"/>
              <a:t>yiqtol</a:t>
            </a:r>
            <a:r>
              <a:rPr lang="en-US" dirty="0"/>
              <a:t> is </a:t>
            </a:r>
            <a:r>
              <a:rPr lang="en-US" b="1" dirty="0"/>
              <a:t>subjunctive</a:t>
            </a:r>
            <a:r>
              <a:rPr lang="en-US" dirty="0"/>
              <a:t>, it may be expressing either </a:t>
            </a:r>
            <a:r>
              <a:rPr lang="en-US" b="1" dirty="0"/>
              <a:t>desire</a:t>
            </a:r>
            <a:r>
              <a:rPr lang="en-US" dirty="0"/>
              <a:t> or </a:t>
            </a:r>
            <a:r>
              <a:rPr lang="en-US" b="1" dirty="0" smtClean="0"/>
              <a:t>possibility</a:t>
            </a:r>
            <a:r>
              <a:rPr lang="en-US" dirty="0" smtClean="0"/>
              <a:t>.</a:t>
            </a:r>
          </a:p>
          <a:p>
            <a:r>
              <a:rPr lang="en-US" dirty="0" smtClean="0"/>
              <a:t>Possibility</a:t>
            </a:r>
          </a:p>
          <a:p>
            <a:pPr lvl="1">
              <a:spcAft>
                <a:spcPts val="600"/>
              </a:spcAft>
            </a:pPr>
            <a:r>
              <a:rPr lang="en-US" dirty="0"/>
              <a:t>Genesis </a:t>
            </a:r>
            <a:r>
              <a:rPr lang="en-US" dirty="0" smtClean="0"/>
              <a:t>42:37 </a:t>
            </a:r>
            <a:r>
              <a:rPr lang="he-IL" dirty="0">
                <a:latin typeface="SBL Hebrew" panose="02000000000000000000" pitchFamily="2" charset="-79"/>
                <a:cs typeface="SBL Hebrew" panose="02000000000000000000" pitchFamily="2" charset="-79"/>
              </a:rPr>
              <a:t>אֶת־שְׁנֵי בָנַי תָּמִית אִם־לֹא אֲבִיאֶ֫נּוּ אֵלֶ֫יךָ</a:t>
            </a:r>
            <a:r>
              <a:rPr lang="en-US" dirty="0" smtClean="0">
                <a:latin typeface="SBL Hebrew" panose="02000000000000000000" pitchFamily="2" charset="-79"/>
                <a:cs typeface="SBL Hebrew" panose="02000000000000000000" pitchFamily="2" charset="-79"/>
              </a:rPr>
              <a:t/>
            </a:r>
            <a:br>
              <a:rPr lang="en-US" dirty="0" smtClean="0">
                <a:latin typeface="SBL Hebrew" panose="02000000000000000000" pitchFamily="2" charset="-79"/>
                <a:cs typeface="SBL Hebrew" panose="02000000000000000000" pitchFamily="2" charset="-79"/>
              </a:rPr>
            </a:br>
            <a:r>
              <a:rPr lang="en-US" sz="2400" i="1" dirty="0"/>
              <a:t>It is my two sons that you </a:t>
            </a:r>
            <a:r>
              <a:rPr lang="en-US" sz="2400" b="1" i="1" dirty="0"/>
              <a:t>may</a:t>
            </a:r>
            <a:r>
              <a:rPr lang="en-US" sz="2400" i="1" dirty="0"/>
              <a:t> kill if I do not bring him to </a:t>
            </a:r>
            <a:r>
              <a:rPr lang="en-US" sz="2400" i="1" dirty="0" smtClean="0"/>
              <a:t>you</a:t>
            </a:r>
          </a:p>
          <a:p>
            <a:pPr>
              <a:spcAft>
                <a:spcPts val="600"/>
              </a:spcAft>
            </a:pPr>
            <a:r>
              <a:rPr lang="en-US" dirty="0" smtClean="0"/>
              <a:t>Desire</a:t>
            </a:r>
          </a:p>
          <a:p>
            <a:pPr lvl="1"/>
            <a:r>
              <a:rPr lang="en-US" dirty="0" smtClean="0"/>
              <a:t>Exodus 24:7 </a:t>
            </a:r>
            <a:r>
              <a:rPr lang="he-IL" dirty="0">
                <a:latin typeface="SBL Hebrew" panose="02000000000000000000" pitchFamily="2" charset="-79"/>
                <a:cs typeface="SBL Hebrew" panose="02000000000000000000" pitchFamily="2" charset="-79"/>
              </a:rPr>
              <a:t>כֹּל אֲשֶׁר־דִּבֶּר יְהוָה נַעֲשֶׂה וְנִשְׁמָע‎‏</a:t>
            </a:r>
            <a:r>
              <a:rPr lang="en-US" dirty="0" smtClean="0">
                <a:latin typeface="SBL Hebrew" panose="02000000000000000000" pitchFamily="2" charset="-79"/>
                <a:cs typeface="SBL Hebrew" panose="02000000000000000000" pitchFamily="2" charset="-79"/>
              </a:rPr>
              <a:t> </a:t>
            </a:r>
            <a:br>
              <a:rPr lang="en-US" dirty="0" smtClean="0">
                <a:latin typeface="SBL Hebrew" panose="02000000000000000000" pitchFamily="2" charset="-79"/>
                <a:cs typeface="SBL Hebrew" panose="02000000000000000000" pitchFamily="2" charset="-79"/>
              </a:rPr>
            </a:br>
            <a:r>
              <a:rPr lang="en-US" sz="2400" i="1" dirty="0"/>
              <a:t>All that YHWH has commanded, </a:t>
            </a:r>
            <a:r>
              <a:rPr lang="en-US" sz="2400" b="1" i="1" dirty="0"/>
              <a:t>may</a:t>
            </a:r>
            <a:r>
              <a:rPr lang="en-US" sz="2400" i="1" dirty="0"/>
              <a:t> we do and obey (it)</a:t>
            </a:r>
          </a:p>
        </p:txBody>
      </p:sp>
      <p:sp>
        <p:nvSpPr>
          <p:cNvPr id="5" name="Subtitle 2"/>
          <p:cNvSpPr txBox="1">
            <a:spLocks/>
          </p:cNvSpPr>
          <p:nvPr/>
        </p:nvSpPr>
        <p:spPr>
          <a:xfrm>
            <a:off x="0" y="838200"/>
            <a:ext cx="8534400" cy="6858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r" rtl="1">
              <a:buNone/>
            </a:pPr>
            <a:r>
              <a:rPr lang="he-IL" dirty="0" smtClean="0">
                <a:solidFill>
                  <a:srgbClr val="0000FF"/>
                </a:solidFill>
                <a:latin typeface="SBL Hebrew" panose="02000000000000000000" pitchFamily="2" charset="-79"/>
                <a:cs typeface="SBL Hebrew" panose="02000000000000000000" pitchFamily="2" charset="-79"/>
              </a:rPr>
              <a:t>וְיִשְׁמְעוּ </a:t>
            </a:r>
            <a:r>
              <a:rPr lang="he-IL" dirty="0" smtClean="0">
                <a:solidFill>
                  <a:srgbClr val="008000"/>
                </a:solidFill>
                <a:latin typeface="SBL Hebrew" panose="02000000000000000000" pitchFamily="2" charset="-79"/>
                <a:cs typeface="SBL Hebrew" panose="02000000000000000000" pitchFamily="2" charset="-79"/>
              </a:rPr>
              <a:t>הַכְּנַעֲנִי וְכֹל יֹשְׁבֵי הָאָ֫רֶץ </a:t>
            </a:r>
            <a:r>
              <a:rPr lang="he-IL" dirty="0" smtClean="0">
                <a:latin typeface="SBL Hebrew" panose="02000000000000000000" pitchFamily="2" charset="-79"/>
                <a:cs typeface="SBL Hebrew" panose="02000000000000000000" pitchFamily="2" charset="-79"/>
              </a:rPr>
              <a:t>וְנָסַבּוּ עָלֵ֫ינוּ</a:t>
            </a:r>
            <a:endParaRPr lang="en-US" dirty="0" smtClean="0">
              <a:latin typeface="SBL Hebrew" panose="02000000000000000000" pitchFamily="2" charset="-79"/>
              <a:cs typeface="SBL Hebrew" panose="02000000000000000000" pitchFamily="2" charset="-79"/>
            </a:endParaRPr>
          </a:p>
        </p:txBody>
      </p:sp>
    </p:spTree>
    <p:extLst>
      <p:ext uri="{BB962C8B-B14F-4D97-AF65-F5344CB8AC3E}">
        <p14:creationId xmlns:p14="http://schemas.microsoft.com/office/powerpoint/2010/main" val="393880636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6250" y="0"/>
            <a:ext cx="8229600" cy="762000"/>
          </a:xfrm>
        </p:spPr>
        <p:txBody>
          <a:bodyPr/>
          <a:lstStyle/>
          <a:p>
            <a:r>
              <a:rPr lang="en-US" dirty="0" smtClean="0"/>
              <a:t>Goals</a:t>
            </a:r>
            <a:endParaRPr lang="en-US" dirty="0"/>
          </a:p>
        </p:txBody>
      </p:sp>
      <p:sp>
        <p:nvSpPr>
          <p:cNvPr id="4" name="Content Placeholder 3"/>
          <p:cNvSpPr>
            <a:spLocks noGrp="1"/>
          </p:cNvSpPr>
          <p:nvPr>
            <p:ph idx="1"/>
          </p:nvPr>
        </p:nvSpPr>
        <p:spPr>
          <a:xfrm>
            <a:off x="457200" y="1143001"/>
            <a:ext cx="8229600" cy="4343399"/>
          </a:xfrm>
        </p:spPr>
        <p:txBody>
          <a:bodyPr>
            <a:normAutofit/>
          </a:bodyPr>
          <a:lstStyle/>
          <a:p>
            <a:pPr marL="0" indent="0">
              <a:buNone/>
            </a:pPr>
            <a:r>
              <a:rPr lang="en-US" dirty="0"/>
              <a:t>Identify and read </a:t>
            </a:r>
            <a:endParaRPr lang="en-US" dirty="0" smtClean="0"/>
          </a:p>
          <a:p>
            <a:r>
              <a:rPr lang="en-US" dirty="0" smtClean="0"/>
              <a:t> subjunctive </a:t>
            </a:r>
            <a:r>
              <a:rPr lang="en-US" dirty="0" err="1" smtClean="0"/>
              <a:t>yiqtol</a:t>
            </a:r>
            <a:endParaRPr lang="en-US" dirty="0"/>
          </a:p>
          <a:p>
            <a:r>
              <a:rPr lang="en-US" dirty="0" smtClean="0"/>
              <a:t> </a:t>
            </a:r>
            <a:r>
              <a:rPr lang="en-US" dirty="0"/>
              <a:t>geminate roots in the </a:t>
            </a:r>
            <a:r>
              <a:rPr lang="en-US" dirty="0" err="1" smtClean="0"/>
              <a:t>Niphal</a:t>
            </a:r>
            <a:endParaRPr lang="en-US" dirty="0" smtClean="0"/>
          </a:p>
        </p:txBody>
      </p:sp>
    </p:spTree>
    <p:extLst>
      <p:ext uri="{BB962C8B-B14F-4D97-AF65-F5344CB8AC3E}">
        <p14:creationId xmlns:p14="http://schemas.microsoft.com/office/powerpoint/2010/main" val="84105200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6250" y="0"/>
            <a:ext cx="8229600" cy="762000"/>
          </a:xfrm>
        </p:spPr>
        <p:txBody>
          <a:bodyPr/>
          <a:lstStyle/>
          <a:p>
            <a:r>
              <a:rPr lang="en-US" dirty="0"/>
              <a:t>Ambiguities in the use of the </a:t>
            </a:r>
            <a:r>
              <a:rPr lang="en-US" dirty="0" err="1"/>
              <a:t>yiqtol</a:t>
            </a:r>
            <a:endParaRPr lang="en-US" dirty="0"/>
          </a:p>
        </p:txBody>
      </p:sp>
      <p:sp>
        <p:nvSpPr>
          <p:cNvPr id="4" name="Content Placeholder 3"/>
          <p:cNvSpPr>
            <a:spLocks noGrp="1"/>
          </p:cNvSpPr>
          <p:nvPr>
            <p:ph idx="1"/>
          </p:nvPr>
        </p:nvSpPr>
        <p:spPr>
          <a:xfrm>
            <a:off x="304800" y="1524001"/>
            <a:ext cx="8839200" cy="838199"/>
          </a:xfrm>
        </p:spPr>
        <p:txBody>
          <a:bodyPr>
            <a:normAutofit/>
          </a:bodyPr>
          <a:lstStyle/>
          <a:p>
            <a:pPr marL="0" indent="0">
              <a:spcAft>
                <a:spcPts val="600"/>
              </a:spcAft>
              <a:buNone/>
            </a:pPr>
            <a:r>
              <a:rPr lang="en-US" dirty="0" smtClean="0"/>
              <a:t>Parse </a:t>
            </a:r>
            <a:r>
              <a:rPr lang="he-IL" dirty="0">
                <a:solidFill>
                  <a:srgbClr val="0000FF"/>
                </a:solidFill>
                <a:latin typeface="SBL Hebrew" panose="02000000000000000000" pitchFamily="2" charset="-79"/>
                <a:cs typeface="SBL Hebrew" panose="02000000000000000000" pitchFamily="2" charset="-79"/>
              </a:rPr>
              <a:t>וְיִשְׁמְעוּ </a:t>
            </a:r>
            <a:endParaRPr lang="en-US" sz="2400" i="1" dirty="0"/>
          </a:p>
        </p:txBody>
      </p:sp>
      <p:sp>
        <p:nvSpPr>
          <p:cNvPr id="5" name="Subtitle 2"/>
          <p:cNvSpPr txBox="1">
            <a:spLocks/>
          </p:cNvSpPr>
          <p:nvPr/>
        </p:nvSpPr>
        <p:spPr>
          <a:xfrm>
            <a:off x="0" y="838200"/>
            <a:ext cx="8534400" cy="6858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r" rtl="1">
              <a:buNone/>
            </a:pPr>
            <a:r>
              <a:rPr lang="he-IL" dirty="0" smtClean="0">
                <a:solidFill>
                  <a:srgbClr val="0000FF"/>
                </a:solidFill>
                <a:latin typeface="SBL Hebrew" panose="02000000000000000000" pitchFamily="2" charset="-79"/>
                <a:cs typeface="SBL Hebrew" panose="02000000000000000000" pitchFamily="2" charset="-79"/>
              </a:rPr>
              <a:t>וְיִשְׁמְעוּ </a:t>
            </a:r>
            <a:r>
              <a:rPr lang="he-IL" dirty="0" smtClean="0">
                <a:solidFill>
                  <a:srgbClr val="008000"/>
                </a:solidFill>
                <a:latin typeface="SBL Hebrew" panose="02000000000000000000" pitchFamily="2" charset="-79"/>
                <a:cs typeface="SBL Hebrew" panose="02000000000000000000" pitchFamily="2" charset="-79"/>
              </a:rPr>
              <a:t>הַכְּנַעֲנִי וְכֹל יֹשְׁבֵי הָאָ֫רֶץ </a:t>
            </a:r>
            <a:r>
              <a:rPr lang="he-IL" dirty="0" smtClean="0">
                <a:latin typeface="SBL Hebrew" panose="02000000000000000000" pitchFamily="2" charset="-79"/>
                <a:cs typeface="SBL Hebrew" panose="02000000000000000000" pitchFamily="2" charset="-79"/>
              </a:rPr>
              <a:t>וְנָסַבּוּ עָלֵ֫ינוּ</a:t>
            </a:r>
            <a:endParaRPr lang="en-US" dirty="0" smtClean="0">
              <a:latin typeface="SBL Hebrew" panose="02000000000000000000" pitchFamily="2" charset="-79"/>
              <a:cs typeface="SBL Hebrew" panose="02000000000000000000" pitchFamily="2" charset="-79"/>
            </a:endParaRPr>
          </a:p>
        </p:txBody>
      </p:sp>
      <p:graphicFrame>
        <p:nvGraphicFramePr>
          <p:cNvPr id="6" name="Table 5"/>
          <p:cNvGraphicFramePr>
            <a:graphicFrameLocks noGrp="1"/>
          </p:cNvGraphicFramePr>
          <p:nvPr>
            <p:extLst>
              <p:ext uri="{D42A27DB-BD31-4B8C-83A1-F6EECF244321}">
                <p14:modId xmlns:p14="http://schemas.microsoft.com/office/powerpoint/2010/main" val="778618085"/>
              </p:ext>
            </p:extLst>
          </p:nvPr>
        </p:nvGraphicFramePr>
        <p:xfrm>
          <a:off x="228600" y="2951018"/>
          <a:ext cx="8686800" cy="1316182"/>
        </p:xfrm>
        <a:graphic>
          <a:graphicData uri="http://schemas.openxmlformats.org/drawingml/2006/table">
            <a:tbl>
              <a:tblPr firstRow="1" bandRow="1">
                <a:tableStyleId>{2D5ABB26-0587-4C30-8999-92F81FD0307C}</a:tableStyleId>
              </a:tblPr>
              <a:tblGrid>
                <a:gridCol w="904050"/>
                <a:gridCol w="1229550"/>
                <a:gridCol w="1236041"/>
                <a:gridCol w="821863"/>
                <a:gridCol w="2666496"/>
                <a:gridCol w="1828800"/>
              </a:tblGrid>
              <a:tr h="381000">
                <a:tc>
                  <a:txBody>
                    <a:bodyPr/>
                    <a:lstStyle/>
                    <a:p>
                      <a:pPr algn="ctr"/>
                      <a:r>
                        <a:rPr lang="en-US" sz="1400" dirty="0" smtClean="0">
                          <a:solidFill>
                            <a:schemeClr val="tx1"/>
                          </a:solidFill>
                        </a:rPr>
                        <a:t>Root</a:t>
                      </a:r>
                      <a:endParaRPr lang="en-US"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US" sz="1400" dirty="0" smtClean="0">
                          <a:solidFill>
                            <a:schemeClr val="tx1"/>
                          </a:solidFill>
                        </a:rPr>
                        <a:t>Stem</a:t>
                      </a:r>
                      <a:endParaRPr lang="en-US"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US" sz="1400" dirty="0" smtClean="0">
                          <a:solidFill>
                            <a:schemeClr val="tx1"/>
                          </a:solidFill>
                        </a:rPr>
                        <a:t>Form</a:t>
                      </a:r>
                      <a:endParaRPr lang="en-US"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US" sz="1400" dirty="0" smtClean="0">
                          <a:solidFill>
                            <a:schemeClr val="tx1"/>
                          </a:solidFill>
                        </a:rPr>
                        <a:t>PGN</a:t>
                      </a:r>
                      <a:endParaRPr lang="en-US"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US" sz="1400" dirty="0" smtClean="0">
                          <a:solidFill>
                            <a:schemeClr val="tx1"/>
                          </a:solidFill>
                        </a:rPr>
                        <a:t>Function</a:t>
                      </a:r>
                      <a:endParaRPr lang="en-US"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US" sz="1400" dirty="0" smtClean="0">
                          <a:solidFill>
                            <a:schemeClr val="tx1"/>
                          </a:solidFill>
                        </a:rPr>
                        <a:t>Root</a:t>
                      </a:r>
                      <a:r>
                        <a:rPr lang="en-US" sz="1400" baseline="0" dirty="0" smtClean="0">
                          <a:solidFill>
                            <a:schemeClr val="tx1"/>
                          </a:solidFill>
                        </a:rPr>
                        <a:t> meaning</a:t>
                      </a:r>
                      <a:endParaRPr lang="en-US"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r>
              <a:tr h="935182">
                <a:tc>
                  <a:txBody>
                    <a:bodyPr/>
                    <a:lstStyle/>
                    <a:p>
                      <a:pPr algn="ctr" rtl="1"/>
                      <a:endParaRPr lang="en-US" sz="3200" dirty="0">
                        <a:solidFill>
                          <a:srgbClr val="0000FF"/>
                        </a:solidFill>
                        <a:latin typeface="SBL Hebrew" panose="02000000000000000000" pitchFamily="2" charset="-79"/>
                        <a:cs typeface="SBL Hebrew" panose="02000000000000000000" pitchFamily="2" charset="-79"/>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800" dirty="0">
                        <a:solidFill>
                          <a:srgbClr val="0000FF"/>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dirty="0">
                        <a:solidFill>
                          <a:srgbClr val="0000FF"/>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dirty="0">
                        <a:solidFill>
                          <a:srgbClr val="0000FF"/>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dirty="0" smtClean="0">
                        <a:solidFill>
                          <a:srgbClr val="0000FF"/>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800" dirty="0" smtClean="0">
                        <a:solidFill>
                          <a:srgbClr val="0000FF"/>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2350981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6250" y="0"/>
            <a:ext cx="8229600" cy="762000"/>
          </a:xfrm>
        </p:spPr>
        <p:txBody>
          <a:bodyPr/>
          <a:lstStyle/>
          <a:p>
            <a:r>
              <a:rPr lang="en-US" dirty="0"/>
              <a:t>Ambiguities in the use of the </a:t>
            </a:r>
            <a:r>
              <a:rPr lang="en-US" dirty="0" err="1"/>
              <a:t>yiqtol</a:t>
            </a:r>
            <a:endParaRPr lang="en-US" dirty="0"/>
          </a:p>
        </p:txBody>
      </p:sp>
      <p:sp>
        <p:nvSpPr>
          <p:cNvPr id="4" name="Content Placeholder 3"/>
          <p:cNvSpPr>
            <a:spLocks noGrp="1"/>
          </p:cNvSpPr>
          <p:nvPr>
            <p:ph idx="1"/>
          </p:nvPr>
        </p:nvSpPr>
        <p:spPr>
          <a:xfrm>
            <a:off x="304800" y="1524001"/>
            <a:ext cx="8839200" cy="838199"/>
          </a:xfrm>
        </p:spPr>
        <p:txBody>
          <a:bodyPr>
            <a:normAutofit/>
          </a:bodyPr>
          <a:lstStyle/>
          <a:p>
            <a:pPr marL="0" indent="0">
              <a:spcAft>
                <a:spcPts val="600"/>
              </a:spcAft>
              <a:buNone/>
            </a:pPr>
            <a:r>
              <a:rPr lang="en-US" dirty="0" smtClean="0"/>
              <a:t>Parse </a:t>
            </a:r>
            <a:r>
              <a:rPr lang="he-IL" dirty="0">
                <a:solidFill>
                  <a:srgbClr val="0000FF"/>
                </a:solidFill>
                <a:latin typeface="SBL Hebrew" panose="02000000000000000000" pitchFamily="2" charset="-79"/>
                <a:cs typeface="SBL Hebrew" panose="02000000000000000000" pitchFamily="2" charset="-79"/>
              </a:rPr>
              <a:t>וְיִשְׁמְעוּ </a:t>
            </a:r>
            <a:endParaRPr lang="en-US" sz="2400" i="1" dirty="0"/>
          </a:p>
        </p:txBody>
      </p:sp>
      <p:sp>
        <p:nvSpPr>
          <p:cNvPr id="5" name="Subtitle 2"/>
          <p:cNvSpPr txBox="1">
            <a:spLocks/>
          </p:cNvSpPr>
          <p:nvPr/>
        </p:nvSpPr>
        <p:spPr>
          <a:xfrm>
            <a:off x="0" y="838200"/>
            <a:ext cx="8534400" cy="6858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r" rtl="1">
              <a:buNone/>
            </a:pPr>
            <a:r>
              <a:rPr lang="he-IL" dirty="0" smtClean="0">
                <a:solidFill>
                  <a:srgbClr val="0000FF"/>
                </a:solidFill>
                <a:latin typeface="SBL Hebrew" panose="02000000000000000000" pitchFamily="2" charset="-79"/>
                <a:cs typeface="SBL Hebrew" panose="02000000000000000000" pitchFamily="2" charset="-79"/>
              </a:rPr>
              <a:t>וְיִשְׁמְעוּ </a:t>
            </a:r>
            <a:r>
              <a:rPr lang="he-IL" dirty="0" smtClean="0">
                <a:solidFill>
                  <a:srgbClr val="008000"/>
                </a:solidFill>
                <a:latin typeface="SBL Hebrew" panose="02000000000000000000" pitchFamily="2" charset="-79"/>
                <a:cs typeface="SBL Hebrew" panose="02000000000000000000" pitchFamily="2" charset="-79"/>
              </a:rPr>
              <a:t>הַכְּנַעֲנִי וְכֹל יֹשְׁבֵי הָאָ֫רֶץ </a:t>
            </a:r>
            <a:r>
              <a:rPr lang="he-IL" dirty="0" smtClean="0">
                <a:latin typeface="SBL Hebrew" panose="02000000000000000000" pitchFamily="2" charset="-79"/>
                <a:cs typeface="SBL Hebrew" panose="02000000000000000000" pitchFamily="2" charset="-79"/>
              </a:rPr>
              <a:t>וְנָסַבּוּ עָלֵ֫ינוּ</a:t>
            </a:r>
            <a:endParaRPr lang="en-US" dirty="0" smtClean="0">
              <a:latin typeface="SBL Hebrew" panose="02000000000000000000" pitchFamily="2" charset="-79"/>
              <a:cs typeface="SBL Hebrew" panose="02000000000000000000" pitchFamily="2" charset="-79"/>
            </a:endParaRPr>
          </a:p>
        </p:txBody>
      </p:sp>
      <p:graphicFrame>
        <p:nvGraphicFramePr>
          <p:cNvPr id="6" name="Table 5"/>
          <p:cNvGraphicFramePr>
            <a:graphicFrameLocks noGrp="1"/>
          </p:cNvGraphicFramePr>
          <p:nvPr>
            <p:extLst>
              <p:ext uri="{D42A27DB-BD31-4B8C-83A1-F6EECF244321}">
                <p14:modId xmlns:p14="http://schemas.microsoft.com/office/powerpoint/2010/main" val="2013027340"/>
              </p:ext>
            </p:extLst>
          </p:nvPr>
        </p:nvGraphicFramePr>
        <p:xfrm>
          <a:off x="228600" y="2951018"/>
          <a:ext cx="8686800" cy="1316182"/>
        </p:xfrm>
        <a:graphic>
          <a:graphicData uri="http://schemas.openxmlformats.org/drawingml/2006/table">
            <a:tbl>
              <a:tblPr firstRow="1" bandRow="1">
                <a:tableStyleId>{2D5ABB26-0587-4C30-8999-92F81FD0307C}</a:tableStyleId>
              </a:tblPr>
              <a:tblGrid>
                <a:gridCol w="904050"/>
                <a:gridCol w="1229550"/>
                <a:gridCol w="1236041"/>
                <a:gridCol w="821863"/>
                <a:gridCol w="2666496"/>
                <a:gridCol w="1828800"/>
              </a:tblGrid>
              <a:tr h="381000">
                <a:tc>
                  <a:txBody>
                    <a:bodyPr/>
                    <a:lstStyle/>
                    <a:p>
                      <a:pPr algn="ctr"/>
                      <a:r>
                        <a:rPr lang="en-US" sz="1400" dirty="0" smtClean="0">
                          <a:solidFill>
                            <a:schemeClr val="tx1"/>
                          </a:solidFill>
                        </a:rPr>
                        <a:t>Root</a:t>
                      </a:r>
                      <a:endParaRPr lang="en-US"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US" sz="1400" dirty="0" smtClean="0">
                          <a:solidFill>
                            <a:schemeClr val="tx1"/>
                          </a:solidFill>
                        </a:rPr>
                        <a:t>Stem</a:t>
                      </a:r>
                      <a:endParaRPr lang="en-US"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US" sz="1400" dirty="0" smtClean="0">
                          <a:solidFill>
                            <a:schemeClr val="tx1"/>
                          </a:solidFill>
                        </a:rPr>
                        <a:t>Form</a:t>
                      </a:r>
                      <a:endParaRPr lang="en-US"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US" sz="1400" dirty="0" smtClean="0">
                          <a:solidFill>
                            <a:schemeClr val="tx1"/>
                          </a:solidFill>
                        </a:rPr>
                        <a:t>PGN</a:t>
                      </a:r>
                      <a:endParaRPr lang="en-US"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US" sz="1400" dirty="0" smtClean="0">
                          <a:solidFill>
                            <a:schemeClr val="tx1"/>
                          </a:solidFill>
                        </a:rPr>
                        <a:t>Function</a:t>
                      </a:r>
                      <a:endParaRPr lang="en-US"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US" sz="1400" dirty="0" smtClean="0">
                          <a:solidFill>
                            <a:schemeClr val="tx1"/>
                          </a:solidFill>
                        </a:rPr>
                        <a:t>Root</a:t>
                      </a:r>
                      <a:r>
                        <a:rPr lang="en-US" sz="1400" baseline="0" dirty="0" smtClean="0">
                          <a:solidFill>
                            <a:schemeClr val="tx1"/>
                          </a:solidFill>
                        </a:rPr>
                        <a:t> meaning</a:t>
                      </a:r>
                      <a:endParaRPr lang="en-US"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r>
              <a:tr h="935182">
                <a:tc>
                  <a:txBody>
                    <a:bodyPr/>
                    <a:lstStyle/>
                    <a:p>
                      <a:pPr algn="ctr" rtl="1"/>
                      <a:r>
                        <a:rPr lang="he-IL" sz="3200" dirty="0" smtClean="0">
                          <a:solidFill>
                            <a:srgbClr val="0000FF"/>
                          </a:solidFill>
                          <a:latin typeface="SBL Hebrew" panose="02000000000000000000" pitchFamily="2" charset="-79"/>
                          <a:cs typeface="SBL Hebrew" panose="02000000000000000000" pitchFamily="2" charset="-79"/>
                        </a:rPr>
                        <a:t>שׁמע</a:t>
                      </a:r>
                      <a:endParaRPr lang="en-US" sz="3200" dirty="0">
                        <a:solidFill>
                          <a:srgbClr val="0000FF"/>
                        </a:solidFill>
                        <a:latin typeface="SBL Hebrew" panose="02000000000000000000" pitchFamily="2" charset="-79"/>
                        <a:cs typeface="SBL Hebrew" panose="02000000000000000000" pitchFamily="2" charset="-79"/>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800" dirty="0" err="1" smtClean="0">
                          <a:solidFill>
                            <a:srgbClr val="0000FF"/>
                          </a:solidFill>
                        </a:rPr>
                        <a:t>Qal</a:t>
                      </a:r>
                      <a:endParaRPr lang="en-US" sz="1800" dirty="0">
                        <a:solidFill>
                          <a:srgbClr val="0000FF"/>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solidFill>
                            <a:srgbClr val="0000FF"/>
                          </a:solidFill>
                        </a:rPr>
                        <a:t>We-</a:t>
                      </a:r>
                      <a:r>
                        <a:rPr lang="en-US" dirty="0" err="1" smtClean="0">
                          <a:solidFill>
                            <a:srgbClr val="0000FF"/>
                          </a:solidFill>
                        </a:rPr>
                        <a:t>yiqtol</a:t>
                      </a:r>
                      <a:endParaRPr lang="en-US" dirty="0">
                        <a:solidFill>
                          <a:srgbClr val="0000FF"/>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solidFill>
                            <a:srgbClr val="0000FF"/>
                          </a:solidFill>
                        </a:rPr>
                        <a:t>3mp</a:t>
                      </a:r>
                      <a:endParaRPr lang="en-US" dirty="0">
                        <a:solidFill>
                          <a:srgbClr val="0000FF"/>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solidFill>
                            <a:srgbClr val="0000FF"/>
                          </a:solidFill>
                        </a:rPr>
                        <a:t>Express possibility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800" dirty="0" smtClean="0">
                          <a:solidFill>
                            <a:srgbClr val="0000FF"/>
                          </a:solidFill>
                        </a:rPr>
                        <a:t>To hear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79529252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3"/>
          <p:cNvSpPr txBox="1">
            <a:spLocks/>
          </p:cNvSpPr>
          <p:nvPr/>
        </p:nvSpPr>
        <p:spPr>
          <a:xfrm>
            <a:off x="457200" y="709458"/>
            <a:ext cx="8686800" cy="6072342"/>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457200" indent="-457200">
              <a:buFont typeface="+mj-lt"/>
              <a:buAutoNum type="arabicPeriod"/>
              <a:tabLst>
                <a:tab pos="1771650" algn="l"/>
                <a:tab pos="4114800" algn="l"/>
                <a:tab pos="6172200" algn="l"/>
              </a:tabLst>
            </a:pPr>
            <a:r>
              <a:rPr lang="en-US" sz="2400" b="1" dirty="0" smtClean="0"/>
              <a:t>Mainline</a:t>
            </a:r>
            <a:r>
              <a:rPr lang="en-US" sz="2400" dirty="0"/>
              <a:t>	</a:t>
            </a:r>
            <a:r>
              <a:rPr lang="en-US" sz="2400" dirty="0" smtClean="0"/>
              <a:t>a. Imperative </a:t>
            </a:r>
          </a:p>
          <a:p>
            <a:pPr marL="1771650" indent="0">
              <a:spcBef>
                <a:spcPts val="0"/>
              </a:spcBef>
              <a:buNone/>
              <a:tabLst>
                <a:tab pos="1828800" algn="l"/>
                <a:tab pos="4114800" algn="l"/>
                <a:tab pos="6172200" algn="l"/>
              </a:tabLst>
            </a:pPr>
            <a:r>
              <a:rPr lang="en-US" sz="2400" dirty="0" smtClean="0"/>
              <a:t>b. </a:t>
            </a:r>
            <a:r>
              <a:rPr lang="en-US" sz="2400" dirty="0" err="1" smtClean="0"/>
              <a:t>Weqatal</a:t>
            </a:r>
            <a:r>
              <a:rPr lang="en-US" sz="2400" dirty="0" smtClean="0"/>
              <a:t> (for Mitigated Hortatory Discourse)</a:t>
            </a:r>
          </a:p>
          <a:p>
            <a:pPr marL="1771650" indent="0">
              <a:spcBef>
                <a:spcPts val="0"/>
              </a:spcBef>
              <a:buNone/>
              <a:tabLst>
                <a:tab pos="1828800" algn="l"/>
                <a:tab pos="4114800" algn="l"/>
                <a:tab pos="6172200" algn="l"/>
              </a:tabLst>
            </a:pPr>
            <a:r>
              <a:rPr lang="en-US" sz="2400" dirty="0" smtClean="0"/>
              <a:t>c. Jussive</a:t>
            </a:r>
          </a:p>
          <a:p>
            <a:pPr marL="1771650" indent="0">
              <a:spcBef>
                <a:spcPts val="0"/>
              </a:spcBef>
              <a:buNone/>
              <a:tabLst>
                <a:tab pos="1828800" algn="l"/>
                <a:tab pos="4114800" algn="l"/>
                <a:tab pos="6172200" algn="l"/>
              </a:tabLst>
            </a:pPr>
            <a:r>
              <a:rPr lang="en-US" sz="2400" dirty="0" smtClean="0"/>
              <a:t>d. </a:t>
            </a:r>
            <a:r>
              <a:rPr lang="en-US" sz="2400" dirty="0" err="1" smtClean="0"/>
              <a:t>Cohortative</a:t>
            </a:r>
            <a:endParaRPr lang="en-US" sz="2400" dirty="0"/>
          </a:p>
          <a:p>
            <a:pPr marL="117475" indent="0">
              <a:buNone/>
            </a:pPr>
            <a:r>
              <a:rPr lang="en-US" sz="2400" b="1" dirty="0" smtClean="0"/>
              <a:t>Off-the-line</a:t>
            </a:r>
            <a:r>
              <a:rPr lang="en-US" sz="2400" dirty="0"/>
              <a:t>:</a:t>
            </a:r>
          </a:p>
          <a:p>
            <a:pPr marL="574675" indent="-457200">
              <a:buFont typeface="+mj-lt"/>
              <a:buAutoNum type="arabicPeriod" startAt="2"/>
              <a:tabLst>
                <a:tab pos="4572000" algn="l"/>
                <a:tab pos="6858000" algn="l"/>
              </a:tabLst>
            </a:pPr>
            <a:r>
              <a:rPr lang="en-US" sz="2400" b="1" dirty="0"/>
              <a:t>Topicalization</a:t>
            </a:r>
            <a:r>
              <a:rPr lang="en-US" sz="2400" dirty="0"/>
              <a:t>: </a:t>
            </a:r>
            <a:r>
              <a:rPr lang="en-US" sz="2400" dirty="0" smtClean="0"/>
              <a:t>X-Imperative / X-Jussive / X-</a:t>
            </a:r>
            <a:r>
              <a:rPr lang="en-US" sz="2400" dirty="0" err="1" smtClean="0"/>
              <a:t>Cohortative</a:t>
            </a:r>
            <a:endParaRPr lang="en-US" sz="2400" dirty="0"/>
          </a:p>
          <a:p>
            <a:pPr marL="690563" indent="-457200">
              <a:buFont typeface="+mj-lt"/>
              <a:buAutoNum type="arabicPeriod" startAt="2"/>
            </a:pPr>
            <a:r>
              <a:rPr lang="en-US" sz="2400" b="1" dirty="0" smtClean="0"/>
              <a:t>Prohibitive Commands</a:t>
            </a:r>
            <a:r>
              <a:rPr lang="en-US" sz="2400" dirty="0" smtClean="0"/>
              <a:t>: </a:t>
            </a:r>
            <a:r>
              <a:rPr lang="he-IL" sz="2400" dirty="0" smtClean="0">
                <a:latin typeface="SBL Hebrew" panose="02000000000000000000" pitchFamily="2" charset="-79"/>
                <a:cs typeface="SBL Hebrew" panose="02000000000000000000" pitchFamily="2" charset="-79"/>
              </a:rPr>
              <a:t>אַל</a:t>
            </a:r>
            <a:r>
              <a:rPr lang="en-US" sz="2400" dirty="0" smtClean="0"/>
              <a:t> or </a:t>
            </a:r>
            <a:r>
              <a:rPr lang="he-IL" sz="2400" dirty="0">
                <a:latin typeface="SBL Hebrew" panose="02000000000000000000" pitchFamily="2" charset="-79"/>
                <a:cs typeface="SBL Hebrew" panose="02000000000000000000" pitchFamily="2" charset="-79"/>
              </a:rPr>
              <a:t>לֹא</a:t>
            </a:r>
            <a:r>
              <a:rPr lang="en-US" sz="2400" dirty="0" smtClean="0"/>
              <a:t> + </a:t>
            </a:r>
            <a:r>
              <a:rPr lang="en-US" sz="2400" dirty="0" err="1" smtClean="0"/>
              <a:t>yiqtol</a:t>
            </a:r>
            <a:endParaRPr lang="en-US" sz="2400" dirty="0"/>
          </a:p>
          <a:p>
            <a:pPr marL="800100" indent="-457200">
              <a:buFont typeface="+mj-lt"/>
              <a:buAutoNum type="arabicPeriod" startAt="2"/>
            </a:pPr>
            <a:r>
              <a:rPr lang="en-US" sz="2400" b="1" dirty="0" smtClean="0">
                <a:solidFill>
                  <a:srgbClr val="0000FF"/>
                </a:solidFill>
              </a:rPr>
              <a:t>Express possibility: </a:t>
            </a:r>
            <a:r>
              <a:rPr lang="en-US" sz="2400" b="1" dirty="0" err="1" smtClean="0">
                <a:solidFill>
                  <a:srgbClr val="0000FF"/>
                </a:solidFill>
              </a:rPr>
              <a:t>yiqtol</a:t>
            </a:r>
            <a:endParaRPr lang="en-US" sz="2400" b="1" dirty="0" smtClean="0">
              <a:solidFill>
                <a:srgbClr val="0000FF"/>
              </a:solidFill>
            </a:endParaRPr>
          </a:p>
          <a:p>
            <a:pPr marL="914400" indent="-457200">
              <a:buFont typeface="+mj-lt"/>
              <a:buAutoNum type="arabicPeriod" startAt="2"/>
            </a:pPr>
            <a:r>
              <a:rPr lang="en-US" sz="2400" b="1" dirty="0" smtClean="0"/>
              <a:t>Consequence</a:t>
            </a:r>
            <a:r>
              <a:rPr lang="en-US" sz="2400" b="1" dirty="0"/>
              <a:t>, purpose</a:t>
            </a:r>
            <a:r>
              <a:rPr lang="en-US" sz="2400" dirty="0" smtClean="0"/>
              <a:t>: </a:t>
            </a:r>
            <a:r>
              <a:rPr lang="en-US" sz="2400" dirty="0" err="1" smtClean="0"/>
              <a:t>Weqatal</a:t>
            </a:r>
            <a:endParaRPr lang="en-US" sz="2400" dirty="0" smtClean="0"/>
          </a:p>
          <a:p>
            <a:pPr marL="1028700" indent="-457200">
              <a:buFont typeface="+mj-lt"/>
              <a:buAutoNum type="arabicPeriod" startAt="2"/>
            </a:pPr>
            <a:r>
              <a:rPr lang="en-US" sz="2400" b="1" dirty="0"/>
              <a:t>Consequence, purpose</a:t>
            </a:r>
            <a:r>
              <a:rPr lang="en-US" sz="2400" dirty="0"/>
              <a:t>: </a:t>
            </a:r>
            <a:r>
              <a:rPr lang="he-IL" sz="2400" dirty="0" smtClean="0">
                <a:latin typeface="SBL Hebrew" panose="02000000000000000000" pitchFamily="2" charset="-79"/>
                <a:cs typeface="SBL Hebrew" panose="02000000000000000000" pitchFamily="2" charset="-79"/>
              </a:rPr>
              <a:t>לֹא</a:t>
            </a:r>
            <a:r>
              <a:rPr lang="en-US" sz="2400" dirty="0" smtClean="0"/>
              <a:t> or </a:t>
            </a:r>
            <a:r>
              <a:rPr lang="he-IL" sz="2400" dirty="0">
                <a:latin typeface="SBL Hebrew" panose="02000000000000000000" pitchFamily="2" charset="-79"/>
                <a:cs typeface="SBL Hebrew" panose="02000000000000000000" pitchFamily="2" charset="-79"/>
              </a:rPr>
              <a:t>פֶּן</a:t>
            </a:r>
            <a:r>
              <a:rPr lang="en-US" sz="2400" dirty="0" smtClean="0"/>
              <a:t> + </a:t>
            </a:r>
            <a:r>
              <a:rPr lang="en-US" sz="2400" dirty="0" err="1" smtClean="0"/>
              <a:t>yiqtol</a:t>
            </a:r>
            <a:endParaRPr lang="en-US" sz="2400" dirty="0" smtClean="0"/>
          </a:p>
          <a:p>
            <a:pPr marL="1143000" indent="-457200">
              <a:buFont typeface="+mj-lt"/>
              <a:buAutoNum type="arabicPeriod" startAt="2"/>
            </a:pPr>
            <a:r>
              <a:rPr lang="en-US" sz="2400" b="1" dirty="0"/>
              <a:t>Consequence, purpose</a:t>
            </a:r>
            <a:r>
              <a:rPr lang="en-US" sz="2400" dirty="0"/>
              <a:t>: </a:t>
            </a:r>
            <a:r>
              <a:rPr lang="en-US" sz="2400" dirty="0" smtClean="0"/>
              <a:t>Embedded Predictive Narrative</a:t>
            </a:r>
            <a:endParaRPr lang="en-US" sz="2400" dirty="0"/>
          </a:p>
          <a:p>
            <a:pPr marL="1257300" indent="-457200">
              <a:buFont typeface="+mj-lt"/>
              <a:buAutoNum type="arabicPeriod" startAt="2"/>
            </a:pPr>
            <a:r>
              <a:rPr lang="en-US" sz="2400" b="1" dirty="0"/>
              <a:t>Identification of </a:t>
            </a:r>
            <a:r>
              <a:rPr lang="en-US" sz="2400" b="1" dirty="0" smtClean="0"/>
              <a:t>problem</a:t>
            </a:r>
            <a:r>
              <a:rPr lang="en-US" sz="2400" dirty="0" smtClean="0"/>
              <a:t>: </a:t>
            </a:r>
            <a:r>
              <a:rPr lang="en-US" sz="2400" dirty="0"/>
              <a:t>Embedded </a:t>
            </a:r>
            <a:r>
              <a:rPr lang="en-US" sz="2400" dirty="0" smtClean="0"/>
              <a:t>Historical Narrative</a:t>
            </a:r>
            <a:endParaRPr lang="he-IL" sz="2400" dirty="0">
              <a:latin typeface="SBL Hebrew" panose="02000000000000000000" pitchFamily="2" charset="-79"/>
              <a:cs typeface="SBL Hebrew" panose="02000000000000000000" pitchFamily="2" charset="-79"/>
            </a:endParaRPr>
          </a:p>
          <a:p>
            <a:pPr marL="1374775" indent="-457200">
              <a:buFont typeface="+mj-lt"/>
              <a:buAutoNum type="arabicPeriod" startAt="2"/>
            </a:pPr>
            <a:r>
              <a:rPr lang="en-US" sz="2400" b="1" dirty="0" err="1" smtClean="0"/>
              <a:t>Backgrounded</a:t>
            </a:r>
            <a:r>
              <a:rPr lang="en-US" sz="2400" b="1" dirty="0" smtClean="0"/>
              <a:t> activities</a:t>
            </a:r>
            <a:r>
              <a:rPr lang="en-US" sz="2400" dirty="0" smtClean="0"/>
              <a:t>: Participle</a:t>
            </a:r>
            <a:endParaRPr lang="en-US" sz="2400" dirty="0"/>
          </a:p>
          <a:p>
            <a:pPr marL="1482725" indent="-457200">
              <a:buFont typeface="+mj-lt"/>
              <a:buAutoNum type="arabicPeriod" startAt="2"/>
            </a:pPr>
            <a:r>
              <a:rPr lang="en-US" sz="2400" b="1" dirty="0" smtClean="0"/>
              <a:t>Scene setting</a:t>
            </a:r>
            <a:r>
              <a:rPr lang="en-US" sz="2400" dirty="0" smtClean="0"/>
              <a:t>: </a:t>
            </a:r>
            <a:r>
              <a:rPr lang="en-US" sz="2400" dirty="0" err="1"/>
              <a:t>Verbless</a:t>
            </a:r>
            <a:r>
              <a:rPr lang="en-US" sz="2400" dirty="0"/>
              <a:t> </a:t>
            </a:r>
            <a:r>
              <a:rPr lang="en-US" sz="2400" dirty="0" smtClean="0"/>
              <a:t>Clause</a:t>
            </a:r>
          </a:p>
        </p:txBody>
      </p:sp>
      <p:cxnSp>
        <p:nvCxnSpPr>
          <p:cNvPr id="7" name="Straight Connector 6"/>
          <p:cNvCxnSpPr/>
          <p:nvPr/>
        </p:nvCxnSpPr>
        <p:spPr>
          <a:xfrm>
            <a:off x="381000" y="2286000"/>
            <a:ext cx="8458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4" name="Title 1"/>
          <p:cNvSpPr>
            <a:spLocks noGrp="1"/>
          </p:cNvSpPr>
          <p:nvPr>
            <p:ph type="title"/>
          </p:nvPr>
        </p:nvSpPr>
        <p:spPr>
          <a:xfrm>
            <a:off x="228600" y="0"/>
            <a:ext cx="8610600" cy="762000"/>
          </a:xfrm>
        </p:spPr>
        <p:txBody>
          <a:bodyPr>
            <a:normAutofit/>
          </a:bodyPr>
          <a:lstStyle/>
          <a:p>
            <a:r>
              <a:rPr lang="en-US" sz="3200" dirty="0"/>
              <a:t>Discourse Profile </a:t>
            </a:r>
            <a:r>
              <a:rPr lang="en-US" sz="3200" dirty="0" smtClean="0"/>
              <a:t>for </a:t>
            </a:r>
            <a:r>
              <a:rPr lang="en-US" sz="3200" dirty="0"/>
              <a:t>Hortatory Discourse </a:t>
            </a:r>
          </a:p>
        </p:txBody>
      </p:sp>
      <p:cxnSp>
        <p:nvCxnSpPr>
          <p:cNvPr id="9" name="Straight Arrow Connector 8"/>
          <p:cNvCxnSpPr/>
          <p:nvPr/>
        </p:nvCxnSpPr>
        <p:spPr>
          <a:xfrm flipH="1">
            <a:off x="7010400" y="2070616"/>
            <a:ext cx="533400"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7543800" y="609600"/>
            <a:ext cx="1219200" cy="369332"/>
          </a:xfrm>
          <a:prstGeom prst="rect">
            <a:avLst/>
          </a:prstGeom>
          <a:solidFill>
            <a:schemeClr val="bg1"/>
          </a:solidFill>
          <a:ln w="38100">
            <a:solidFill>
              <a:schemeClr val="tx1"/>
            </a:solidFill>
          </a:ln>
        </p:spPr>
        <p:txBody>
          <a:bodyPr wrap="square" rtlCol="0">
            <a:spAutoFit/>
          </a:bodyPr>
          <a:lstStyle/>
          <a:p>
            <a:r>
              <a:rPr lang="en-US" dirty="0" smtClean="0"/>
              <a:t>Lesson 19</a:t>
            </a:r>
          </a:p>
        </p:txBody>
      </p:sp>
      <p:sp>
        <p:nvSpPr>
          <p:cNvPr id="13" name="TextBox 12"/>
          <p:cNvSpPr txBox="1"/>
          <p:nvPr/>
        </p:nvSpPr>
        <p:spPr>
          <a:xfrm>
            <a:off x="7543800" y="3581400"/>
            <a:ext cx="1219200" cy="369332"/>
          </a:xfrm>
          <a:prstGeom prst="rect">
            <a:avLst/>
          </a:prstGeom>
          <a:solidFill>
            <a:schemeClr val="bg1"/>
          </a:solidFill>
          <a:ln w="38100">
            <a:solidFill>
              <a:schemeClr val="tx1"/>
            </a:solidFill>
          </a:ln>
        </p:spPr>
        <p:txBody>
          <a:bodyPr wrap="square" rtlCol="0">
            <a:spAutoFit/>
          </a:bodyPr>
          <a:lstStyle/>
          <a:p>
            <a:r>
              <a:rPr lang="en-US" dirty="0" smtClean="0"/>
              <a:t>Lesson 48</a:t>
            </a:r>
          </a:p>
        </p:txBody>
      </p:sp>
      <p:sp>
        <p:nvSpPr>
          <p:cNvPr id="15" name="TextBox 14"/>
          <p:cNvSpPr txBox="1"/>
          <p:nvPr/>
        </p:nvSpPr>
        <p:spPr>
          <a:xfrm>
            <a:off x="7543800" y="3124200"/>
            <a:ext cx="1219200" cy="369332"/>
          </a:xfrm>
          <a:prstGeom prst="rect">
            <a:avLst/>
          </a:prstGeom>
          <a:solidFill>
            <a:schemeClr val="bg1"/>
          </a:solidFill>
          <a:ln w="38100">
            <a:solidFill>
              <a:schemeClr val="tx1"/>
            </a:solidFill>
          </a:ln>
        </p:spPr>
        <p:txBody>
          <a:bodyPr wrap="square" rtlCol="0">
            <a:spAutoFit/>
          </a:bodyPr>
          <a:lstStyle/>
          <a:p>
            <a:r>
              <a:rPr lang="en-US" dirty="0" smtClean="0"/>
              <a:t>Lesson 21</a:t>
            </a:r>
          </a:p>
        </p:txBody>
      </p:sp>
      <p:sp>
        <p:nvSpPr>
          <p:cNvPr id="16" name="TextBox 15"/>
          <p:cNvSpPr txBox="1"/>
          <p:nvPr/>
        </p:nvSpPr>
        <p:spPr>
          <a:xfrm>
            <a:off x="7543800" y="1447800"/>
            <a:ext cx="1219200" cy="369332"/>
          </a:xfrm>
          <a:prstGeom prst="rect">
            <a:avLst/>
          </a:prstGeom>
          <a:solidFill>
            <a:schemeClr val="bg1"/>
          </a:solidFill>
          <a:ln w="38100">
            <a:solidFill>
              <a:schemeClr val="tx1"/>
            </a:solidFill>
          </a:ln>
        </p:spPr>
        <p:txBody>
          <a:bodyPr wrap="square" rtlCol="0">
            <a:spAutoFit/>
          </a:bodyPr>
          <a:lstStyle/>
          <a:p>
            <a:r>
              <a:rPr lang="en-US" dirty="0" smtClean="0"/>
              <a:t>Lesson 23</a:t>
            </a:r>
          </a:p>
        </p:txBody>
      </p:sp>
      <p:sp>
        <p:nvSpPr>
          <p:cNvPr id="17" name="TextBox 16"/>
          <p:cNvSpPr txBox="1"/>
          <p:nvPr/>
        </p:nvSpPr>
        <p:spPr>
          <a:xfrm>
            <a:off x="7543800" y="1885950"/>
            <a:ext cx="1219200" cy="369332"/>
          </a:xfrm>
          <a:prstGeom prst="rect">
            <a:avLst/>
          </a:prstGeom>
          <a:solidFill>
            <a:schemeClr val="bg1"/>
          </a:solidFill>
          <a:ln w="38100">
            <a:solidFill>
              <a:schemeClr val="tx1"/>
            </a:solidFill>
          </a:ln>
        </p:spPr>
        <p:txBody>
          <a:bodyPr wrap="square" rtlCol="0">
            <a:spAutoFit/>
          </a:bodyPr>
          <a:lstStyle/>
          <a:p>
            <a:r>
              <a:rPr lang="en-US" dirty="0" smtClean="0"/>
              <a:t>Lesson 24</a:t>
            </a:r>
          </a:p>
        </p:txBody>
      </p:sp>
      <p:sp>
        <p:nvSpPr>
          <p:cNvPr id="18" name="TextBox 17"/>
          <p:cNvSpPr txBox="1"/>
          <p:nvPr/>
        </p:nvSpPr>
        <p:spPr>
          <a:xfrm>
            <a:off x="3048000" y="2209800"/>
            <a:ext cx="1714500" cy="369332"/>
          </a:xfrm>
          <a:prstGeom prst="rect">
            <a:avLst/>
          </a:prstGeom>
          <a:solidFill>
            <a:schemeClr val="bg1"/>
          </a:solidFill>
          <a:ln w="38100">
            <a:solidFill>
              <a:schemeClr val="tx1"/>
            </a:solidFill>
          </a:ln>
        </p:spPr>
        <p:txBody>
          <a:bodyPr wrap="square" rtlCol="0">
            <a:spAutoFit/>
          </a:bodyPr>
          <a:lstStyle/>
          <a:p>
            <a:r>
              <a:rPr lang="en-US" dirty="0" smtClean="0"/>
              <a:t>Lesson 21.6b.4</a:t>
            </a:r>
          </a:p>
        </p:txBody>
      </p:sp>
      <p:cxnSp>
        <p:nvCxnSpPr>
          <p:cNvPr id="19" name="Straight Arrow Connector 18"/>
          <p:cNvCxnSpPr/>
          <p:nvPr/>
        </p:nvCxnSpPr>
        <p:spPr>
          <a:xfrm flipH="1">
            <a:off x="7010400" y="1632466"/>
            <a:ext cx="533400"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flipH="1">
            <a:off x="7010400" y="794266"/>
            <a:ext cx="533400"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flipH="1">
            <a:off x="7010400" y="794266"/>
            <a:ext cx="533400" cy="337066"/>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a:off x="3905250" y="2579132"/>
            <a:ext cx="0" cy="240268"/>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nvCxnSpPr>
        <p:spPr>
          <a:xfrm flipH="1">
            <a:off x="7010400" y="3314700"/>
            <a:ext cx="533400"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flipH="1">
            <a:off x="7010400" y="3766066"/>
            <a:ext cx="533400"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5" name="TextBox 24"/>
          <p:cNvSpPr txBox="1"/>
          <p:nvPr/>
        </p:nvSpPr>
        <p:spPr>
          <a:xfrm>
            <a:off x="5638800" y="2209800"/>
            <a:ext cx="1333500" cy="369332"/>
          </a:xfrm>
          <a:prstGeom prst="rect">
            <a:avLst/>
          </a:prstGeom>
          <a:solidFill>
            <a:schemeClr val="bg1"/>
          </a:solidFill>
          <a:ln w="38100">
            <a:solidFill>
              <a:schemeClr val="tx1"/>
            </a:solidFill>
          </a:ln>
        </p:spPr>
        <p:txBody>
          <a:bodyPr wrap="square" rtlCol="0">
            <a:spAutoFit/>
          </a:bodyPr>
          <a:lstStyle/>
          <a:p>
            <a:r>
              <a:rPr lang="en-US" dirty="0" smtClean="0"/>
              <a:t>Lesson 24.4</a:t>
            </a:r>
          </a:p>
        </p:txBody>
      </p:sp>
      <p:cxnSp>
        <p:nvCxnSpPr>
          <p:cNvPr id="26" name="Straight Arrow Connector 25"/>
          <p:cNvCxnSpPr/>
          <p:nvPr/>
        </p:nvCxnSpPr>
        <p:spPr>
          <a:xfrm>
            <a:off x="6629400" y="2579132"/>
            <a:ext cx="0" cy="240268"/>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8" name="TextBox 27"/>
          <p:cNvSpPr txBox="1"/>
          <p:nvPr/>
        </p:nvSpPr>
        <p:spPr>
          <a:xfrm>
            <a:off x="7543800" y="4065032"/>
            <a:ext cx="1219200" cy="369332"/>
          </a:xfrm>
          <a:prstGeom prst="rect">
            <a:avLst/>
          </a:prstGeom>
          <a:solidFill>
            <a:schemeClr val="bg1"/>
          </a:solidFill>
          <a:ln w="38100">
            <a:solidFill>
              <a:schemeClr val="tx1"/>
            </a:solidFill>
          </a:ln>
        </p:spPr>
        <p:txBody>
          <a:bodyPr wrap="square" rtlCol="0">
            <a:spAutoFit/>
          </a:bodyPr>
          <a:lstStyle/>
          <a:p>
            <a:r>
              <a:rPr lang="en-US" dirty="0" smtClean="0"/>
              <a:t>Lesson 22</a:t>
            </a:r>
          </a:p>
        </p:txBody>
      </p:sp>
      <p:cxnSp>
        <p:nvCxnSpPr>
          <p:cNvPr id="29" name="Straight Arrow Connector 28"/>
          <p:cNvCxnSpPr/>
          <p:nvPr/>
        </p:nvCxnSpPr>
        <p:spPr>
          <a:xfrm flipH="1">
            <a:off x="7010400" y="4249698"/>
            <a:ext cx="533400"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9702759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3"/>
          <p:cNvSpPr txBox="1">
            <a:spLocks/>
          </p:cNvSpPr>
          <p:nvPr/>
        </p:nvSpPr>
        <p:spPr>
          <a:xfrm>
            <a:off x="457200" y="709458"/>
            <a:ext cx="8686800" cy="6072342"/>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457200" indent="-457200">
              <a:buFont typeface="+mj-lt"/>
              <a:buAutoNum type="arabicPeriod"/>
              <a:tabLst>
                <a:tab pos="1771650" algn="l"/>
                <a:tab pos="4114800" algn="l"/>
                <a:tab pos="6172200" algn="l"/>
              </a:tabLst>
            </a:pPr>
            <a:r>
              <a:rPr lang="en-US" sz="2400" b="1" dirty="0" smtClean="0"/>
              <a:t>Mainline</a:t>
            </a:r>
            <a:r>
              <a:rPr lang="en-US" sz="2400" dirty="0"/>
              <a:t>	</a:t>
            </a:r>
            <a:r>
              <a:rPr lang="en-US" sz="2400" dirty="0" smtClean="0"/>
              <a:t>a. Imperative </a:t>
            </a:r>
          </a:p>
          <a:p>
            <a:pPr marL="1771650" indent="0">
              <a:spcBef>
                <a:spcPts val="0"/>
              </a:spcBef>
              <a:buNone/>
              <a:tabLst>
                <a:tab pos="1828800" algn="l"/>
                <a:tab pos="4114800" algn="l"/>
                <a:tab pos="6172200" algn="l"/>
              </a:tabLst>
            </a:pPr>
            <a:r>
              <a:rPr lang="en-US" sz="2400" dirty="0" smtClean="0"/>
              <a:t>b. </a:t>
            </a:r>
            <a:r>
              <a:rPr lang="en-US" sz="2400" dirty="0" err="1" smtClean="0"/>
              <a:t>Weqatal</a:t>
            </a:r>
            <a:r>
              <a:rPr lang="en-US" sz="2400" dirty="0" smtClean="0"/>
              <a:t> (for Mitigated Hortatory Discourse)</a:t>
            </a:r>
          </a:p>
          <a:p>
            <a:pPr marL="1771650" indent="0">
              <a:spcBef>
                <a:spcPts val="0"/>
              </a:spcBef>
              <a:buNone/>
              <a:tabLst>
                <a:tab pos="1828800" algn="l"/>
                <a:tab pos="4114800" algn="l"/>
                <a:tab pos="6172200" algn="l"/>
              </a:tabLst>
            </a:pPr>
            <a:r>
              <a:rPr lang="en-US" sz="2400" dirty="0" smtClean="0"/>
              <a:t>c. Jussive</a:t>
            </a:r>
          </a:p>
          <a:p>
            <a:pPr marL="1771650" indent="0">
              <a:spcBef>
                <a:spcPts val="0"/>
              </a:spcBef>
              <a:buNone/>
              <a:tabLst>
                <a:tab pos="1828800" algn="l"/>
                <a:tab pos="4114800" algn="l"/>
                <a:tab pos="6172200" algn="l"/>
              </a:tabLst>
            </a:pPr>
            <a:r>
              <a:rPr lang="en-US" sz="2400" dirty="0" smtClean="0"/>
              <a:t>d. </a:t>
            </a:r>
            <a:r>
              <a:rPr lang="en-US" sz="2400" dirty="0" err="1" smtClean="0"/>
              <a:t>Cohortative</a:t>
            </a:r>
            <a:endParaRPr lang="en-US" sz="2400" dirty="0"/>
          </a:p>
          <a:p>
            <a:pPr marL="117475" indent="0">
              <a:buNone/>
            </a:pPr>
            <a:r>
              <a:rPr lang="en-US" sz="2400" b="1" dirty="0" smtClean="0"/>
              <a:t>Off-the-line</a:t>
            </a:r>
            <a:r>
              <a:rPr lang="en-US" sz="2400" dirty="0"/>
              <a:t>:</a:t>
            </a:r>
          </a:p>
          <a:p>
            <a:pPr marL="574675" indent="-457200">
              <a:buFont typeface="+mj-lt"/>
              <a:buAutoNum type="arabicPeriod" startAt="2"/>
              <a:tabLst>
                <a:tab pos="4572000" algn="l"/>
                <a:tab pos="6858000" algn="l"/>
              </a:tabLst>
            </a:pPr>
            <a:r>
              <a:rPr lang="en-US" sz="2400" b="1" dirty="0"/>
              <a:t>Topicalization</a:t>
            </a:r>
            <a:r>
              <a:rPr lang="en-US" sz="2400" dirty="0"/>
              <a:t>: </a:t>
            </a:r>
            <a:r>
              <a:rPr lang="en-US" sz="2400" dirty="0" smtClean="0"/>
              <a:t>X-Imperative / X-Jussive / X-</a:t>
            </a:r>
            <a:r>
              <a:rPr lang="en-US" sz="2400" dirty="0" err="1" smtClean="0"/>
              <a:t>Cohortative</a:t>
            </a:r>
            <a:endParaRPr lang="en-US" sz="2400" dirty="0"/>
          </a:p>
          <a:p>
            <a:pPr marL="690563" indent="-457200">
              <a:buFont typeface="+mj-lt"/>
              <a:buAutoNum type="arabicPeriod" startAt="2"/>
            </a:pPr>
            <a:r>
              <a:rPr lang="en-US" sz="2400" b="1" dirty="0" smtClean="0"/>
              <a:t>Prohibitive Commands</a:t>
            </a:r>
            <a:r>
              <a:rPr lang="en-US" sz="2400" dirty="0" smtClean="0"/>
              <a:t>: </a:t>
            </a:r>
            <a:r>
              <a:rPr lang="he-IL" sz="2400" dirty="0" smtClean="0">
                <a:latin typeface="SBL Hebrew" panose="02000000000000000000" pitchFamily="2" charset="-79"/>
                <a:cs typeface="SBL Hebrew" panose="02000000000000000000" pitchFamily="2" charset="-79"/>
              </a:rPr>
              <a:t>אַל</a:t>
            </a:r>
            <a:r>
              <a:rPr lang="en-US" sz="2400" dirty="0" smtClean="0"/>
              <a:t> or </a:t>
            </a:r>
            <a:r>
              <a:rPr lang="he-IL" sz="2400" dirty="0">
                <a:latin typeface="SBL Hebrew" panose="02000000000000000000" pitchFamily="2" charset="-79"/>
                <a:cs typeface="SBL Hebrew" panose="02000000000000000000" pitchFamily="2" charset="-79"/>
              </a:rPr>
              <a:t>לֹא</a:t>
            </a:r>
            <a:r>
              <a:rPr lang="en-US" sz="2400" dirty="0" smtClean="0"/>
              <a:t> + </a:t>
            </a:r>
            <a:r>
              <a:rPr lang="en-US" sz="2400" dirty="0" err="1" smtClean="0"/>
              <a:t>yiqtol</a:t>
            </a:r>
            <a:endParaRPr lang="en-US" sz="2400" dirty="0"/>
          </a:p>
          <a:p>
            <a:pPr marL="800100" indent="-457200">
              <a:buFont typeface="+mj-lt"/>
              <a:buAutoNum type="arabicPeriod" startAt="2"/>
            </a:pPr>
            <a:r>
              <a:rPr lang="en-US" sz="2400" b="1" dirty="0" smtClean="0">
                <a:solidFill>
                  <a:srgbClr val="0000FF"/>
                </a:solidFill>
              </a:rPr>
              <a:t>Express possibility: </a:t>
            </a:r>
            <a:r>
              <a:rPr lang="en-US" sz="2400" b="1" dirty="0" err="1" smtClean="0">
                <a:solidFill>
                  <a:srgbClr val="0000FF"/>
                </a:solidFill>
              </a:rPr>
              <a:t>yiqtol</a:t>
            </a:r>
            <a:endParaRPr lang="en-US" sz="2400" b="1" dirty="0" smtClean="0">
              <a:solidFill>
                <a:srgbClr val="0000FF"/>
              </a:solidFill>
            </a:endParaRPr>
          </a:p>
          <a:p>
            <a:pPr marL="914400" indent="-457200">
              <a:buFont typeface="+mj-lt"/>
              <a:buAutoNum type="arabicPeriod" startAt="2"/>
            </a:pPr>
            <a:r>
              <a:rPr lang="en-US" sz="2400" b="1" dirty="0" smtClean="0"/>
              <a:t>Consequence</a:t>
            </a:r>
            <a:r>
              <a:rPr lang="en-US" sz="2400" b="1" dirty="0"/>
              <a:t>, purpose</a:t>
            </a:r>
            <a:r>
              <a:rPr lang="en-US" sz="2400" dirty="0" smtClean="0"/>
              <a:t>: </a:t>
            </a:r>
            <a:r>
              <a:rPr lang="en-US" sz="2400" dirty="0" err="1" smtClean="0"/>
              <a:t>Weqatal</a:t>
            </a:r>
            <a:endParaRPr lang="en-US" sz="2400" dirty="0" smtClean="0"/>
          </a:p>
          <a:p>
            <a:pPr marL="1028700" indent="-457200">
              <a:buFont typeface="+mj-lt"/>
              <a:buAutoNum type="arabicPeriod" startAt="2"/>
            </a:pPr>
            <a:r>
              <a:rPr lang="en-US" sz="2400" b="1" dirty="0">
                <a:solidFill>
                  <a:schemeClr val="accent1"/>
                </a:solidFill>
              </a:rPr>
              <a:t>Consequence, purpose</a:t>
            </a:r>
            <a:r>
              <a:rPr lang="en-US" sz="2400" dirty="0">
                <a:solidFill>
                  <a:schemeClr val="accent1"/>
                </a:solidFill>
              </a:rPr>
              <a:t>: </a:t>
            </a:r>
            <a:r>
              <a:rPr lang="he-IL" sz="2400" dirty="0" smtClean="0">
                <a:solidFill>
                  <a:schemeClr val="accent1"/>
                </a:solidFill>
                <a:latin typeface="SBL Hebrew" panose="02000000000000000000" pitchFamily="2" charset="-79"/>
                <a:cs typeface="SBL Hebrew" panose="02000000000000000000" pitchFamily="2" charset="-79"/>
              </a:rPr>
              <a:t>לֹא</a:t>
            </a:r>
            <a:r>
              <a:rPr lang="en-US" sz="2400" dirty="0" smtClean="0">
                <a:solidFill>
                  <a:schemeClr val="accent1"/>
                </a:solidFill>
              </a:rPr>
              <a:t> or </a:t>
            </a:r>
            <a:r>
              <a:rPr lang="he-IL" sz="2400" dirty="0">
                <a:solidFill>
                  <a:schemeClr val="accent1"/>
                </a:solidFill>
                <a:latin typeface="SBL Hebrew" panose="02000000000000000000" pitchFamily="2" charset="-79"/>
                <a:cs typeface="SBL Hebrew" panose="02000000000000000000" pitchFamily="2" charset="-79"/>
              </a:rPr>
              <a:t>פֶּן</a:t>
            </a:r>
            <a:r>
              <a:rPr lang="en-US" sz="2400" dirty="0" smtClean="0">
                <a:solidFill>
                  <a:schemeClr val="accent1"/>
                </a:solidFill>
              </a:rPr>
              <a:t> + </a:t>
            </a:r>
            <a:r>
              <a:rPr lang="en-US" sz="2400" dirty="0" err="1" smtClean="0">
                <a:solidFill>
                  <a:schemeClr val="accent1"/>
                </a:solidFill>
              </a:rPr>
              <a:t>yiqtol</a:t>
            </a:r>
            <a:endParaRPr lang="en-US" sz="2400" dirty="0" smtClean="0">
              <a:solidFill>
                <a:schemeClr val="accent1"/>
              </a:solidFill>
            </a:endParaRPr>
          </a:p>
          <a:p>
            <a:pPr marL="1143000" indent="-457200">
              <a:buFont typeface="+mj-lt"/>
              <a:buAutoNum type="arabicPeriod" startAt="2"/>
            </a:pPr>
            <a:r>
              <a:rPr lang="en-US" sz="2400" b="1" dirty="0">
                <a:solidFill>
                  <a:schemeClr val="accent1"/>
                </a:solidFill>
              </a:rPr>
              <a:t>Consequence, purpose</a:t>
            </a:r>
            <a:r>
              <a:rPr lang="en-US" sz="2400" dirty="0">
                <a:solidFill>
                  <a:schemeClr val="accent1"/>
                </a:solidFill>
              </a:rPr>
              <a:t>: </a:t>
            </a:r>
            <a:r>
              <a:rPr lang="en-US" sz="2400" dirty="0" smtClean="0">
                <a:solidFill>
                  <a:schemeClr val="accent1"/>
                </a:solidFill>
              </a:rPr>
              <a:t>Embedded Predictive Narrative</a:t>
            </a:r>
            <a:endParaRPr lang="en-US" sz="2400" dirty="0">
              <a:solidFill>
                <a:schemeClr val="accent1"/>
              </a:solidFill>
            </a:endParaRPr>
          </a:p>
          <a:p>
            <a:pPr marL="1257300" indent="-457200">
              <a:buFont typeface="+mj-lt"/>
              <a:buAutoNum type="arabicPeriod" startAt="2"/>
            </a:pPr>
            <a:r>
              <a:rPr lang="en-US" sz="2400" b="1" dirty="0" smtClean="0">
                <a:solidFill>
                  <a:schemeClr val="accent1"/>
                </a:solidFill>
              </a:rPr>
              <a:t>Identification of problem</a:t>
            </a:r>
            <a:r>
              <a:rPr lang="en-US" sz="2400" dirty="0" smtClean="0">
                <a:solidFill>
                  <a:schemeClr val="accent1"/>
                </a:solidFill>
              </a:rPr>
              <a:t>: </a:t>
            </a:r>
            <a:r>
              <a:rPr lang="en-US" sz="2400" dirty="0">
                <a:solidFill>
                  <a:schemeClr val="accent1"/>
                </a:solidFill>
              </a:rPr>
              <a:t>Embedded </a:t>
            </a:r>
            <a:r>
              <a:rPr lang="en-US" sz="2400" dirty="0" smtClean="0">
                <a:solidFill>
                  <a:schemeClr val="accent1"/>
                </a:solidFill>
              </a:rPr>
              <a:t>Historical Narrative</a:t>
            </a:r>
            <a:endParaRPr lang="he-IL" sz="2400" dirty="0">
              <a:solidFill>
                <a:schemeClr val="accent1"/>
              </a:solidFill>
              <a:latin typeface="SBL Hebrew" panose="02000000000000000000" pitchFamily="2" charset="-79"/>
              <a:cs typeface="SBL Hebrew" panose="02000000000000000000" pitchFamily="2" charset="-79"/>
            </a:endParaRPr>
          </a:p>
          <a:p>
            <a:pPr marL="1374775" indent="-457200">
              <a:buFont typeface="+mj-lt"/>
              <a:buAutoNum type="arabicPeriod" startAt="2"/>
            </a:pPr>
            <a:r>
              <a:rPr lang="en-US" sz="2400" b="1" dirty="0" err="1" smtClean="0"/>
              <a:t>Backgrounded</a:t>
            </a:r>
            <a:r>
              <a:rPr lang="en-US" sz="2400" b="1" dirty="0" smtClean="0"/>
              <a:t> activities</a:t>
            </a:r>
            <a:r>
              <a:rPr lang="en-US" sz="2400" dirty="0" smtClean="0"/>
              <a:t>: Participle</a:t>
            </a:r>
            <a:endParaRPr lang="en-US" sz="2400" dirty="0"/>
          </a:p>
          <a:p>
            <a:pPr marL="1482725" indent="-457200">
              <a:buFont typeface="+mj-lt"/>
              <a:buAutoNum type="arabicPeriod" startAt="2"/>
            </a:pPr>
            <a:r>
              <a:rPr lang="en-US" sz="2400" b="1" dirty="0" smtClean="0"/>
              <a:t>Scene setting</a:t>
            </a:r>
            <a:r>
              <a:rPr lang="en-US" sz="2400" dirty="0" smtClean="0"/>
              <a:t>: </a:t>
            </a:r>
            <a:r>
              <a:rPr lang="en-US" sz="2400" dirty="0" err="1"/>
              <a:t>Verbless</a:t>
            </a:r>
            <a:r>
              <a:rPr lang="en-US" sz="2400" dirty="0"/>
              <a:t> </a:t>
            </a:r>
            <a:r>
              <a:rPr lang="en-US" sz="2400" dirty="0" smtClean="0"/>
              <a:t>Clause</a:t>
            </a:r>
          </a:p>
        </p:txBody>
      </p:sp>
      <p:cxnSp>
        <p:nvCxnSpPr>
          <p:cNvPr id="7" name="Straight Connector 6"/>
          <p:cNvCxnSpPr/>
          <p:nvPr/>
        </p:nvCxnSpPr>
        <p:spPr>
          <a:xfrm>
            <a:off x="381000" y="2286000"/>
            <a:ext cx="8458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4" name="Title 1"/>
          <p:cNvSpPr>
            <a:spLocks noGrp="1"/>
          </p:cNvSpPr>
          <p:nvPr>
            <p:ph type="title"/>
          </p:nvPr>
        </p:nvSpPr>
        <p:spPr>
          <a:xfrm>
            <a:off x="228600" y="0"/>
            <a:ext cx="8610600" cy="762000"/>
          </a:xfrm>
        </p:spPr>
        <p:txBody>
          <a:bodyPr>
            <a:normAutofit/>
          </a:bodyPr>
          <a:lstStyle/>
          <a:p>
            <a:r>
              <a:rPr lang="en-US" sz="3200" dirty="0"/>
              <a:t>Discourse Profile </a:t>
            </a:r>
            <a:r>
              <a:rPr lang="en-US" sz="3200" dirty="0" smtClean="0"/>
              <a:t>for </a:t>
            </a:r>
            <a:r>
              <a:rPr lang="en-US" sz="3200" dirty="0"/>
              <a:t>Hortatory Discourse </a:t>
            </a:r>
          </a:p>
        </p:txBody>
      </p:sp>
      <p:cxnSp>
        <p:nvCxnSpPr>
          <p:cNvPr id="9" name="Straight Arrow Connector 8"/>
          <p:cNvCxnSpPr/>
          <p:nvPr/>
        </p:nvCxnSpPr>
        <p:spPr>
          <a:xfrm flipH="1">
            <a:off x="7010400" y="2070616"/>
            <a:ext cx="533400"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7543800" y="609600"/>
            <a:ext cx="1219200" cy="369332"/>
          </a:xfrm>
          <a:prstGeom prst="rect">
            <a:avLst/>
          </a:prstGeom>
          <a:solidFill>
            <a:schemeClr val="bg1"/>
          </a:solidFill>
          <a:ln w="38100">
            <a:solidFill>
              <a:schemeClr val="tx1"/>
            </a:solidFill>
          </a:ln>
        </p:spPr>
        <p:txBody>
          <a:bodyPr wrap="square" rtlCol="0">
            <a:spAutoFit/>
          </a:bodyPr>
          <a:lstStyle/>
          <a:p>
            <a:r>
              <a:rPr lang="en-US" dirty="0" smtClean="0"/>
              <a:t>Lesson 19</a:t>
            </a:r>
          </a:p>
        </p:txBody>
      </p:sp>
      <p:sp>
        <p:nvSpPr>
          <p:cNvPr id="13" name="TextBox 12"/>
          <p:cNvSpPr txBox="1"/>
          <p:nvPr/>
        </p:nvSpPr>
        <p:spPr>
          <a:xfrm>
            <a:off x="7543800" y="3581400"/>
            <a:ext cx="1219200" cy="369332"/>
          </a:xfrm>
          <a:prstGeom prst="rect">
            <a:avLst/>
          </a:prstGeom>
          <a:solidFill>
            <a:schemeClr val="bg1"/>
          </a:solidFill>
          <a:ln w="38100">
            <a:solidFill>
              <a:schemeClr val="tx1"/>
            </a:solidFill>
          </a:ln>
        </p:spPr>
        <p:txBody>
          <a:bodyPr wrap="square" rtlCol="0">
            <a:spAutoFit/>
          </a:bodyPr>
          <a:lstStyle/>
          <a:p>
            <a:r>
              <a:rPr lang="en-US" dirty="0" smtClean="0"/>
              <a:t>Lesson 48</a:t>
            </a:r>
          </a:p>
        </p:txBody>
      </p:sp>
      <p:sp>
        <p:nvSpPr>
          <p:cNvPr id="15" name="TextBox 14"/>
          <p:cNvSpPr txBox="1"/>
          <p:nvPr/>
        </p:nvSpPr>
        <p:spPr>
          <a:xfrm>
            <a:off x="7543800" y="3124200"/>
            <a:ext cx="1219200" cy="369332"/>
          </a:xfrm>
          <a:prstGeom prst="rect">
            <a:avLst/>
          </a:prstGeom>
          <a:solidFill>
            <a:schemeClr val="bg1"/>
          </a:solidFill>
          <a:ln w="38100">
            <a:solidFill>
              <a:schemeClr val="tx1"/>
            </a:solidFill>
          </a:ln>
        </p:spPr>
        <p:txBody>
          <a:bodyPr wrap="square" rtlCol="0">
            <a:spAutoFit/>
          </a:bodyPr>
          <a:lstStyle/>
          <a:p>
            <a:r>
              <a:rPr lang="en-US" dirty="0" smtClean="0"/>
              <a:t>Lesson 21</a:t>
            </a:r>
          </a:p>
        </p:txBody>
      </p:sp>
      <p:sp>
        <p:nvSpPr>
          <p:cNvPr id="16" name="TextBox 15"/>
          <p:cNvSpPr txBox="1"/>
          <p:nvPr/>
        </p:nvSpPr>
        <p:spPr>
          <a:xfrm>
            <a:off x="7543800" y="1447800"/>
            <a:ext cx="1219200" cy="369332"/>
          </a:xfrm>
          <a:prstGeom prst="rect">
            <a:avLst/>
          </a:prstGeom>
          <a:solidFill>
            <a:schemeClr val="bg1"/>
          </a:solidFill>
          <a:ln w="38100">
            <a:solidFill>
              <a:schemeClr val="tx1"/>
            </a:solidFill>
          </a:ln>
        </p:spPr>
        <p:txBody>
          <a:bodyPr wrap="square" rtlCol="0">
            <a:spAutoFit/>
          </a:bodyPr>
          <a:lstStyle/>
          <a:p>
            <a:r>
              <a:rPr lang="en-US" dirty="0" smtClean="0"/>
              <a:t>Lesson 23</a:t>
            </a:r>
          </a:p>
        </p:txBody>
      </p:sp>
      <p:sp>
        <p:nvSpPr>
          <p:cNvPr id="17" name="TextBox 16"/>
          <p:cNvSpPr txBox="1"/>
          <p:nvPr/>
        </p:nvSpPr>
        <p:spPr>
          <a:xfrm>
            <a:off x="7543800" y="1885950"/>
            <a:ext cx="1219200" cy="369332"/>
          </a:xfrm>
          <a:prstGeom prst="rect">
            <a:avLst/>
          </a:prstGeom>
          <a:solidFill>
            <a:schemeClr val="bg1"/>
          </a:solidFill>
          <a:ln w="38100">
            <a:solidFill>
              <a:schemeClr val="tx1"/>
            </a:solidFill>
          </a:ln>
        </p:spPr>
        <p:txBody>
          <a:bodyPr wrap="square" rtlCol="0">
            <a:spAutoFit/>
          </a:bodyPr>
          <a:lstStyle/>
          <a:p>
            <a:r>
              <a:rPr lang="en-US" dirty="0" smtClean="0"/>
              <a:t>Lesson 24</a:t>
            </a:r>
          </a:p>
        </p:txBody>
      </p:sp>
      <p:sp>
        <p:nvSpPr>
          <p:cNvPr id="18" name="TextBox 17"/>
          <p:cNvSpPr txBox="1"/>
          <p:nvPr/>
        </p:nvSpPr>
        <p:spPr>
          <a:xfrm>
            <a:off x="3048000" y="2209800"/>
            <a:ext cx="1714500" cy="369332"/>
          </a:xfrm>
          <a:prstGeom prst="rect">
            <a:avLst/>
          </a:prstGeom>
          <a:solidFill>
            <a:schemeClr val="bg1"/>
          </a:solidFill>
          <a:ln w="38100">
            <a:solidFill>
              <a:schemeClr val="tx1"/>
            </a:solidFill>
          </a:ln>
        </p:spPr>
        <p:txBody>
          <a:bodyPr wrap="square" rtlCol="0">
            <a:spAutoFit/>
          </a:bodyPr>
          <a:lstStyle/>
          <a:p>
            <a:r>
              <a:rPr lang="en-US" dirty="0" smtClean="0"/>
              <a:t>Lesson 21.6b.4</a:t>
            </a:r>
          </a:p>
        </p:txBody>
      </p:sp>
      <p:cxnSp>
        <p:nvCxnSpPr>
          <p:cNvPr id="19" name="Straight Arrow Connector 18"/>
          <p:cNvCxnSpPr/>
          <p:nvPr/>
        </p:nvCxnSpPr>
        <p:spPr>
          <a:xfrm flipH="1">
            <a:off x="7010400" y="1632466"/>
            <a:ext cx="533400"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flipH="1">
            <a:off x="7010400" y="794266"/>
            <a:ext cx="533400"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flipH="1">
            <a:off x="7010400" y="794266"/>
            <a:ext cx="533400" cy="337066"/>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a:off x="3905250" y="2579132"/>
            <a:ext cx="0" cy="240268"/>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nvCxnSpPr>
        <p:spPr>
          <a:xfrm flipH="1">
            <a:off x="7010400" y="3314700"/>
            <a:ext cx="533400"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flipH="1">
            <a:off x="7010400" y="3766066"/>
            <a:ext cx="533400"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5" name="TextBox 24"/>
          <p:cNvSpPr txBox="1"/>
          <p:nvPr/>
        </p:nvSpPr>
        <p:spPr>
          <a:xfrm>
            <a:off x="5638800" y="2209800"/>
            <a:ext cx="1333500" cy="369332"/>
          </a:xfrm>
          <a:prstGeom prst="rect">
            <a:avLst/>
          </a:prstGeom>
          <a:solidFill>
            <a:schemeClr val="bg1"/>
          </a:solidFill>
          <a:ln w="38100">
            <a:solidFill>
              <a:schemeClr val="tx1"/>
            </a:solidFill>
          </a:ln>
        </p:spPr>
        <p:txBody>
          <a:bodyPr wrap="square" rtlCol="0">
            <a:spAutoFit/>
          </a:bodyPr>
          <a:lstStyle/>
          <a:p>
            <a:r>
              <a:rPr lang="en-US" dirty="0" smtClean="0"/>
              <a:t>Lesson 24.4</a:t>
            </a:r>
          </a:p>
        </p:txBody>
      </p:sp>
      <p:cxnSp>
        <p:nvCxnSpPr>
          <p:cNvPr id="26" name="Straight Arrow Connector 25"/>
          <p:cNvCxnSpPr/>
          <p:nvPr/>
        </p:nvCxnSpPr>
        <p:spPr>
          <a:xfrm>
            <a:off x="6629400" y="2579132"/>
            <a:ext cx="0" cy="240268"/>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8" name="TextBox 27"/>
          <p:cNvSpPr txBox="1"/>
          <p:nvPr/>
        </p:nvSpPr>
        <p:spPr>
          <a:xfrm>
            <a:off x="7543800" y="4065032"/>
            <a:ext cx="1219200" cy="369332"/>
          </a:xfrm>
          <a:prstGeom prst="rect">
            <a:avLst/>
          </a:prstGeom>
          <a:solidFill>
            <a:schemeClr val="bg1"/>
          </a:solidFill>
          <a:ln w="38100">
            <a:solidFill>
              <a:schemeClr val="tx1"/>
            </a:solidFill>
          </a:ln>
        </p:spPr>
        <p:txBody>
          <a:bodyPr wrap="square" rtlCol="0">
            <a:spAutoFit/>
          </a:bodyPr>
          <a:lstStyle/>
          <a:p>
            <a:r>
              <a:rPr lang="en-US" dirty="0" smtClean="0"/>
              <a:t>Lesson 22</a:t>
            </a:r>
          </a:p>
        </p:txBody>
      </p:sp>
      <p:cxnSp>
        <p:nvCxnSpPr>
          <p:cNvPr id="29" name="Straight Arrow Connector 28"/>
          <p:cNvCxnSpPr/>
          <p:nvPr/>
        </p:nvCxnSpPr>
        <p:spPr>
          <a:xfrm flipH="1">
            <a:off x="7010400" y="4249698"/>
            <a:ext cx="533400"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5538671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6250" y="0"/>
            <a:ext cx="8229600" cy="762000"/>
          </a:xfrm>
        </p:spPr>
        <p:txBody>
          <a:bodyPr/>
          <a:lstStyle/>
          <a:p>
            <a:r>
              <a:rPr lang="en-US" dirty="0" err="1"/>
              <a:t>Niphal</a:t>
            </a:r>
            <a:r>
              <a:rPr lang="en-US" dirty="0"/>
              <a:t> of geminate roots</a:t>
            </a:r>
          </a:p>
        </p:txBody>
      </p:sp>
      <p:sp>
        <p:nvSpPr>
          <p:cNvPr id="4" name="Content Placeholder 3"/>
          <p:cNvSpPr>
            <a:spLocks noGrp="1"/>
          </p:cNvSpPr>
          <p:nvPr>
            <p:ph idx="1"/>
          </p:nvPr>
        </p:nvSpPr>
        <p:spPr>
          <a:xfrm>
            <a:off x="304800" y="1524001"/>
            <a:ext cx="8839200" cy="838199"/>
          </a:xfrm>
        </p:spPr>
        <p:txBody>
          <a:bodyPr>
            <a:normAutofit/>
          </a:bodyPr>
          <a:lstStyle/>
          <a:p>
            <a:pPr marL="0" indent="0">
              <a:spcAft>
                <a:spcPts val="600"/>
              </a:spcAft>
              <a:buNone/>
            </a:pPr>
            <a:r>
              <a:rPr lang="en-US" dirty="0" smtClean="0"/>
              <a:t>Parse </a:t>
            </a:r>
            <a:r>
              <a:rPr lang="he-IL" dirty="0">
                <a:solidFill>
                  <a:srgbClr val="FF0000"/>
                </a:solidFill>
                <a:latin typeface="SBL Hebrew" panose="02000000000000000000" pitchFamily="2" charset="-79"/>
                <a:cs typeface="SBL Hebrew" panose="02000000000000000000" pitchFamily="2" charset="-79"/>
              </a:rPr>
              <a:t>וְנָסַבּוּ</a:t>
            </a:r>
            <a:r>
              <a:rPr lang="he-IL" dirty="0">
                <a:latin typeface="SBL Hebrew" panose="02000000000000000000" pitchFamily="2" charset="-79"/>
                <a:cs typeface="SBL Hebrew" panose="02000000000000000000" pitchFamily="2" charset="-79"/>
              </a:rPr>
              <a:t> </a:t>
            </a:r>
            <a:endParaRPr lang="en-US" sz="2400" i="1" dirty="0"/>
          </a:p>
        </p:txBody>
      </p:sp>
      <p:sp>
        <p:nvSpPr>
          <p:cNvPr id="5" name="Subtitle 2"/>
          <p:cNvSpPr txBox="1">
            <a:spLocks/>
          </p:cNvSpPr>
          <p:nvPr/>
        </p:nvSpPr>
        <p:spPr>
          <a:xfrm>
            <a:off x="0" y="838200"/>
            <a:ext cx="8534400" cy="6858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r" rtl="1">
              <a:buNone/>
            </a:pPr>
            <a:r>
              <a:rPr lang="he-IL" dirty="0" smtClean="0">
                <a:latin typeface="SBL Hebrew" panose="02000000000000000000" pitchFamily="2" charset="-79"/>
                <a:cs typeface="SBL Hebrew" panose="02000000000000000000" pitchFamily="2" charset="-79"/>
              </a:rPr>
              <a:t>וְיִשְׁמְעוּ הַכְּנַעֲנִי וְכֹל יֹשְׁבֵי הָאָ֫רֶץ </a:t>
            </a:r>
            <a:r>
              <a:rPr lang="he-IL" dirty="0" smtClean="0">
                <a:solidFill>
                  <a:srgbClr val="FF0000"/>
                </a:solidFill>
                <a:latin typeface="SBL Hebrew" panose="02000000000000000000" pitchFamily="2" charset="-79"/>
                <a:cs typeface="SBL Hebrew" panose="02000000000000000000" pitchFamily="2" charset="-79"/>
              </a:rPr>
              <a:t>וְנָסַבּוּ</a:t>
            </a:r>
            <a:r>
              <a:rPr lang="he-IL" dirty="0" smtClean="0">
                <a:latin typeface="SBL Hebrew" panose="02000000000000000000" pitchFamily="2" charset="-79"/>
                <a:cs typeface="SBL Hebrew" panose="02000000000000000000" pitchFamily="2" charset="-79"/>
              </a:rPr>
              <a:t> עָלֵ֫ינוּ</a:t>
            </a:r>
            <a:endParaRPr lang="en-US" dirty="0" smtClean="0">
              <a:latin typeface="SBL Hebrew" panose="02000000000000000000" pitchFamily="2" charset="-79"/>
              <a:cs typeface="SBL Hebrew" panose="02000000000000000000" pitchFamily="2" charset="-79"/>
            </a:endParaRPr>
          </a:p>
        </p:txBody>
      </p:sp>
      <p:graphicFrame>
        <p:nvGraphicFramePr>
          <p:cNvPr id="6" name="Table 5"/>
          <p:cNvGraphicFramePr>
            <a:graphicFrameLocks noGrp="1"/>
          </p:cNvGraphicFramePr>
          <p:nvPr>
            <p:extLst>
              <p:ext uri="{D42A27DB-BD31-4B8C-83A1-F6EECF244321}">
                <p14:modId xmlns:p14="http://schemas.microsoft.com/office/powerpoint/2010/main" val="3720547239"/>
              </p:ext>
            </p:extLst>
          </p:nvPr>
        </p:nvGraphicFramePr>
        <p:xfrm>
          <a:off x="228600" y="2951018"/>
          <a:ext cx="8686800" cy="1316182"/>
        </p:xfrm>
        <a:graphic>
          <a:graphicData uri="http://schemas.openxmlformats.org/drawingml/2006/table">
            <a:tbl>
              <a:tblPr firstRow="1" bandRow="1">
                <a:tableStyleId>{2D5ABB26-0587-4C30-8999-92F81FD0307C}</a:tableStyleId>
              </a:tblPr>
              <a:tblGrid>
                <a:gridCol w="904050"/>
                <a:gridCol w="1229550"/>
                <a:gridCol w="1236041"/>
                <a:gridCol w="821863"/>
                <a:gridCol w="2666496"/>
                <a:gridCol w="1828800"/>
              </a:tblGrid>
              <a:tr h="381000">
                <a:tc>
                  <a:txBody>
                    <a:bodyPr/>
                    <a:lstStyle/>
                    <a:p>
                      <a:pPr algn="ctr"/>
                      <a:r>
                        <a:rPr lang="en-US" sz="1400" dirty="0" smtClean="0">
                          <a:solidFill>
                            <a:schemeClr val="tx1"/>
                          </a:solidFill>
                        </a:rPr>
                        <a:t>Root</a:t>
                      </a:r>
                      <a:endParaRPr lang="en-US"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US" sz="1400" dirty="0" smtClean="0">
                          <a:solidFill>
                            <a:schemeClr val="tx1"/>
                          </a:solidFill>
                        </a:rPr>
                        <a:t>Stem</a:t>
                      </a:r>
                      <a:endParaRPr lang="en-US"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US" sz="1400" dirty="0" smtClean="0">
                          <a:solidFill>
                            <a:schemeClr val="tx1"/>
                          </a:solidFill>
                        </a:rPr>
                        <a:t>Form</a:t>
                      </a:r>
                      <a:endParaRPr lang="en-US"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US" sz="1400" dirty="0" smtClean="0">
                          <a:solidFill>
                            <a:schemeClr val="tx1"/>
                          </a:solidFill>
                        </a:rPr>
                        <a:t>PGN</a:t>
                      </a:r>
                      <a:endParaRPr lang="en-US"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US" sz="1400" dirty="0" smtClean="0">
                          <a:solidFill>
                            <a:schemeClr val="tx1"/>
                          </a:solidFill>
                        </a:rPr>
                        <a:t>Function</a:t>
                      </a:r>
                      <a:endParaRPr lang="en-US"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US" sz="1400" dirty="0" smtClean="0">
                          <a:solidFill>
                            <a:schemeClr val="tx1"/>
                          </a:solidFill>
                        </a:rPr>
                        <a:t>Root</a:t>
                      </a:r>
                      <a:r>
                        <a:rPr lang="en-US" sz="1400" baseline="0" dirty="0" smtClean="0">
                          <a:solidFill>
                            <a:schemeClr val="tx1"/>
                          </a:solidFill>
                        </a:rPr>
                        <a:t> meaning</a:t>
                      </a:r>
                      <a:endParaRPr lang="en-US"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r>
              <a:tr h="935182">
                <a:tc>
                  <a:txBody>
                    <a:bodyPr/>
                    <a:lstStyle/>
                    <a:p>
                      <a:pPr algn="ctr" rtl="1"/>
                      <a:endParaRPr lang="en-US" sz="3200" dirty="0">
                        <a:solidFill>
                          <a:srgbClr val="FF0000"/>
                        </a:solidFill>
                        <a:latin typeface="SBL Hebrew" panose="02000000000000000000" pitchFamily="2" charset="-79"/>
                        <a:cs typeface="SBL Hebrew" panose="02000000000000000000" pitchFamily="2" charset="-79"/>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800" dirty="0">
                        <a:solidFill>
                          <a:srgbClr val="FF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dirty="0">
                        <a:solidFill>
                          <a:srgbClr val="FF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dirty="0">
                        <a:solidFill>
                          <a:srgbClr val="FF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dirty="0" smtClean="0">
                        <a:solidFill>
                          <a:srgbClr val="FF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800" dirty="0" smtClean="0">
                        <a:solidFill>
                          <a:srgbClr val="FF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99314934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6250" y="0"/>
            <a:ext cx="8229600" cy="762000"/>
          </a:xfrm>
        </p:spPr>
        <p:txBody>
          <a:bodyPr/>
          <a:lstStyle/>
          <a:p>
            <a:r>
              <a:rPr lang="en-US" dirty="0" err="1"/>
              <a:t>Niphal</a:t>
            </a:r>
            <a:r>
              <a:rPr lang="en-US" dirty="0"/>
              <a:t> of geminate roots</a:t>
            </a:r>
          </a:p>
        </p:txBody>
      </p:sp>
      <p:sp>
        <p:nvSpPr>
          <p:cNvPr id="4" name="Content Placeholder 3"/>
          <p:cNvSpPr>
            <a:spLocks noGrp="1"/>
          </p:cNvSpPr>
          <p:nvPr>
            <p:ph idx="1"/>
          </p:nvPr>
        </p:nvSpPr>
        <p:spPr>
          <a:xfrm>
            <a:off x="304800" y="1524001"/>
            <a:ext cx="8839200" cy="838199"/>
          </a:xfrm>
        </p:spPr>
        <p:txBody>
          <a:bodyPr>
            <a:normAutofit/>
          </a:bodyPr>
          <a:lstStyle/>
          <a:p>
            <a:pPr marL="0" indent="0">
              <a:spcAft>
                <a:spcPts val="600"/>
              </a:spcAft>
              <a:buNone/>
            </a:pPr>
            <a:r>
              <a:rPr lang="en-US" dirty="0" smtClean="0"/>
              <a:t>Parse </a:t>
            </a:r>
            <a:r>
              <a:rPr lang="he-IL" dirty="0">
                <a:solidFill>
                  <a:srgbClr val="FF0000"/>
                </a:solidFill>
                <a:latin typeface="SBL Hebrew" panose="02000000000000000000" pitchFamily="2" charset="-79"/>
                <a:cs typeface="SBL Hebrew" panose="02000000000000000000" pitchFamily="2" charset="-79"/>
              </a:rPr>
              <a:t>וְנָסַבּוּ</a:t>
            </a:r>
            <a:r>
              <a:rPr lang="he-IL" dirty="0">
                <a:latin typeface="SBL Hebrew" panose="02000000000000000000" pitchFamily="2" charset="-79"/>
                <a:cs typeface="SBL Hebrew" panose="02000000000000000000" pitchFamily="2" charset="-79"/>
              </a:rPr>
              <a:t> </a:t>
            </a:r>
            <a:endParaRPr lang="en-US" sz="2400" i="1" dirty="0"/>
          </a:p>
        </p:txBody>
      </p:sp>
      <p:sp>
        <p:nvSpPr>
          <p:cNvPr id="5" name="Subtitle 2"/>
          <p:cNvSpPr txBox="1">
            <a:spLocks/>
          </p:cNvSpPr>
          <p:nvPr/>
        </p:nvSpPr>
        <p:spPr>
          <a:xfrm>
            <a:off x="0" y="838200"/>
            <a:ext cx="8534400" cy="6858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r" rtl="1">
              <a:buNone/>
            </a:pPr>
            <a:r>
              <a:rPr lang="he-IL" dirty="0" smtClean="0">
                <a:latin typeface="SBL Hebrew" panose="02000000000000000000" pitchFamily="2" charset="-79"/>
                <a:cs typeface="SBL Hebrew" panose="02000000000000000000" pitchFamily="2" charset="-79"/>
              </a:rPr>
              <a:t>וְיִשְׁמְעוּ הַכְּנַעֲנִי וְכֹל יֹשְׁבֵי הָאָ֫רֶץ </a:t>
            </a:r>
            <a:r>
              <a:rPr lang="he-IL" dirty="0" smtClean="0">
                <a:solidFill>
                  <a:srgbClr val="FF0000"/>
                </a:solidFill>
                <a:latin typeface="SBL Hebrew" panose="02000000000000000000" pitchFamily="2" charset="-79"/>
                <a:cs typeface="SBL Hebrew" panose="02000000000000000000" pitchFamily="2" charset="-79"/>
              </a:rPr>
              <a:t>וְנָסַבּוּ</a:t>
            </a:r>
            <a:r>
              <a:rPr lang="he-IL" dirty="0" smtClean="0">
                <a:latin typeface="SBL Hebrew" panose="02000000000000000000" pitchFamily="2" charset="-79"/>
                <a:cs typeface="SBL Hebrew" panose="02000000000000000000" pitchFamily="2" charset="-79"/>
              </a:rPr>
              <a:t> עָלֵ֫ינוּ</a:t>
            </a:r>
            <a:endParaRPr lang="en-US" dirty="0" smtClean="0">
              <a:latin typeface="SBL Hebrew" panose="02000000000000000000" pitchFamily="2" charset="-79"/>
              <a:cs typeface="SBL Hebrew" panose="02000000000000000000" pitchFamily="2" charset="-79"/>
            </a:endParaRPr>
          </a:p>
        </p:txBody>
      </p:sp>
      <p:graphicFrame>
        <p:nvGraphicFramePr>
          <p:cNvPr id="6" name="Table 5"/>
          <p:cNvGraphicFramePr>
            <a:graphicFrameLocks noGrp="1"/>
          </p:cNvGraphicFramePr>
          <p:nvPr>
            <p:extLst>
              <p:ext uri="{D42A27DB-BD31-4B8C-83A1-F6EECF244321}">
                <p14:modId xmlns:p14="http://schemas.microsoft.com/office/powerpoint/2010/main" val="71795454"/>
              </p:ext>
            </p:extLst>
          </p:nvPr>
        </p:nvGraphicFramePr>
        <p:xfrm>
          <a:off x="228600" y="2951018"/>
          <a:ext cx="8686800" cy="1316182"/>
        </p:xfrm>
        <a:graphic>
          <a:graphicData uri="http://schemas.openxmlformats.org/drawingml/2006/table">
            <a:tbl>
              <a:tblPr firstRow="1" bandRow="1">
                <a:tableStyleId>{2D5ABB26-0587-4C30-8999-92F81FD0307C}</a:tableStyleId>
              </a:tblPr>
              <a:tblGrid>
                <a:gridCol w="904050"/>
                <a:gridCol w="1229550"/>
                <a:gridCol w="1236041"/>
                <a:gridCol w="821863"/>
                <a:gridCol w="2666496"/>
                <a:gridCol w="1828800"/>
              </a:tblGrid>
              <a:tr h="381000">
                <a:tc>
                  <a:txBody>
                    <a:bodyPr/>
                    <a:lstStyle/>
                    <a:p>
                      <a:pPr algn="ctr"/>
                      <a:r>
                        <a:rPr lang="en-US" sz="1400" dirty="0" smtClean="0">
                          <a:solidFill>
                            <a:schemeClr val="tx1"/>
                          </a:solidFill>
                        </a:rPr>
                        <a:t>Root</a:t>
                      </a:r>
                      <a:endParaRPr lang="en-US"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US" sz="1400" dirty="0" smtClean="0">
                          <a:solidFill>
                            <a:schemeClr val="tx1"/>
                          </a:solidFill>
                        </a:rPr>
                        <a:t>Stem</a:t>
                      </a:r>
                      <a:endParaRPr lang="en-US"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US" sz="1400" dirty="0" smtClean="0">
                          <a:solidFill>
                            <a:schemeClr val="tx1"/>
                          </a:solidFill>
                        </a:rPr>
                        <a:t>Form</a:t>
                      </a:r>
                      <a:endParaRPr lang="en-US"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US" sz="1400" dirty="0" smtClean="0">
                          <a:solidFill>
                            <a:schemeClr val="tx1"/>
                          </a:solidFill>
                        </a:rPr>
                        <a:t>PGN</a:t>
                      </a:r>
                      <a:endParaRPr lang="en-US"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US" sz="1400" dirty="0" smtClean="0">
                          <a:solidFill>
                            <a:schemeClr val="tx1"/>
                          </a:solidFill>
                        </a:rPr>
                        <a:t>Function</a:t>
                      </a:r>
                      <a:endParaRPr lang="en-US"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US" sz="1400" dirty="0" smtClean="0">
                          <a:solidFill>
                            <a:schemeClr val="tx1"/>
                          </a:solidFill>
                        </a:rPr>
                        <a:t>Root</a:t>
                      </a:r>
                      <a:r>
                        <a:rPr lang="en-US" sz="1400" baseline="0" dirty="0" smtClean="0">
                          <a:solidFill>
                            <a:schemeClr val="tx1"/>
                          </a:solidFill>
                        </a:rPr>
                        <a:t> meaning</a:t>
                      </a:r>
                      <a:endParaRPr lang="en-US"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r>
              <a:tr h="935182">
                <a:tc>
                  <a:txBody>
                    <a:bodyPr/>
                    <a:lstStyle/>
                    <a:p>
                      <a:pPr algn="ctr" rtl="1"/>
                      <a:r>
                        <a:rPr lang="he-IL" sz="3200" dirty="0" smtClean="0">
                          <a:solidFill>
                            <a:srgbClr val="FF0000"/>
                          </a:solidFill>
                          <a:latin typeface="SBL Hebrew" panose="02000000000000000000" pitchFamily="2" charset="-79"/>
                          <a:cs typeface="SBL Hebrew" panose="02000000000000000000" pitchFamily="2" charset="-79"/>
                        </a:rPr>
                        <a:t>סבב</a:t>
                      </a:r>
                      <a:endParaRPr lang="en-US" sz="3200" dirty="0">
                        <a:solidFill>
                          <a:srgbClr val="FF0000"/>
                        </a:solidFill>
                        <a:latin typeface="SBL Hebrew" panose="02000000000000000000" pitchFamily="2" charset="-79"/>
                        <a:cs typeface="SBL Hebrew" panose="02000000000000000000" pitchFamily="2" charset="-79"/>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800" dirty="0" err="1" smtClean="0">
                          <a:solidFill>
                            <a:srgbClr val="FF0000"/>
                          </a:solidFill>
                        </a:rPr>
                        <a:t>Niphal</a:t>
                      </a:r>
                      <a:endParaRPr lang="en-US" sz="1800" dirty="0">
                        <a:solidFill>
                          <a:srgbClr val="FF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err="1" smtClean="0">
                          <a:solidFill>
                            <a:srgbClr val="FF0000"/>
                          </a:solidFill>
                        </a:rPr>
                        <a:t>Weqatal</a:t>
                      </a:r>
                      <a:endParaRPr lang="en-US" dirty="0">
                        <a:solidFill>
                          <a:srgbClr val="FF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solidFill>
                            <a:srgbClr val="FF0000"/>
                          </a:solidFill>
                        </a:rPr>
                        <a:t>3cp</a:t>
                      </a:r>
                      <a:endParaRPr lang="en-US" dirty="0">
                        <a:solidFill>
                          <a:srgbClr val="FF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solidFill>
                            <a:srgbClr val="FF0000"/>
                          </a:solidFill>
                        </a:rPr>
                        <a:t>Off-line we-</a:t>
                      </a:r>
                      <a:r>
                        <a:rPr lang="en-US" dirty="0" err="1" smtClean="0">
                          <a:solidFill>
                            <a:srgbClr val="FF0000"/>
                          </a:solidFill>
                        </a:rPr>
                        <a:t>qatal</a:t>
                      </a:r>
                      <a:r>
                        <a:rPr lang="en-US" dirty="0" smtClean="0">
                          <a:solidFill>
                            <a:srgbClr val="FF0000"/>
                          </a:solidFill>
                        </a:rPr>
                        <a:t>:</a:t>
                      </a:r>
                    </a:p>
                    <a:p>
                      <a:pPr algn="ctr"/>
                      <a:r>
                        <a:rPr lang="en-US" dirty="0" smtClean="0">
                          <a:solidFill>
                            <a:srgbClr val="FF0000"/>
                          </a:solidFill>
                        </a:rPr>
                        <a:t>Purpose, consequence</a:t>
                      </a:r>
                    </a:p>
                    <a:p>
                      <a:pPr algn="ctr"/>
                      <a:r>
                        <a:rPr lang="en-US" dirty="0" smtClean="0">
                          <a:solidFill>
                            <a:srgbClr val="FF0000"/>
                          </a:solidFill>
                        </a:rPr>
                        <a:t>(here it’s consequence)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800" dirty="0" smtClean="0">
                          <a:solidFill>
                            <a:srgbClr val="FF0000"/>
                          </a:solidFill>
                        </a:rPr>
                        <a:t>To turn aside</a:t>
                      </a:r>
                    </a:p>
                    <a:p>
                      <a:pPr algn="ctr"/>
                      <a:r>
                        <a:rPr lang="en-US" sz="1800" dirty="0" smtClean="0">
                          <a:solidFill>
                            <a:srgbClr val="FF0000"/>
                          </a:solidFill>
                        </a:rPr>
                        <a:t>surround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53509714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6250" y="0"/>
            <a:ext cx="8229600" cy="762000"/>
          </a:xfrm>
        </p:spPr>
        <p:txBody>
          <a:bodyPr/>
          <a:lstStyle/>
          <a:p>
            <a:r>
              <a:rPr lang="en-US" dirty="0" err="1"/>
              <a:t>Niphal</a:t>
            </a:r>
            <a:r>
              <a:rPr lang="en-US" dirty="0"/>
              <a:t> of geminate roots</a:t>
            </a:r>
          </a:p>
        </p:txBody>
      </p:sp>
      <p:sp>
        <p:nvSpPr>
          <p:cNvPr id="4" name="Content Placeholder 3"/>
          <p:cNvSpPr>
            <a:spLocks noGrp="1"/>
          </p:cNvSpPr>
          <p:nvPr>
            <p:ph idx="1"/>
          </p:nvPr>
        </p:nvSpPr>
        <p:spPr>
          <a:xfrm>
            <a:off x="304800" y="1524001"/>
            <a:ext cx="8839200" cy="838199"/>
          </a:xfrm>
        </p:spPr>
        <p:txBody>
          <a:bodyPr>
            <a:normAutofit/>
          </a:bodyPr>
          <a:lstStyle/>
          <a:p>
            <a:pPr marL="0" indent="0">
              <a:spcAft>
                <a:spcPts val="600"/>
              </a:spcAft>
              <a:buNone/>
            </a:pPr>
            <a:r>
              <a:rPr lang="en-US" dirty="0" smtClean="0"/>
              <a:t>Parse </a:t>
            </a:r>
            <a:r>
              <a:rPr lang="he-IL" dirty="0">
                <a:solidFill>
                  <a:srgbClr val="FF0000"/>
                </a:solidFill>
                <a:latin typeface="SBL Hebrew" panose="02000000000000000000" pitchFamily="2" charset="-79"/>
                <a:cs typeface="SBL Hebrew" panose="02000000000000000000" pitchFamily="2" charset="-79"/>
              </a:rPr>
              <a:t>וְנָסַבּוּ</a:t>
            </a:r>
            <a:r>
              <a:rPr lang="he-IL" dirty="0">
                <a:latin typeface="SBL Hebrew" panose="02000000000000000000" pitchFamily="2" charset="-79"/>
                <a:cs typeface="SBL Hebrew" panose="02000000000000000000" pitchFamily="2" charset="-79"/>
              </a:rPr>
              <a:t> </a:t>
            </a:r>
            <a:endParaRPr lang="en-US" sz="2400" i="1" dirty="0"/>
          </a:p>
        </p:txBody>
      </p:sp>
      <p:sp>
        <p:nvSpPr>
          <p:cNvPr id="5" name="Subtitle 2"/>
          <p:cNvSpPr txBox="1">
            <a:spLocks/>
          </p:cNvSpPr>
          <p:nvPr/>
        </p:nvSpPr>
        <p:spPr>
          <a:xfrm>
            <a:off x="0" y="838200"/>
            <a:ext cx="8534400" cy="6858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r" rtl="1">
              <a:buNone/>
            </a:pPr>
            <a:r>
              <a:rPr lang="he-IL" dirty="0" smtClean="0">
                <a:latin typeface="SBL Hebrew" panose="02000000000000000000" pitchFamily="2" charset="-79"/>
                <a:cs typeface="SBL Hebrew" panose="02000000000000000000" pitchFamily="2" charset="-79"/>
              </a:rPr>
              <a:t>וְיִשְׁמְעוּ הַכְּנַעֲנִי וְכֹל יֹשְׁבֵי הָאָ֫רֶץ </a:t>
            </a:r>
            <a:r>
              <a:rPr lang="he-IL" dirty="0" smtClean="0">
                <a:solidFill>
                  <a:srgbClr val="FF0000"/>
                </a:solidFill>
                <a:latin typeface="SBL Hebrew" panose="02000000000000000000" pitchFamily="2" charset="-79"/>
                <a:cs typeface="SBL Hebrew" panose="02000000000000000000" pitchFamily="2" charset="-79"/>
              </a:rPr>
              <a:t>וְנָסַבּוּ</a:t>
            </a:r>
            <a:r>
              <a:rPr lang="he-IL" dirty="0" smtClean="0">
                <a:latin typeface="SBL Hebrew" panose="02000000000000000000" pitchFamily="2" charset="-79"/>
                <a:cs typeface="SBL Hebrew" panose="02000000000000000000" pitchFamily="2" charset="-79"/>
              </a:rPr>
              <a:t> עָלֵ֫ינוּ</a:t>
            </a:r>
            <a:endParaRPr lang="en-US" dirty="0" smtClean="0">
              <a:latin typeface="SBL Hebrew" panose="02000000000000000000" pitchFamily="2" charset="-79"/>
              <a:cs typeface="SBL Hebrew" panose="02000000000000000000" pitchFamily="2" charset="-79"/>
            </a:endParaRPr>
          </a:p>
        </p:txBody>
      </p:sp>
      <p:graphicFrame>
        <p:nvGraphicFramePr>
          <p:cNvPr id="6" name="Table 5"/>
          <p:cNvGraphicFramePr>
            <a:graphicFrameLocks noGrp="1"/>
          </p:cNvGraphicFramePr>
          <p:nvPr>
            <p:extLst>
              <p:ext uri="{D42A27DB-BD31-4B8C-83A1-F6EECF244321}">
                <p14:modId xmlns:p14="http://schemas.microsoft.com/office/powerpoint/2010/main" val="3544675763"/>
              </p:ext>
            </p:extLst>
          </p:nvPr>
        </p:nvGraphicFramePr>
        <p:xfrm>
          <a:off x="228600" y="2951018"/>
          <a:ext cx="8686800" cy="1316182"/>
        </p:xfrm>
        <a:graphic>
          <a:graphicData uri="http://schemas.openxmlformats.org/drawingml/2006/table">
            <a:tbl>
              <a:tblPr firstRow="1" bandRow="1">
                <a:tableStyleId>{2D5ABB26-0587-4C30-8999-92F81FD0307C}</a:tableStyleId>
              </a:tblPr>
              <a:tblGrid>
                <a:gridCol w="904050"/>
                <a:gridCol w="1229550"/>
                <a:gridCol w="1236041"/>
                <a:gridCol w="821863"/>
                <a:gridCol w="2666496"/>
                <a:gridCol w="1828800"/>
              </a:tblGrid>
              <a:tr h="381000">
                <a:tc>
                  <a:txBody>
                    <a:bodyPr/>
                    <a:lstStyle/>
                    <a:p>
                      <a:pPr algn="ctr"/>
                      <a:r>
                        <a:rPr lang="en-US" sz="1400" dirty="0" smtClean="0">
                          <a:solidFill>
                            <a:schemeClr val="tx1"/>
                          </a:solidFill>
                        </a:rPr>
                        <a:t>Root</a:t>
                      </a:r>
                      <a:endParaRPr lang="en-US"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US" sz="1400" dirty="0" smtClean="0">
                          <a:solidFill>
                            <a:schemeClr val="tx1"/>
                          </a:solidFill>
                        </a:rPr>
                        <a:t>Stem</a:t>
                      </a:r>
                      <a:endParaRPr lang="en-US"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US" sz="1400" dirty="0" smtClean="0">
                          <a:solidFill>
                            <a:schemeClr val="tx1"/>
                          </a:solidFill>
                        </a:rPr>
                        <a:t>Form</a:t>
                      </a:r>
                      <a:endParaRPr lang="en-US"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US" sz="1400" dirty="0" smtClean="0">
                          <a:solidFill>
                            <a:schemeClr val="tx1"/>
                          </a:solidFill>
                        </a:rPr>
                        <a:t>PGN</a:t>
                      </a:r>
                      <a:endParaRPr lang="en-US"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US" sz="1400" dirty="0" smtClean="0">
                          <a:solidFill>
                            <a:schemeClr val="tx1"/>
                          </a:solidFill>
                        </a:rPr>
                        <a:t>Function</a:t>
                      </a:r>
                      <a:endParaRPr lang="en-US"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US" sz="1400" dirty="0" smtClean="0">
                          <a:solidFill>
                            <a:schemeClr val="tx1"/>
                          </a:solidFill>
                        </a:rPr>
                        <a:t>Root</a:t>
                      </a:r>
                      <a:r>
                        <a:rPr lang="en-US" sz="1400" baseline="0" dirty="0" smtClean="0">
                          <a:solidFill>
                            <a:schemeClr val="tx1"/>
                          </a:solidFill>
                        </a:rPr>
                        <a:t> meaning</a:t>
                      </a:r>
                      <a:endParaRPr lang="en-US"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r>
              <a:tr h="935182">
                <a:tc>
                  <a:txBody>
                    <a:bodyPr/>
                    <a:lstStyle/>
                    <a:p>
                      <a:pPr algn="ctr" rtl="1"/>
                      <a:r>
                        <a:rPr lang="he-IL" sz="3200" dirty="0" smtClean="0">
                          <a:solidFill>
                            <a:srgbClr val="FF0000"/>
                          </a:solidFill>
                          <a:latin typeface="SBL Hebrew" panose="02000000000000000000" pitchFamily="2" charset="-79"/>
                          <a:cs typeface="SBL Hebrew" panose="02000000000000000000" pitchFamily="2" charset="-79"/>
                        </a:rPr>
                        <a:t>סבב</a:t>
                      </a:r>
                      <a:endParaRPr lang="en-US" sz="3200" dirty="0">
                        <a:solidFill>
                          <a:srgbClr val="FF0000"/>
                        </a:solidFill>
                        <a:latin typeface="SBL Hebrew" panose="02000000000000000000" pitchFamily="2" charset="-79"/>
                        <a:cs typeface="SBL Hebrew" panose="02000000000000000000" pitchFamily="2" charset="-79"/>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800" dirty="0" err="1" smtClean="0">
                          <a:solidFill>
                            <a:srgbClr val="FF0000"/>
                          </a:solidFill>
                        </a:rPr>
                        <a:t>Niphal</a:t>
                      </a:r>
                      <a:endParaRPr lang="en-US" sz="1800" dirty="0">
                        <a:solidFill>
                          <a:srgbClr val="FF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err="1" smtClean="0">
                          <a:solidFill>
                            <a:srgbClr val="FF0000"/>
                          </a:solidFill>
                        </a:rPr>
                        <a:t>Weqatal</a:t>
                      </a:r>
                      <a:endParaRPr lang="en-US" dirty="0">
                        <a:solidFill>
                          <a:srgbClr val="FF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solidFill>
                            <a:srgbClr val="FF0000"/>
                          </a:solidFill>
                        </a:rPr>
                        <a:t>3cp</a:t>
                      </a:r>
                      <a:endParaRPr lang="en-US" dirty="0">
                        <a:solidFill>
                          <a:srgbClr val="FF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solidFill>
                            <a:srgbClr val="FF0000"/>
                          </a:solidFill>
                        </a:rPr>
                        <a:t>Off-line we-</a:t>
                      </a:r>
                      <a:r>
                        <a:rPr lang="en-US" dirty="0" err="1" smtClean="0">
                          <a:solidFill>
                            <a:srgbClr val="FF0000"/>
                          </a:solidFill>
                        </a:rPr>
                        <a:t>qatal</a:t>
                      </a:r>
                      <a:r>
                        <a:rPr lang="en-US" dirty="0" smtClean="0">
                          <a:solidFill>
                            <a:srgbClr val="FF0000"/>
                          </a:solidFill>
                        </a:rPr>
                        <a:t>:</a:t>
                      </a:r>
                    </a:p>
                    <a:p>
                      <a:pPr algn="ctr"/>
                      <a:r>
                        <a:rPr lang="en-US" dirty="0" smtClean="0">
                          <a:solidFill>
                            <a:srgbClr val="FF0000"/>
                          </a:solidFill>
                        </a:rPr>
                        <a:t>Purpose, consequence</a:t>
                      </a:r>
                    </a:p>
                    <a:p>
                      <a:pPr algn="ctr"/>
                      <a:r>
                        <a:rPr lang="en-US" dirty="0" smtClean="0">
                          <a:solidFill>
                            <a:srgbClr val="FF0000"/>
                          </a:solidFill>
                        </a:rPr>
                        <a:t>(here it’s consequence)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800" dirty="0" smtClean="0">
                          <a:solidFill>
                            <a:srgbClr val="FF0000"/>
                          </a:solidFill>
                        </a:rPr>
                        <a:t>To turn aside</a:t>
                      </a:r>
                    </a:p>
                    <a:p>
                      <a:pPr algn="ctr"/>
                      <a:r>
                        <a:rPr lang="en-US" sz="1800" dirty="0" smtClean="0">
                          <a:solidFill>
                            <a:srgbClr val="FF0000"/>
                          </a:solidFill>
                        </a:rPr>
                        <a:t>surround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8" name="Content Placeholder 3"/>
          <p:cNvSpPr txBox="1">
            <a:spLocks/>
          </p:cNvSpPr>
          <p:nvPr/>
        </p:nvSpPr>
        <p:spPr>
          <a:xfrm>
            <a:off x="304800" y="4724400"/>
            <a:ext cx="8839200" cy="1143000"/>
          </a:xfrm>
          <a:prstGeom prst="rect">
            <a:avLst/>
          </a:prstGeom>
        </p:spPr>
        <p:txBody>
          <a:bodyPr vert="horz" lIns="91440" tIns="45720" rIns="91440" bIns="45720" rtlCol="0">
            <a:normAutofit fontScale="92500" lnSpcReduction="1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spcAft>
                <a:spcPts val="600"/>
              </a:spcAft>
              <a:buFont typeface="Arial" pitchFamily="34" charset="0"/>
              <a:buNone/>
            </a:pPr>
            <a:r>
              <a:rPr lang="en-US" dirty="0" smtClean="0"/>
              <a:t>For </a:t>
            </a:r>
            <a:r>
              <a:rPr lang="en-US" dirty="0" err="1" smtClean="0"/>
              <a:t>Niphal</a:t>
            </a:r>
            <a:r>
              <a:rPr lang="en-US" dirty="0" smtClean="0"/>
              <a:t> Geminate morphology study the verb tables.</a:t>
            </a:r>
          </a:p>
          <a:p>
            <a:pPr marL="0" indent="0">
              <a:spcAft>
                <a:spcPts val="600"/>
              </a:spcAft>
              <a:buFont typeface="Arial" pitchFamily="34" charset="0"/>
              <a:buNone/>
            </a:pPr>
            <a:r>
              <a:rPr lang="en-US" dirty="0" smtClean="0"/>
              <a:t>Also see Animated Hebrew chapter 39.</a:t>
            </a:r>
            <a:endParaRPr lang="en-US" sz="2400" i="1" dirty="0"/>
          </a:p>
        </p:txBody>
      </p:sp>
    </p:spTree>
    <p:extLst>
      <p:ext uri="{BB962C8B-B14F-4D97-AF65-F5344CB8AC3E}">
        <p14:creationId xmlns:p14="http://schemas.microsoft.com/office/powerpoint/2010/main" val="400195168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6250" y="0"/>
            <a:ext cx="8229600" cy="762000"/>
          </a:xfrm>
        </p:spPr>
        <p:txBody>
          <a:bodyPr/>
          <a:lstStyle/>
          <a:p>
            <a:r>
              <a:rPr lang="en-US" dirty="0" err="1"/>
              <a:t>Polel</a:t>
            </a:r>
            <a:r>
              <a:rPr lang="en-US" dirty="0"/>
              <a:t>, and </a:t>
            </a:r>
            <a:r>
              <a:rPr lang="en-US" dirty="0" err="1"/>
              <a:t>Pilpel</a:t>
            </a:r>
            <a:endParaRPr lang="en-US" dirty="0"/>
          </a:p>
        </p:txBody>
      </p:sp>
      <p:sp>
        <p:nvSpPr>
          <p:cNvPr id="4" name="Content Placeholder 3"/>
          <p:cNvSpPr>
            <a:spLocks noGrp="1"/>
          </p:cNvSpPr>
          <p:nvPr>
            <p:ph idx="1"/>
          </p:nvPr>
        </p:nvSpPr>
        <p:spPr>
          <a:xfrm>
            <a:off x="457200" y="1143001"/>
            <a:ext cx="8534400" cy="5410199"/>
          </a:xfrm>
        </p:spPr>
        <p:txBody>
          <a:bodyPr>
            <a:normAutofit/>
          </a:bodyPr>
          <a:lstStyle/>
          <a:p>
            <a:pPr marL="0" indent="0">
              <a:buNone/>
            </a:pPr>
            <a:r>
              <a:rPr lang="en-US" dirty="0" err="1" smtClean="0"/>
              <a:t>Polel</a:t>
            </a:r>
            <a:r>
              <a:rPr lang="en-US" dirty="0" smtClean="0"/>
              <a:t> and </a:t>
            </a:r>
            <a:r>
              <a:rPr lang="en-US" dirty="0" err="1" smtClean="0"/>
              <a:t>Pilpel</a:t>
            </a:r>
            <a:r>
              <a:rPr lang="en-US" dirty="0" smtClean="0"/>
              <a:t> are two special stems/</a:t>
            </a:r>
            <a:r>
              <a:rPr lang="en-US" dirty="0" err="1" smtClean="0"/>
              <a:t>binyanim</a:t>
            </a:r>
            <a:r>
              <a:rPr lang="en-US" dirty="0" smtClean="0"/>
              <a:t> that can occur with Geminates.</a:t>
            </a:r>
            <a:endParaRPr lang="en-US" dirty="0"/>
          </a:p>
          <a:p>
            <a:r>
              <a:rPr lang="en-US" dirty="0"/>
              <a:t>E</a:t>
            </a:r>
            <a:r>
              <a:rPr lang="en-US" dirty="0" smtClean="0"/>
              <a:t>quivalent to </a:t>
            </a:r>
            <a:r>
              <a:rPr lang="en-US" dirty="0" err="1" smtClean="0"/>
              <a:t>Piel</a:t>
            </a:r>
            <a:r>
              <a:rPr lang="en-US" dirty="0" smtClean="0"/>
              <a:t> in meaning</a:t>
            </a:r>
          </a:p>
          <a:p>
            <a:r>
              <a:rPr lang="en-US" dirty="0"/>
              <a:t>I</a:t>
            </a:r>
            <a:r>
              <a:rPr lang="en-US" dirty="0" smtClean="0"/>
              <a:t>mportant but …</a:t>
            </a:r>
          </a:p>
          <a:p>
            <a:pPr lvl="1"/>
            <a:r>
              <a:rPr lang="en-US" dirty="0" smtClean="0"/>
              <a:t>Not many attested</a:t>
            </a:r>
          </a:p>
          <a:p>
            <a:pPr lvl="1"/>
            <a:r>
              <a:rPr lang="en-US" dirty="0" smtClean="0"/>
              <a:t>Easy to recognize</a:t>
            </a:r>
          </a:p>
        </p:txBody>
      </p:sp>
    </p:spTree>
    <p:extLst>
      <p:ext uri="{BB962C8B-B14F-4D97-AF65-F5344CB8AC3E}">
        <p14:creationId xmlns:p14="http://schemas.microsoft.com/office/powerpoint/2010/main" val="253358536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6250" y="0"/>
            <a:ext cx="8229600" cy="762000"/>
          </a:xfrm>
        </p:spPr>
        <p:txBody>
          <a:bodyPr/>
          <a:lstStyle/>
          <a:p>
            <a:r>
              <a:rPr lang="en-US" dirty="0" err="1" smtClean="0"/>
              <a:t>Polel</a:t>
            </a:r>
            <a:endParaRPr lang="en-US" dirty="0"/>
          </a:p>
        </p:txBody>
      </p:sp>
      <p:sp>
        <p:nvSpPr>
          <p:cNvPr id="4" name="Content Placeholder 3"/>
          <p:cNvSpPr>
            <a:spLocks noGrp="1"/>
          </p:cNvSpPr>
          <p:nvPr>
            <p:ph idx="1"/>
          </p:nvPr>
        </p:nvSpPr>
        <p:spPr>
          <a:xfrm>
            <a:off x="457200" y="1143001"/>
            <a:ext cx="8229600" cy="5410199"/>
          </a:xfrm>
        </p:spPr>
        <p:txBody>
          <a:bodyPr>
            <a:normAutofit/>
          </a:bodyPr>
          <a:lstStyle/>
          <a:p>
            <a:r>
              <a:rPr lang="en-US" dirty="0" err="1" smtClean="0"/>
              <a:t>Polel</a:t>
            </a:r>
            <a:r>
              <a:rPr lang="en-US" dirty="0" smtClean="0"/>
              <a:t> follows the pattern </a:t>
            </a:r>
            <a:r>
              <a:rPr lang="he-IL" dirty="0" smtClean="0">
                <a:latin typeface="SBL Hebrew" panose="02000000000000000000" pitchFamily="2" charset="-79"/>
                <a:cs typeface="SBL Hebrew" panose="02000000000000000000" pitchFamily="2" charset="-79"/>
              </a:rPr>
              <a:t>סוֹבֵב</a:t>
            </a:r>
            <a:r>
              <a:rPr lang="en-US" dirty="0" smtClean="0"/>
              <a:t> in all forms.</a:t>
            </a:r>
          </a:p>
          <a:p>
            <a:pPr lvl="1"/>
            <a:r>
              <a:rPr lang="en-US" dirty="0" smtClean="0"/>
              <a:t>Don’t confuse this with the </a:t>
            </a:r>
            <a:r>
              <a:rPr lang="en-US" dirty="0" err="1" smtClean="0"/>
              <a:t>Qal</a:t>
            </a:r>
            <a:r>
              <a:rPr lang="en-US" dirty="0" smtClean="0"/>
              <a:t> Participle.</a:t>
            </a:r>
          </a:p>
          <a:p>
            <a:r>
              <a:rPr lang="en-US" dirty="0" smtClean="0"/>
              <a:t>See table in </a:t>
            </a:r>
            <a:r>
              <a:rPr lang="en-US" dirty="0" err="1" smtClean="0"/>
              <a:t>Rocine</a:t>
            </a:r>
            <a:r>
              <a:rPr lang="en-US" dirty="0" smtClean="0"/>
              <a:t> 48.5a</a:t>
            </a:r>
          </a:p>
        </p:txBody>
      </p:sp>
    </p:spTree>
    <p:extLst>
      <p:ext uri="{BB962C8B-B14F-4D97-AF65-F5344CB8AC3E}">
        <p14:creationId xmlns:p14="http://schemas.microsoft.com/office/powerpoint/2010/main" val="193287669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6250" y="0"/>
            <a:ext cx="8229600" cy="762000"/>
          </a:xfrm>
        </p:spPr>
        <p:txBody>
          <a:bodyPr/>
          <a:lstStyle/>
          <a:p>
            <a:r>
              <a:rPr lang="en-US" dirty="0" err="1"/>
              <a:t>Pilpel</a:t>
            </a:r>
            <a:endParaRPr lang="en-US" dirty="0"/>
          </a:p>
        </p:txBody>
      </p:sp>
      <p:sp>
        <p:nvSpPr>
          <p:cNvPr id="4" name="Content Placeholder 3"/>
          <p:cNvSpPr>
            <a:spLocks noGrp="1"/>
          </p:cNvSpPr>
          <p:nvPr>
            <p:ph idx="1"/>
          </p:nvPr>
        </p:nvSpPr>
        <p:spPr>
          <a:xfrm>
            <a:off x="457200" y="1143001"/>
            <a:ext cx="8534400" cy="5410199"/>
          </a:xfrm>
        </p:spPr>
        <p:txBody>
          <a:bodyPr>
            <a:normAutofit/>
          </a:bodyPr>
          <a:lstStyle/>
          <a:p>
            <a:pPr marL="0" indent="0">
              <a:buNone/>
              <a:tabLst>
                <a:tab pos="1200150" algn="l"/>
                <a:tab pos="2057400" algn="l"/>
                <a:tab pos="3143250" algn="l"/>
                <a:tab pos="4629150" algn="l"/>
              </a:tabLst>
            </a:pPr>
            <a:r>
              <a:rPr lang="en-US" dirty="0"/>
              <a:t>The </a:t>
            </a:r>
            <a:r>
              <a:rPr lang="en-US" dirty="0" err="1"/>
              <a:t>Pilpel</a:t>
            </a:r>
            <a:r>
              <a:rPr lang="en-US" dirty="0"/>
              <a:t> stem is a result of doubling the essential two letters of a root</a:t>
            </a:r>
            <a:r>
              <a:rPr lang="en-US" dirty="0" smtClean="0"/>
              <a:t>.</a:t>
            </a:r>
          </a:p>
          <a:p>
            <a:pPr>
              <a:tabLst>
                <a:tab pos="1200150" algn="l"/>
                <a:tab pos="2057400" algn="l"/>
                <a:tab pos="3143250" algn="l"/>
                <a:tab pos="4629150" algn="l"/>
              </a:tabLst>
            </a:pPr>
            <a:r>
              <a:rPr lang="he-IL" dirty="0" smtClean="0">
                <a:latin typeface="SBL Hebrew" panose="02000000000000000000" pitchFamily="2" charset="-79"/>
                <a:cs typeface="SBL Hebrew" panose="02000000000000000000" pitchFamily="2" charset="-79"/>
              </a:rPr>
              <a:t>גלל</a:t>
            </a:r>
            <a:r>
              <a:rPr lang="en-US" dirty="0" smtClean="0"/>
              <a:t>	-&gt;	</a:t>
            </a:r>
            <a:r>
              <a:rPr lang="he-IL" dirty="0">
                <a:latin typeface="SBL Hebrew" panose="02000000000000000000" pitchFamily="2" charset="-79"/>
                <a:cs typeface="SBL Hebrew" panose="02000000000000000000" pitchFamily="2" charset="-79"/>
              </a:rPr>
              <a:t>גִּלְגֵּל</a:t>
            </a:r>
            <a:r>
              <a:rPr lang="en-US" dirty="0"/>
              <a:t>	</a:t>
            </a:r>
            <a:r>
              <a:rPr lang="en-US" sz="2400" dirty="0" err="1" smtClean="0"/>
              <a:t>Qatal</a:t>
            </a:r>
            <a:r>
              <a:rPr lang="en-US" sz="2400" dirty="0" smtClean="0"/>
              <a:t> 3ms 	</a:t>
            </a:r>
            <a:r>
              <a:rPr lang="en-US" sz="2400" i="1" dirty="0" smtClean="0"/>
              <a:t>he is a roller</a:t>
            </a:r>
            <a:endParaRPr lang="en-US" i="1" dirty="0" smtClean="0"/>
          </a:p>
          <a:p>
            <a:pPr marL="0" indent="0">
              <a:buNone/>
              <a:tabLst>
                <a:tab pos="1200150" algn="l"/>
                <a:tab pos="2057400" algn="l"/>
                <a:tab pos="3143250" algn="l"/>
                <a:tab pos="4629150" algn="l"/>
              </a:tabLst>
            </a:pPr>
            <a:endParaRPr lang="en-US" dirty="0" smtClean="0"/>
          </a:p>
          <a:p>
            <a:pPr marL="0" indent="0">
              <a:buNone/>
              <a:tabLst>
                <a:tab pos="1200150" algn="l"/>
                <a:tab pos="2057400" algn="l"/>
                <a:tab pos="3143250" algn="l"/>
                <a:tab pos="4629150" algn="l"/>
              </a:tabLst>
            </a:pPr>
            <a:r>
              <a:rPr lang="en-US" dirty="0" smtClean="0"/>
              <a:t>II-</a:t>
            </a:r>
            <a:r>
              <a:rPr lang="en-US" dirty="0" err="1" smtClean="0"/>
              <a:t>Ayin</a:t>
            </a:r>
            <a:r>
              <a:rPr lang="en-US" dirty="0" smtClean="0"/>
              <a:t> and II-</a:t>
            </a:r>
            <a:r>
              <a:rPr lang="en-US" dirty="0" err="1" smtClean="0"/>
              <a:t>Waw</a:t>
            </a:r>
            <a:r>
              <a:rPr lang="en-US" dirty="0" smtClean="0"/>
              <a:t> also occur in the </a:t>
            </a:r>
            <a:r>
              <a:rPr lang="en-US" dirty="0" err="1" smtClean="0"/>
              <a:t>Pilpel</a:t>
            </a:r>
            <a:endParaRPr lang="en-US" dirty="0" smtClean="0"/>
          </a:p>
          <a:p>
            <a:pPr>
              <a:tabLst>
                <a:tab pos="1200150" algn="l"/>
                <a:tab pos="2057400" algn="l"/>
                <a:tab pos="3143250" algn="l"/>
                <a:tab pos="4629150" algn="l"/>
              </a:tabLst>
            </a:pPr>
            <a:r>
              <a:rPr lang="he-IL" dirty="0">
                <a:latin typeface="SBL Hebrew" panose="02000000000000000000" pitchFamily="2" charset="-79"/>
                <a:cs typeface="SBL Hebrew" panose="02000000000000000000" pitchFamily="2" charset="-79"/>
              </a:rPr>
              <a:t>כּוּל</a:t>
            </a:r>
            <a:r>
              <a:rPr lang="en-US" dirty="0"/>
              <a:t>	-&gt;	</a:t>
            </a:r>
            <a:r>
              <a:rPr lang="he-IL" dirty="0">
                <a:latin typeface="SBL Hebrew" panose="02000000000000000000" pitchFamily="2" charset="-79"/>
                <a:cs typeface="SBL Hebrew" panose="02000000000000000000" pitchFamily="2" charset="-79"/>
              </a:rPr>
              <a:t>כִּלְכֵּל</a:t>
            </a:r>
            <a:r>
              <a:rPr lang="en-US" dirty="0" smtClean="0"/>
              <a:t>	</a:t>
            </a:r>
            <a:r>
              <a:rPr lang="en-US" sz="2400" dirty="0" err="1" smtClean="0"/>
              <a:t>Qatal</a:t>
            </a:r>
            <a:r>
              <a:rPr lang="en-US" sz="2400" dirty="0" smtClean="0"/>
              <a:t> 3ms	</a:t>
            </a:r>
            <a:r>
              <a:rPr lang="en-US" sz="2400" i="1" dirty="0" smtClean="0"/>
              <a:t>he </a:t>
            </a:r>
            <a:r>
              <a:rPr lang="en-US" sz="2400" i="1" dirty="0"/>
              <a:t>is a sustainer, </a:t>
            </a:r>
            <a:r>
              <a:rPr lang="en-US" sz="2400" i="1" dirty="0" smtClean="0"/>
              <a:t>nourisher</a:t>
            </a:r>
            <a:endParaRPr lang="en-US" sz="2400" i="1" dirty="0"/>
          </a:p>
        </p:txBody>
      </p:sp>
    </p:spTree>
    <p:extLst>
      <p:ext uri="{BB962C8B-B14F-4D97-AF65-F5344CB8AC3E}">
        <p14:creationId xmlns:p14="http://schemas.microsoft.com/office/powerpoint/2010/main" val="72817787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6250" y="0"/>
            <a:ext cx="8229600" cy="762000"/>
          </a:xfrm>
        </p:spPr>
        <p:txBody>
          <a:bodyPr/>
          <a:lstStyle/>
          <a:p>
            <a:r>
              <a:rPr lang="en-US" dirty="0"/>
              <a:t>What we already know</a:t>
            </a:r>
          </a:p>
        </p:txBody>
      </p:sp>
      <p:sp>
        <p:nvSpPr>
          <p:cNvPr id="4" name="Content Placeholder 3"/>
          <p:cNvSpPr>
            <a:spLocks noGrp="1"/>
          </p:cNvSpPr>
          <p:nvPr>
            <p:ph idx="1"/>
          </p:nvPr>
        </p:nvSpPr>
        <p:spPr>
          <a:xfrm>
            <a:off x="457200" y="1524001"/>
            <a:ext cx="8229600" cy="4343399"/>
          </a:xfrm>
        </p:spPr>
        <p:txBody>
          <a:bodyPr>
            <a:normAutofit/>
          </a:bodyPr>
          <a:lstStyle/>
          <a:p>
            <a:pPr marL="0" indent="0">
              <a:buNone/>
            </a:pPr>
            <a:r>
              <a:rPr lang="en-US" dirty="0" smtClean="0"/>
              <a:t>What verb </a:t>
            </a:r>
            <a:r>
              <a:rPr lang="en-US" u="sng" dirty="0" smtClean="0"/>
              <a:t>form</a:t>
            </a:r>
            <a:r>
              <a:rPr lang="en-US" dirty="0" smtClean="0"/>
              <a:t> is the first word?</a:t>
            </a:r>
          </a:p>
        </p:txBody>
      </p:sp>
      <p:sp>
        <p:nvSpPr>
          <p:cNvPr id="5" name="Subtitle 2"/>
          <p:cNvSpPr txBox="1">
            <a:spLocks/>
          </p:cNvSpPr>
          <p:nvPr/>
        </p:nvSpPr>
        <p:spPr>
          <a:xfrm>
            <a:off x="0" y="838200"/>
            <a:ext cx="8534400" cy="6858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r" rtl="1">
              <a:buNone/>
            </a:pPr>
            <a:r>
              <a:rPr lang="he-IL" dirty="0" smtClean="0">
                <a:solidFill>
                  <a:srgbClr val="0000FF"/>
                </a:solidFill>
                <a:latin typeface="SBL Hebrew" panose="02000000000000000000" pitchFamily="2" charset="-79"/>
                <a:cs typeface="SBL Hebrew" panose="02000000000000000000" pitchFamily="2" charset="-79"/>
              </a:rPr>
              <a:t>וְיִשְׁמְעוּ</a:t>
            </a:r>
            <a:r>
              <a:rPr lang="he-IL" dirty="0" smtClean="0">
                <a:latin typeface="SBL Hebrew" panose="02000000000000000000" pitchFamily="2" charset="-79"/>
                <a:cs typeface="SBL Hebrew" panose="02000000000000000000" pitchFamily="2" charset="-79"/>
              </a:rPr>
              <a:t> הַכְּנַעֲנִי וְכֹל יֹשְׁבֵי הָאָ֫רֶץ וְנָסַבּוּ עָלֵ֫ינוּ</a:t>
            </a:r>
            <a:endParaRPr lang="en-US" dirty="0" smtClean="0">
              <a:latin typeface="SBL Hebrew" panose="02000000000000000000" pitchFamily="2" charset="-79"/>
              <a:cs typeface="SBL Hebrew" panose="02000000000000000000" pitchFamily="2" charset="-79"/>
            </a:endParaRPr>
          </a:p>
        </p:txBody>
      </p:sp>
    </p:spTree>
    <p:extLst>
      <p:ext uri="{BB962C8B-B14F-4D97-AF65-F5344CB8AC3E}">
        <p14:creationId xmlns:p14="http://schemas.microsoft.com/office/powerpoint/2010/main" val="72828443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6250" y="0"/>
            <a:ext cx="8229600" cy="762000"/>
          </a:xfrm>
        </p:spPr>
        <p:txBody>
          <a:bodyPr/>
          <a:lstStyle/>
          <a:p>
            <a:r>
              <a:rPr lang="en-US" dirty="0" err="1"/>
              <a:t>Pilpel</a:t>
            </a:r>
            <a:endParaRPr lang="en-US" dirty="0"/>
          </a:p>
        </p:txBody>
      </p:sp>
      <p:sp>
        <p:nvSpPr>
          <p:cNvPr id="4" name="Content Placeholder 3"/>
          <p:cNvSpPr>
            <a:spLocks noGrp="1"/>
          </p:cNvSpPr>
          <p:nvPr>
            <p:ph idx="1"/>
          </p:nvPr>
        </p:nvSpPr>
        <p:spPr>
          <a:xfrm>
            <a:off x="457200" y="1143001"/>
            <a:ext cx="8534400" cy="3657599"/>
          </a:xfrm>
        </p:spPr>
        <p:txBody>
          <a:bodyPr>
            <a:normAutofit/>
          </a:bodyPr>
          <a:lstStyle/>
          <a:p>
            <a:pPr marL="0" indent="0">
              <a:buNone/>
              <a:tabLst>
                <a:tab pos="1200150" algn="l"/>
                <a:tab pos="2057400" algn="l"/>
                <a:tab pos="3143250" algn="l"/>
                <a:tab pos="4629150" algn="l"/>
              </a:tabLst>
            </a:pPr>
            <a:r>
              <a:rPr lang="en-US" dirty="0"/>
              <a:t>The </a:t>
            </a:r>
            <a:r>
              <a:rPr lang="en-US" dirty="0" err="1"/>
              <a:t>Pilpel</a:t>
            </a:r>
            <a:r>
              <a:rPr lang="en-US" dirty="0"/>
              <a:t> stem is a result of doubling the essential two letters of a root</a:t>
            </a:r>
            <a:r>
              <a:rPr lang="en-US" dirty="0" smtClean="0"/>
              <a:t>.</a:t>
            </a:r>
          </a:p>
          <a:p>
            <a:pPr>
              <a:tabLst>
                <a:tab pos="1200150" algn="l"/>
                <a:tab pos="2057400" algn="l"/>
                <a:tab pos="3143250" algn="l"/>
                <a:tab pos="4629150" algn="l"/>
              </a:tabLst>
            </a:pPr>
            <a:r>
              <a:rPr lang="he-IL" dirty="0">
                <a:latin typeface="SBL Hebrew" panose="02000000000000000000" pitchFamily="2" charset="-79"/>
                <a:cs typeface="SBL Hebrew" panose="02000000000000000000" pitchFamily="2" charset="-79"/>
              </a:rPr>
              <a:t>גלל</a:t>
            </a:r>
            <a:r>
              <a:rPr lang="en-US" dirty="0" smtClean="0"/>
              <a:t>	-&gt;	</a:t>
            </a:r>
            <a:r>
              <a:rPr lang="he-IL" dirty="0">
                <a:latin typeface="SBL Hebrew" panose="02000000000000000000" pitchFamily="2" charset="-79"/>
                <a:cs typeface="SBL Hebrew" panose="02000000000000000000" pitchFamily="2" charset="-79"/>
              </a:rPr>
              <a:t>גִּלְגֵּל</a:t>
            </a:r>
            <a:r>
              <a:rPr lang="en-US" dirty="0"/>
              <a:t>	</a:t>
            </a:r>
            <a:r>
              <a:rPr lang="en-US" sz="2400" dirty="0" err="1" smtClean="0"/>
              <a:t>Qatal</a:t>
            </a:r>
            <a:r>
              <a:rPr lang="en-US" sz="2400" dirty="0" smtClean="0"/>
              <a:t> 3ms 	</a:t>
            </a:r>
            <a:r>
              <a:rPr lang="en-US" sz="2400" i="1" dirty="0" smtClean="0"/>
              <a:t>he is a roller</a:t>
            </a:r>
            <a:endParaRPr lang="en-US" i="1" dirty="0" smtClean="0"/>
          </a:p>
          <a:p>
            <a:pPr marL="0" indent="0">
              <a:buNone/>
              <a:tabLst>
                <a:tab pos="1200150" algn="l"/>
                <a:tab pos="2057400" algn="l"/>
                <a:tab pos="3143250" algn="l"/>
                <a:tab pos="4629150" algn="l"/>
              </a:tabLst>
            </a:pPr>
            <a:endParaRPr lang="en-US" dirty="0" smtClean="0"/>
          </a:p>
          <a:p>
            <a:pPr marL="0" indent="0">
              <a:buNone/>
              <a:tabLst>
                <a:tab pos="1200150" algn="l"/>
                <a:tab pos="2057400" algn="l"/>
                <a:tab pos="3143250" algn="l"/>
                <a:tab pos="4629150" algn="l"/>
              </a:tabLst>
            </a:pPr>
            <a:r>
              <a:rPr lang="en-US" dirty="0" smtClean="0"/>
              <a:t>II-</a:t>
            </a:r>
            <a:r>
              <a:rPr lang="en-US" dirty="0" err="1" smtClean="0"/>
              <a:t>Ayin</a:t>
            </a:r>
            <a:r>
              <a:rPr lang="en-US" dirty="0" smtClean="0"/>
              <a:t> and II-</a:t>
            </a:r>
            <a:r>
              <a:rPr lang="en-US" dirty="0" err="1" smtClean="0"/>
              <a:t>Waw</a:t>
            </a:r>
            <a:r>
              <a:rPr lang="en-US" dirty="0" smtClean="0"/>
              <a:t> also occur in the </a:t>
            </a:r>
            <a:r>
              <a:rPr lang="en-US" dirty="0" err="1" smtClean="0"/>
              <a:t>Pilpel</a:t>
            </a:r>
            <a:endParaRPr lang="en-US" dirty="0" smtClean="0"/>
          </a:p>
          <a:p>
            <a:pPr>
              <a:tabLst>
                <a:tab pos="1200150" algn="l"/>
                <a:tab pos="2057400" algn="l"/>
                <a:tab pos="3143250" algn="l"/>
                <a:tab pos="4629150" algn="l"/>
              </a:tabLst>
            </a:pPr>
            <a:r>
              <a:rPr lang="he-IL" dirty="0">
                <a:latin typeface="SBL Hebrew" panose="02000000000000000000" pitchFamily="2" charset="-79"/>
                <a:cs typeface="SBL Hebrew" panose="02000000000000000000" pitchFamily="2" charset="-79"/>
              </a:rPr>
              <a:t>כּוּל</a:t>
            </a:r>
            <a:r>
              <a:rPr lang="en-US" dirty="0"/>
              <a:t>	-&gt;	</a:t>
            </a:r>
            <a:r>
              <a:rPr lang="he-IL" dirty="0">
                <a:latin typeface="SBL Hebrew" panose="02000000000000000000" pitchFamily="2" charset="-79"/>
                <a:cs typeface="SBL Hebrew" panose="02000000000000000000" pitchFamily="2" charset="-79"/>
              </a:rPr>
              <a:t>כִּלְכֵּל</a:t>
            </a:r>
            <a:r>
              <a:rPr lang="en-US" dirty="0" smtClean="0"/>
              <a:t>	</a:t>
            </a:r>
            <a:r>
              <a:rPr lang="en-US" sz="2400" dirty="0" err="1" smtClean="0"/>
              <a:t>Qatal</a:t>
            </a:r>
            <a:r>
              <a:rPr lang="en-US" sz="2400" dirty="0" smtClean="0"/>
              <a:t> 3ms	</a:t>
            </a:r>
            <a:r>
              <a:rPr lang="en-US" sz="2400" i="1" dirty="0" smtClean="0"/>
              <a:t>he </a:t>
            </a:r>
            <a:r>
              <a:rPr lang="en-US" sz="2400" i="1" dirty="0"/>
              <a:t>is a sustainer, </a:t>
            </a:r>
            <a:r>
              <a:rPr lang="en-US" sz="2400" i="1" dirty="0" smtClean="0"/>
              <a:t>nourisher</a:t>
            </a:r>
            <a:endParaRPr lang="en-US" sz="2400" i="1" dirty="0"/>
          </a:p>
        </p:txBody>
      </p:sp>
      <p:sp>
        <p:nvSpPr>
          <p:cNvPr id="6" name="Content Placeholder 3"/>
          <p:cNvSpPr txBox="1">
            <a:spLocks/>
          </p:cNvSpPr>
          <p:nvPr/>
        </p:nvSpPr>
        <p:spPr>
          <a:xfrm>
            <a:off x="457200" y="5638799"/>
            <a:ext cx="8534400" cy="685799"/>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tabLst>
                <a:tab pos="1200150" algn="l"/>
                <a:tab pos="2057400" algn="l"/>
                <a:tab pos="3143250" algn="l"/>
                <a:tab pos="4629150" algn="l"/>
              </a:tabLst>
            </a:pPr>
            <a:r>
              <a:rPr lang="en-US" dirty="0"/>
              <a:t>Also see Animated Hebrew chapter 40.</a:t>
            </a:r>
          </a:p>
        </p:txBody>
      </p:sp>
    </p:spTree>
    <p:extLst>
      <p:ext uri="{BB962C8B-B14F-4D97-AF65-F5344CB8AC3E}">
        <p14:creationId xmlns:p14="http://schemas.microsoft.com/office/powerpoint/2010/main" val="370001403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6250" y="0"/>
            <a:ext cx="8229600" cy="762000"/>
          </a:xfrm>
        </p:spPr>
        <p:txBody>
          <a:bodyPr/>
          <a:lstStyle/>
          <a:p>
            <a:r>
              <a:rPr lang="en-US" dirty="0"/>
              <a:t>What we already know</a:t>
            </a:r>
          </a:p>
        </p:txBody>
      </p:sp>
      <p:sp>
        <p:nvSpPr>
          <p:cNvPr id="4" name="Content Placeholder 3"/>
          <p:cNvSpPr>
            <a:spLocks noGrp="1"/>
          </p:cNvSpPr>
          <p:nvPr>
            <p:ph idx="1"/>
          </p:nvPr>
        </p:nvSpPr>
        <p:spPr>
          <a:xfrm>
            <a:off x="457200" y="1524001"/>
            <a:ext cx="8229600" cy="4343399"/>
          </a:xfrm>
        </p:spPr>
        <p:txBody>
          <a:bodyPr>
            <a:normAutofit/>
          </a:bodyPr>
          <a:lstStyle/>
          <a:p>
            <a:pPr marL="0" indent="0">
              <a:buNone/>
            </a:pPr>
            <a:r>
              <a:rPr lang="en-US" dirty="0" smtClean="0"/>
              <a:t>What verb </a:t>
            </a:r>
            <a:r>
              <a:rPr lang="en-US" u="sng" dirty="0" smtClean="0"/>
              <a:t>form</a:t>
            </a:r>
            <a:r>
              <a:rPr lang="en-US" dirty="0" smtClean="0"/>
              <a:t> is the first word?</a:t>
            </a:r>
          </a:p>
        </p:txBody>
      </p:sp>
      <p:sp>
        <p:nvSpPr>
          <p:cNvPr id="5" name="Subtitle 2"/>
          <p:cNvSpPr txBox="1">
            <a:spLocks/>
          </p:cNvSpPr>
          <p:nvPr/>
        </p:nvSpPr>
        <p:spPr>
          <a:xfrm>
            <a:off x="0" y="838200"/>
            <a:ext cx="8534400" cy="6858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r" rtl="1">
              <a:buNone/>
            </a:pPr>
            <a:r>
              <a:rPr lang="he-IL" dirty="0" smtClean="0">
                <a:solidFill>
                  <a:srgbClr val="0000FF"/>
                </a:solidFill>
                <a:latin typeface="SBL Hebrew" panose="02000000000000000000" pitchFamily="2" charset="-79"/>
                <a:cs typeface="SBL Hebrew" panose="02000000000000000000" pitchFamily="2" charset="-79"/>
              </a:rPr>
              <a:t>וְיִשְׁמְעוּ</a:t>
            </a:r>
            <a:r>
              <a:rPr lang="he-IL" dirty="0" smtClean="0">
                <a:latin typeface="SBL Hebrew" panose="02000000000000000000" pitchFamily="2" charset="-79"/>
                <a:cs typeface="SBL Hebrew" panose="02000000000000000000" pitchFamily="2" charset="-79"/>
              </a:rPr>
              <a:t> הַכְּנַעֲנִי וְכֹל יֹשְׁבֵי הָאָ֫רֶץ וְנָסַבּוּ עָלֵ֫ינוּ</a:t>
            </a:r>
            <a:endParaRPr lang="en-US" dirty="0" smtClean="0">
              <a:latin typeface="SBL Hebrew" panose="02000000000000000000" pitchFamily="2" charset="-79"/>
              <a:cs typeface="SBL Hebrew" panose="02000000000000000000" pitchFamily="2" charset="-79"/>
            </a:endParaRPr>
          </a:p>
        </p:txBody>
      </p:sp>
      <p:sp>
        <p:nvSpPr>
          <p:cNvPr id="3" name="TextBox 2"/>
          <p:cNvSpPr txBox="1"/>
          <p:nvPr/>
        </p:nvSpPr>
        <p:spPr>
          <a:xfrm>
            <a:off x="3719357" y="2438400"/>
            <a:ext cx="1601785" cy="646331"/>
          </a:xfrm>
          <a:prstGeom prst="rect">
            <a:avLst/>
          </a:prstGeom>
          <a:noFill/>
        </p:spPr>
        <p:txBody>
          <a:bodyPr wrap="none" rtlCol="0">
            <a:spAutoFit/>
          </a:bodyPr>
          <a:lstStyle/>
          <a:p>
            <a:r>
              <a:rPr lang="en-US" dirty="0" smtClean="0">
                <a:solidFill>
                  <a:srgbClr val="FF0000"/>
                </a:solidFill>
              </a:rPr>
              <a:t>We-</a:t>
            </a:r>
            <a:r>
              <a:rPr lang="en-US" dirty="0" err="1" smtClean="0">
                <a:solidFill>
                  <a:srgbClr val="FF0000"/>
                </a:solidFill>
              </a:rPr>
              <a:t>yiqtol</a:t>
            </a:r>
            <a:endParaRPr lang="en-US" dirty="0" smtClean="0">
              <a:solidFill>
                <a:srgbClr val="FF0000"/>
              </a:solidFill>
            </a:endParaRPr>
          </a:p>
          <a:p>
            <a:r>
              <a:rPr lang="en-US" dirty="0" smtClean="0">
                <a:solidFill>
                  <a:srgbClr val="FF0000"/>
                </a:solidFill>
              </a:rPr>
              <a:t>(not </a:t>
            </a:r>
            <a:r>
              <a:rPr lang="en-US" dirty="0" err="1" smtClean="0">
                <a:solidFill>
                  <a:srgbClr val="FF0000"/>
                </a:solidFill>
              </a:rPr>
              <a:t>wayyiqtol</a:t>
            </a:r>
            <a:r>
              <a:rPr lang="en-US" dirty="0" smtClean="0">
                <a:solidFill>
                  <a:srgbClr val="FF0000"/>
                </a:solidFill>
              </a:rPr>
              <a:t>)</a:t>
            </a:r>
            <a:endParaRPr lang="en-CA" dirty="0">
              <a:solidFill>
                <a:srgbClr val="FF0000"/>
              </a:solidFill>
            </a:endParaRPr>
          </a:p>
        </p:txBody>
      </p:sp>
    </p:spTree>
    <p:extLst>
      <p:ext uri="{BB962C8B-B14F-4D97-AF65-F5344CB8AC3E}">
        <p14:creationId xmlns:p14="http://schemas.microsoft.com/office/powerpoint/2010/main" val="279636473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6250" y="0"/>
            <a:ext cx="8229600" cy="762000"/>
          </a:xfrm>
        </p:spPr>
        <p:txBody>
          <a:bodyPr/>
          <a:lstStyle/>
          <a:p>
            <a:r>
              <a:rPr lang="en-US" dirty="0"/>
              <a:t>What we already know</a:t>
            </a:r>
          </a:p>
        </p:txBody>
      </p:sp>
      <p:sp>
        <p:nvSpPr>
          <p:cNvPr id="4" name="Content Placeholder 3"/>
          <p:cNvSpPr>
            <a:spLocks noGrp="1"/>
          </p:cNvSpPr>
          <p:nvPr>
            <p:ph idx="1"/>
          </p:nvPr>
        </p:nvSpPr>
        <p:spPr>
          <a:xfrm>
            <a:off x="457200" y="1524001"/>
            <a:ext cx="8229600" cy="4343399"/>
          </a:xfrm>
        </p:spPr>
        <p:txBody>
          <a:bodyPr>
            <a:normAutofit/>
          </a:bodyPr>
          <a:lstStyle/>
          <a:p>
            <a:pPr marL="0" indent="0">
              <a:buNone/>
            </a:pPr>
            <a:r>
              <a:rPr lang="en-US" dirty="0"/>
              <a:t>How have </a:t>
            </a:r>
            <a:r>
              <a:rPr lang="en-US" dirty="0" smtClean="0"/>
              <a:t>we learned </a:t>
            </a:r>
            <a:r>
              <a:rPr lang="en-US" dirty="0"/>
              <a:t>to interpret this verb form, when it is </a:t>
            </a:r>
            <a:r>
              <a:rPr lang="en-US" u="sng" dirty="0" smtClean="0"/>
              <a:t>clause-initial</a:t>
            </a:r>
            <a:r>
              <a:rPr lang="en-US" dirty="0" smtClean="0"/>
              <a:t> (</a:t>
            </a:r>
            <a:r>
              <a:rPr lang="en-US" dirty="0" err="1" smtClean="0"/>
              <a:t>Rocine</a:t>
            </a:r>
            <a:r>
              <a:rPr lang="en-US" dirty="0"/>
              <a:t> </a:t>
            </a:r>
            <a:r>
              <a:rPr lang="en-US" dirty="0" smtClean="0"/>
              <a:t>23.3d)?</a:t>
            </a:r>
          </a:p>
        </p:txBody>
      </p:sp>
      <p:sp>
        <p:nvSpPr>
          <p:cNvPr id="5" name="Subtitle 2"/>
          <p:cNvSpPr txBox="1">
            <a:spLocks/>
          </p:cNvSpPr>
          <p:nvPr/>
        </p:nvSpPr>
        <p:spPr>
          <a:xfrm>
            <a:off x="0" y="838200"/>
            <a:ext cx="8534400" cy="6858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r" rtl="1">
              <a:buNone/>
            </a:pPr>
            <a:r>
              <a:rPr lang="he-IL" dirty="0" smtClean="0">
                <a:solidFill>
                  <a:srgbClr val="0000FF"/>
                </a:solidFill>
                <a:latin typeface="SBL Hebrew" panose="02000000000000000000" pitchFamily="2" charset="-79"/>
                <a:cs typeface="SBL Hebrew" panose="02000000000000000000" pitchFamily="2" charset="-79"/>
              </a:rPr>
              <a:t>וְיִשְׁמְעוּ</a:t>
            </a:r>
            <a:r>
              <a:rPr lang="he-IL" dirty="0" smtClean="0">
                <a:latin typeface="SBL Hebrew" panose="02000000000000000000" pitchFamily="2" charset="-79"/>
                <a:cs typeface="SBL Hebrew" panose="02000000000000000000" pitchFamily="2" charset="-79"/>
              </a:rPr>
              <a:t> הַכְּנַעֲנִי וְכֹל יֹשְׁבֵי הָאָ֫רֶץ וְנָסַבּוּ עָלֵ֫ינוּ</a:t>
            </a:r>
            <a:endParaRPr lang="en-US" dirty="0" smtClean="0">
              <a:latin typeface="SBL Hebrew" panose="02000000000000000000" pitchFamily="2" charset="-79"/>
              <a:cs typeface="SBL Hebrew" panose="02000000000000000000" pitchFamily="2" charset="-79"/>
            </a:endParaRPr>
          </a:p>
        </p:txBody>
      </p:sp>
    </p:spTree>
    <p:extLst>
      <p:ext uri="{BB962C8B-B14F-4D97-AF65-F5344CB8AC3E}">
        <p14:creationId xmlns:p14="http://schemas.microsoft.com/office/powerpoint/2010/main" val="225508047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6250" y="0"/>
            <a:ext cx="8229600" cy="762000"/>
          </a:xfrm>
        </p:spPr>
        <p:txBody>
          <a:bodyPr/>
          <a:lstStyle/>
          <a:p>
            <a:r>
              <a:rPr lang="en-US" dirty="0"/>
              <a:t>What we already know</a:t>
            </a:r>
          </a:p>
        </p:txBody>
      </p:sp>
      <p:sp>
        <p:nvSpPr>
          <p:cNvPr id="4" name="Content Placeholder 3"/>
          <p:cNvSpPr>
            <a:spLocks noGrp="1"/>
          </p:cNvSpPr>
          <p:nvPr>
            <p:ph idx="1"/>
          </p:nvPr>
        </p:nvSpPr>
        <p:spPr>
          <a:xfrm>
            <a:off x="457200" y="1524001"/>
            <a:ext cx="8229600" cy="4343399"/>
          </a:xfrm>
        </p:spPr>
        <p:txBody>
          <a:bodyPr>
            <a:normAutofit/>
          </a:bodyPr>
          <a:lstStyle/>
          <a:p>
            <a:pPr marL="0" indent="0">
              <a:buNone/>
            </a:pPr>
            <a:r>
              <a:rPr lang="en-US" dirty="0"/>
              <a:t>How have </a:t>
            </a:r>
            <a:r>
              <a:rPr lang="en-US" dirty="0" smtClean="0"/>
              <a:t>we learned </a:t>
            </a:r>
            <a:r>
              <a:rPr lang="en-US" dirty="0"/>
              <a:t>to interpret this verb form, when it is </a:t>
            </a:r>
            <a:r>
              <a:rPr lang="en-US" u="sng" dirty="0" smtClean="0"/>
              <a:t>clause-initial</a:t>
            </a:r>
            <a:r>
              <a:rPr lang="en-US" dirty="0" smtClean="0"/>
              <a:t> (</a:t>
            </a:r>
            <a:r>
              <a:rPr lang="en-US" dirty="0" err="1" smtClean="0"/>
              <a:t>Rocine</a:t>
            </a:r>
            <a:r>
              <a:rPr lang="en-US" dirty="0"/>
              <a:t> </a:t>
            </a:r>
            <a:r>
              <a:rPr lang="en-US" dirty="0" smtClean="0"/>
              <a:t>23.3d)?</a:t>
            </a:r>
          </a:p>
        </p:txBody>
      </p:sp>
      <p:sp>
        <p:nvSpPr>
          <p:cNvPr id="5" name="Subtitle 2"/>
          <p:cNvSpPr txBox="1">
            <a:spLocks/>
          </p:cNvSpPr>
          <p:nvPr/>
        </p:nvSpPr>
        <p:spPr>
          <a:xfrm>
            <a:off x="0" y="838200"/>
            <a:ext cx="8534400" cy="6858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r" rtl="1">
              <a:buNone/>
            </a:pPr>
            <a:r>
              <a:rPr lang="he-IL" dirty="0" smtClean="0">
                <a:solidFill>
                  <a:srgbClr val="0000FF"/>
                </a:solidFill>
                <a:latin typeface="SBL Hebrew" panose="02000000000000000000" pitchFamily="2" charset="-79"/>
                <a:cs typeface="SBL Hebrew" panose="02000000000000000000" pitchFamily="2" charset="-79"/>
              </a:rPr>
              <a:t>וְיִשְׁמְעוּ</a:t>
            </a:r>
            <a:r>
              <a:rPr lang="he-IL" dirty="0" smtClean="0">
                <a:latin typeface="SBL Hebrew" panose="02000000000000000000" pitchFamily="2" charset="-79"/>
                <a:cs typeface="SBL Hebrew" panose="02000000000000000000" pitchFamily="2" charset="-79"/>
              </a:rPr>
              <a:t> </a:t>
            </a:r>
            <a:r>
              <a:rPr lang="he-IL" dirty="0" smtClean="0">
                <a:solidFill>
                  <a:srgbClr val="008000"/>
                </a:solidFill>
                <a:latin typeface="SBL Hebrew" panose="02000000000000000000" pitchFamily="2" charset="-79"/>
                <a:cs typeface="SBL Hebrew" panose="02000000000000000000" pitchFamily="2" charset="-79"/>
              </a:rPr>
              <a:t>הַכְּנַעֲנִי וְכֹל יֹשְׁבֵי הָאָ֫רֶץ </a:t>
            </a:r>
            <a:r>
              <a:rPr lang="he-IL" dirty="0" smtClean="0">
                <a:latin typeface="SBL Hebrew" panose="02000000000000000000" pitchFamily="2" charset="-79"/>
                <a:cs typeface="SBL Hebrew" panose="02000000000000000000" pitchFamily="2" charset="-79"/>
              </a:rPr>
              <a:t>וְנָסַבּוּ עָלֵ֫ינוּ</a:t>
            </a:r>
            <a:endParaRPr lang="en-US" dirty="0" smtClean="0">
              <a:latin typeface="SBL Hebrew" panose="02000000000000000000" pitchFamily="2" charset="-79"/>
              <a:cs typeface="SBL Hebrew" panose="02000000000000000000" pitchFamily="2" charset="-79"/>
            </a:endParaRPr>
          </a:p>
        </p:txBody>
      </p:sp>
      <p:sp>
        <p:nvSpPr>
          <p:cNvPr id="6" name="TextBox 5"/>
          <p:cNvSpPr txBox="1"/>
          <p:nvPr/>
        </p:nvSpPr>
        <p:spPr>
          <a:xfrm>
            <a:off x="838200" y="3073837"/>
            <a:ext cx="7696200" cy="2585323"/>
          </a:xfrm>
          <a:prstGeom prst="rect">
            <a:avLst/>
          </a:prstGeom>
          <a:noFill/>
        </p:spPr>
        <p:txBody>
          <a:bodyPr wrap="square" rtlCol="0">
            <a:spAutoFit/>
          </a:bodyPr>
          <a:lstStyle/>
          <a:p>
            <a:pPr marL="285750" indent="-285750">
              <a:buFont typeface="Arial" panose="020B0604020202020204" pitchFamily="34" charset="0"/>
              <a:buChar char="•"/>
              <a:tabLst>
                <a:tab pos="3200400" algn="l"/>
              </a:tabLst>
            </a:pPr>
            <a:r>
              <a:rPr lang="en-US" dirty="0" smtClean="0">
                <a:solidFill>
                  <a:srgbClr val="FF0000"/>
                </a:solidFill>
              </a:rPr>
              <a:t>Clause initial forms are almost always mainline. Offline verbs tend to be in a position other than at the beginning of a clause. (See rule in 23.3d)</a:t>
            </a:r>
          </a:p>
          <a:p>
            <a:pPr marL="285750" indent="-285750">
              <a:buFont typeface="Arial" panose="020B0604020202020204" pitchFamily="34" charset="0"/>
              <a:buChar char="•"/>
              <a:tabLst>
                <a:tab pos="3200400" algn="l"/>
              </a:tabLst>
            </a:pPr>
            <a:r>
              <a:rPr lang="en-US" dirty="0" smtClean="0">
                <a:solidFill>
                  <a:srgbClr val="FF0000"/>
                </a:solidFill>
              </a:rPr>
              <a:t>Mainline verb forms:</a:t>
            </a:r>
          </a:p>
          <a:p>
            <a:pPr marL="742950" lvl="1" indent="-285750">
              <a:buFont typeface="Arial" panose="020B0604020202020204" pitchFamily="34" charset="0"/>
              <a:buChar char="•"/>
              <a:tabLst>
                <a:tab pos="3200400" algn="l"/>
              </a:tabLst>
            </a:pPr>
            <a:r>
              <a:rPr lang="en-US" dirty="0" smtClean="0">
                <a:solidFill>
                  <a:srgbClr val="FF0000"/>
                </a:solidFill>
              </a:rPr>
              <a:t>Historical Narrative	</a:t>
            </a:r>
            <a:r>
              <a:rPr lang="en-US" dirty="0" err="1" smtClean="0">
                <a:solidFill>
                  <a:srgbClr val="FF0000"/>
                </a:solidFill>
              </a:rPr>
              <a:t>wayyiqtol</a:t>
            </a:r>
            <a:endParaRPr lang="en-US" dirty="0" smtClean="0">
              <a:solidFill>
                <a:srgbClr val="FF0000"/>
              </a:solidFill>
            </a:endParaRPr>
          </a:p>
          <a:p>
            <a:pPr marL="742950" lvl="1" indent="-285750">
              <a:buFont typeface="Arial" panose="020B0604020202020204" pitchFamily="34" charset="0"/>
              <a:buChar char="•"/>
              <a:tabLst>
                <a:tab pos="3200400" algn="l"/>
              </a:tabLst>
            </a:pPr>
            <a:r>
              <a:rPr lang="en-US" dirty="0" smtClean="0">
                <a:solidFill>
                  <a:srgbClr val="FF0000"/>
                </a:solidFill>
              </a:rPr>
              <a:t>Predictive Narrative	</a:t>
            </a:r>
            <a:r>
              <a:rPr lang="en-US" dirty="0" err="1" smtClean="0">
                <a:solidFill>
                  <a:srgbClr val="FF0000"/>
                </a:solidFill>
              </a:rPr>
              <a:t>weqatal</a:t>
            </a:r>
            <a:endParaRPr lang="en-US" dirty="0" smtClean="0">
              <a:solidFill>
                <a:srgbClr val="FF0000"/>
              </a:solidFill>
            </a:endParaRPr>
          </a:p>
          <a:p>
            <a:pPr marL="742950" lvl="1" indent="-285750">
              <a:buFont typeface="Arial" panose="020B0604020202020204" pitchFamily="34" charset="0"/>
              <a:buChar char="•"/>
              <a:tabLst>
                <a:tab pos="3200400" algn="l"/>
              </a:tabLst>
            </a:pPr>
            <a:r>
              <a:rPr lang="en-US" dirty="0" smtClean="0">
                <a:solidFill>
                  <a:srgbClr val="FF0000"/>
                </a:solidFill>
              </a:rPr>
              <a:t>Instructional Discourse	</a:t>
            </a:r>
            <a:r>
              <a:rPr lang="en-US" dirty="0" err="1" smtClean="0">
                <a:solidFill>
                  <a:srgbClr val="FF0000"/>
                </a:solidFill>
              </a:rPr>
              <a:t>weqatal</a:t>
            </a:r>
            <a:endParaRPr lang="en-US" dirty="0" smtClean="0">
              <a:solidFill>
                <a:srgbClr val="FF0000"/>
              </a:solidFill>
            </a:endParaRPr>
          </a:p>
          <a:p>
            <a:pPr marL="742950" lvl="1" indent="-285750">
              <a:buFont typeface="Arial" panose="020B0604020202020204" pitchFamily="34" charset="0"/>
              <a:buChar char="•"/>
              <a:tabLst>
                <a:tab pos="3200400" algn="l"/>
              </a:tabLst>
            </a:pPr>
            <a:r>
              <a:rPr lang="en-US" dirty="0" smtClean="0">
                <a:solidFill>
                  <a:srgbClr val="FF0000"/>
                </a:solidFill>
              </a:rPr>
              <a:t>Hortatory Discourse	imperative, jussive, </a:t>
            </a:r>
            <a:r>
              <a:rPr lang="en-US" dirty="0" err="1" smtClean="0">
                <a:solidFill>
                  <a:srgbClr val="FF0000"/>
                </a:solidFill>
              </a:rPr>
              <a:t>cohortative</a:t>
            </a:r>
            <a:r>
              <a:rPr lang="en-US" dirty="0" smtClean="0">
                <a:solidFill>
                  <a:srgbClr val="FF0000"/>
                </a:solidFill>
              </a:rPr>
              <a:t>, </a:t>
            </a:r>
            <a:r>
              <a:rPr lang="en-US" dirty="0" err="1" smtClean="0">
                <a:solidFill>
                  <a:srgbClr val="FF0000"/>
                </a:solidFill>
              </a:rPr>
              <a:t>weqatal</a:t>
            </a:r>
            <a:endParaRPr lang="en-US" dirty="0" smtClean="0">
              <a:solidFill>
                <a:srgbClr val="FF0000"/>
              </a:solidFill>
            </a:endParaRPr>
          </a:p>
          <a:p>
            <a:pPr marL="285750" indent="-285750">
              <a:buFont typeface="Arial" panose="020B0604020202020204" pitchFamily="34" charset="0"/>
              <a:buChar char="•"/>
              <a:tabLst>
                <a:tab pos="3200400" algn="l"/>
              </a:tabLst>
            </a:pPr>
            <a:r>
              <a:rPr lang="en-US" dirty="0" smtClean="0">
                <a:solidFill>
                  <a:srgbClr val="FF0000"/>
                </a:solidFill>
              </a:rPr>
              <a:t>So, we would expect an initial </a:t>
            </a:r>
            <a:r>
              <a:rPr lang="en-US" dirty="0" err="1" smtClean="0">
                <a:solidFill>
                  <a:srgbClr val="FF0000"/>
                </a:solidFill>
              </a:rPr>
              <a:t>yiqtol</a:t>
            </a:r>
            <a:r>
              <a:rPr lang="en-US" dirty="0" smtClean="0">
                <a:solidFill>
                  <a:srgbClr val="FF0000"/>
                </a:solidFill>
              </a:rPr>
              <a:t> to be jussive.</a:t>
            </a:r>
            <a:endParaRPr lang="en-US" dirty="0">
              <a:solidFill>
                <a:srgbClr val="FF0000"/>
              </a:solidFill>
            </a:endParaRPr>
          </a:p>
          <a:p>
            <a:endParaRPr lang="en-CA" dirty="0">
              <a:solidFill>
                <a:srgbClr val="FF0000"/>
              </a:solidFill>
            </a:endParaRPr>
          </a:p>
        </p:txBody>
      </p:sp>
    </p:spTree>
    <p:extLst>
      <p:ext uri="{BB962C8B-B14F-4D97-AF65-F5344CB8AC3E}">
        <p14:creationId xmlns:p14="http://schemas.microsoft.com/office/powerpoint/2010/main" val="191239695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6250" y="0"/>
            <a:ext cx="8229600" cy="762000"/>
          </a:xfrm>
        </p:spPr>
        <p:txBody>
          <a:bodyPr/>
          <a:lstStyle/>
          <a:p>
            <a:r>
              <a:rPr lang="en-US" dirty="0"/>
              <a:t>What we already know</a:t>
            </a:r>
          </a:p>
        </p:txBody>
      </p:sp>
      <p:sp>
        <p:nvSpPr>
          <p:cNvPr id="4" name="Content Placeholder 3"/>
          <p:cNvSpPr>
            <a:spLocks noGrp="1"/>
          </p:cNvSpPr>
          <p:nvPr>
            <p:ph idx="1"/>
          </p:nvPr>
        </p:nvSpPr>
        <p:spPr>
          <a:xfrm>
            <a:off x="457200" y="1524001"/>
            <a:ext cx="8229600" cy="4343399"/>
          </a:xfrm>
        </p:spPr>
        <p:txBody>
          <a:bodyPr>
            <a:normAutofit/>
          </a:bodyPr>
          <a:lstStyle/>
          <a:p>
            <a:pPr marL="0" indent="0">
              <a:buNone/>
            </a:pPr>
            <a:r>
              <a:rPr lang="en-US" dirty="0" smtClean="0"/>
              <a:t>How could we translate the first phrase if we take the first word as jussive?</a:t>
            </a:r>
          </a:p>
        </p:txBody>
      </p:sp>
      <p:sp>
        <p:nvSpPr>
          <p:cNvPr id="5" name="Subtitle 2"/>
          <p:cNvSpPr txBox="1">
            <a:spLocks/>
          </p:cNvSpPr>
          <p:nvPr/>
        </p:nvSpPr>
        <p:spPr>
          <a:xfrm>
            <a:off x="0" y="838200"/>
            <a:ext cx="8534400" cy="6858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r" rtl="1">
              <a:buNone/>
            </a:pPr>
            <a:r>
              <a:rPr lang="he-IL" dirty="0" smtClean="0">
                <a:solidFill>
                  <a:srgbClr val="0000FF"/>
                </a:solidFill>
                <a:latin typeface="SBL Hebrew" panose="02000000000000000000" pitchFamily="2" charset="-79"/>
                <a:cs typeface="SBL Hebrew" panose="02000000000000000000" pitchFamily="2" charset="-79"/>
              </a:rPr>
              <a:t>וְיִשְׁמְעוּ </a:t>
            </a:r>
            <a:r>
              <a:rPr lang="he-IL" dirty="0" smtClean="0">
                <a:solidFill>
                  <a:srgbClr val="008000"/>
                </a:solidFill>
                <a:latin typeface="SBL Hebrew" panose="02000000000000000000" pitchFamily="2" charset="-79"/>
                <a:cs typeface="SBL Hebrew" panose="02000000000000000000" pitchFamily="2" charset="-79"/>
              </a:rPr>
              <a:t>הַכְּנַעֲנִי וְכֹל יֹשְׁבֵי הָאָ֫רֶץ </a:t>
            </a:r>
            <a:r>
              <a:rPr lang="he-IL" dirty="0" smtClean="0">
                <a:latin typeface="SBL Hebrew" panose="02000000000000000000" pitchFamily="2" charset="-79"/>
                <a:cs typeface="SBL Hebrew" panose="02000000000000000000" pitchFamily="2" charset="-79"/>
              </a:rPr>
              <a:t>וְנָסַבּוּ עָלֵ֫ינוּ</a:t>
            </a:r>
            <a:endParaRPr lang="en-US" dirty="0" smtClean="0">
              <a:latin typeface="SBL Hebrew" panose="02000000000000000000" pitchFamily="2" charset="-79"/>
              <a:cs typeface="SBL Hebrew" panose="02000000000000000000" pitchFamily="2" charset="-79"/>
            </a:endParaRPr>
          </a:p>
        </p:txBody>
      </p:sp>
    </p:spTree>
    <p:extLst>
      <p:ext uri="{BB962C8B-B14F-4D97-AF65-F5344CB8AC3E}">
        <p14:creationId xmlns:p14="http://schemas.microsoft.com/office/powerpoint/2010/main" val="423799821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6250" y="0"/>
            <a:ext cx="8229600" cy="762000"/>
          </a:xfrm>
        </p:spPr>
        <p:txBody>
          <a:bodyPr/>
          <a:lstStyle/>
          <a:p>
            <a:r>
              <a:rPr lang="en-US" dirty="0"/>
              <a:t>What we already know</a:t>
            </a:r>
          </a:p>
        </p:txBody>
      </p:sp>
      <p:sp>
        <p:nvSpPr>
          <p:cNvPr id="4" name="Content Placeholder 3"/>
          <p:cNvSpPr>
            <a:spLocks noGrp="1"/>
          </p:cNvSpPr>
          <p:nvPr>
            <p:ph idx="1"/>
          </p:nvPr>
        </p:nvSpPr>
        <p:spPr>
          <a:xfrm>
            <a:off x="457200" y="1524001"/>
            <a:ext cx="8229600" cy="4343399"/>
          </a:xfrm>
        </p:spPr>
        <p:txBody>
          <a:bodyPr>
            <a:normAutofit/>
          </a:bodyPr>
          <a:lstStyle/>
          <a:p>
            <a:pPr marL="0" indent="0">
              <a:buNone/>
            </a:pPr>
            <a:r>
              <a:rPr lang="en-US" dirty="0" smtClean="0"/>
              <a:t>How could we translate the first phrase if we take the first word as jussive?</a:t>
            </a:r>
          </a:p>
        </p:txBody>
      </p:sp>
      <p:sp>
        <p:nvSpPr>
          <p:cNvPr id="5" name="Subtitle 2"/>
          <p:cNvSpPr txBox="1">
            <a:spLocks/>
          </p:cNvSpPr>
          <p:nvPr/>
        </p:nvSpPr>
        <p:spPr>
          <a:xfrm>
            <a:off x="0" y="838200"/>
            <a:ext cx="8534400" cy="6858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r" rtl="1">
              <a:buNone/>
            </a:pPr>
            <a:r>
              <a:rPr lang="he-IL" dirty="0" smtClean="0">
                <a:solidFill>
                  <a:srgbClr val="0000FF"/>
                </a:solidFill>
                <a:latin typeface="SBL Hebrew" panose="02000000000000000000" pitchFamily="2" charset="-79"/>
                <a:cs typeface="SBL Hebrew" panose="02000000000000000000" pitchFamily="2" charset="-79"/>
              </a:rPr>
              <a:t>וְיִשְׁמְעוּ </a:t>
            </a:r>
            <a:r>
              <a:rPr lang="he-IL" dirty="0" smtClean="0">
                <a:solidFill>
                  <a:srgbClr val="008000"/>
                </a:solidFill>
                <a:latin typeface="SBL Hebrew" panose="02000000000000000000" pitchFamily="2" charset="-79"/>
                <a:cs typeface="SBL Hebrew" panose="02000000000000000000" pitchFamily="2" charset="-79"/>
              </a:rPr>
              <a:t>הַכְּנַעֲנִי וְכֹל יֹשְׁבֵי הָאָ֫רֶץ </a:t>
            </a:r>
            <a:r>
              <a:rPr lang="he-IL" dirty="0" smtClean="0">
                <a:latin typeface="SBL Hebrew" panose="02000000000000000000" pitchFamily="2" charset="-79"/>
                <a:cs typeface="SBL Hebrew" panose="02000000000000000000" pitchFamily="2" charset="-79"/>
              </a:rPr>
              <a:t>וְנָסַבּוּ עָלֵ֫ינוּ</a:t>
            </a:r>
            <a:endParaRPr lang="en-US" dirty="0" smtClean="0">
              <a:latin typeface="SBL Hebrew" panose="02000000000000000000" pitchFamily="2" charset="-79"/>
              <a:cs typeface="SBL Hebrew" panose="02000000000000000000" pitchFamily="2" charset="-79"/>
            </a:endParaRPr>
          </a:p>
        </p:txBody>
      </p:sp>
      <p:sp>
        <p:nvSpPr>
          <p:cNvPr id="6" name="TextBox 5"/>
          <p:cNvSpPr txBox="1"/>
          <p:nvPr/>
        </p:nvSpPr>
        <p:spPr>
          <a:xfrm>
            <a:off x="800100" y="2971800"/>
            <a:ext cx="7277100" cy="2031325"/>
          </a:xfrm>
          <a:prstGeom prst="rect">
            <a:avLst/>
          </a:prstGeom>
          <a:noFill/>
        </p:spPr>
        <p:txBody>
          <a:bodyPr wrap="square" rtlCol="0">
            <a:spAutoFit/>
          </a:bodyPr>
          <a:lstStyle/>
          <a:p>
            <a:r>
              <a:rPr lang="en-US" dirty="0" smtClean="0">
                <a:solidFill>
                  <a:srgbClr val="FF0000"/>
                </a:solidFill>
              </a:rPr>
              <a:t>“</a:t>
            </a:r>
            <a:r>
              <a:rPr lang="en-US" dirty="0" smtClean="0">
                <a:solidFill>
                  <a:srgbClr val="0000FF"/>
                </a:solidFill>
              </a:rPr>
              <a:t>Let</a:t>
            </a:r>
            <a:r>
              <a:rPr lang="en-US" dirty="0" smtClean="0">
                <a:solidFill>
                  <a:srgbClr val="008000"/>
                </a:solidFill>
              </a:rPr>
              <a:t> the Canaanites and all the inhabitants of the land </a:t>
            </a:r>
            <a:r>
              <a:rPr lang="en-US" dirty="0" smtClean="0">
                <a:solidFill>
                  <a:srgbClr val="0000FF"/>
                </a:solidFill>
              </a:rPr>
              <a:t>hear</a:t>
            </a:r>
            <a:r>
              <a:rPr lang="en-US" dirty="0" smtClean="0">
                <a:solidFill>
                  <a:srgbClr val="008000"/>
                </a:solidFill>
              </a:rPr>
              <a:t> …</a:t>
            </a:r>
            <a:r>
              <a:rPr lang="en-US" dirty="0" smtClean="0">
                <a:solidFill>
                  <a:srgbClr val="FF0000"/>
                </a:solidFill>
              </a:rPr>
              <a:t>”</a:t>
            </a:r>
          </a:p>
          <a:p>
            <a:endParaRPr lang="en-US" dirty="0">
              <a:solidFill>
                <a:srgbClr val="FF0000"/>
              </a:solidFill>
            </a:endParaRPr>
          </a:p>
          <a:p>
            <a:r>
              <a:rPr lang="en-US" dirty="0" smtClean="0">
                <a:solidFill>
                  <a:srgbClr val="FF0000"/>
                </a:solidFill>
              </a:rPr>
              <a:t>In context, however, the Israelites have just lost a battle to the people of Ai and Joshua is afraid that the Canaanites will hear the news and attack. In this instance the </a:t>
            </a:r>
            <a:r>
              <a:rPr lang="en-US" dirty="0" err="1" smtClean="0">
                <a:solidFill>
                  <a:srgbClr val="FF0000"/>
                </a:solidFill>
              </a:rPr>
              <a:t>yiqtol</a:t>
            </a:r>
            <a:r>
              <a:rPr lang="en-US" dirty="0" smtClean="0">
                <a:solidFill>
                  <a:srgbClr val="FF0000"/>
                </a:solidFill>
              </a:rPr>
              <a:t> clearly cannot be jussive even though it is in direct speech and is clause-initial (mainline).</a:t>
            </a:r>
          </a:p>
          <a:p>
            <a:endParaRPr lang="en-US" dirty="0">
              <a:solidFill>
                <a:srgbClr val="FF0000"/>
              </a:solidFill>
            </a:endParaRPr>
          </a:p>
        </p:txBody>
      </p:sp>
    </p:spTree>
    <p:extLst>
      <p:ext uri="{BB962C8B-B14F-4D97-AF65-F5344CB8AC3E}">
        <p14:creationId xmlns:p14="http://schemas.microsoft.com/office/powerpoint/2010/main" val="61066295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6250" y="0"/>
            <a:ext cx="8229600" cy="762000"/>
          </a:xfrm>
        </p:spPr>
        <p:txBody>
          <a:bodyPr/>
          <a:lstStyle/>
          <a:p>
            <a:r>
              <a:rPr lang="en-US" dirty="0"/>
              <a:t>What we already know</a:t>
            </a:r>
          </a:p>
        </p:txBody>
      </p:sp>
      <p:sp>
        <p:nvSpPr>
          <p:cNvPr id="4" name="Content Placeholder 3"/>
          <p:cNvSpPr>
            <a:spLocks noGrp="1"/>
          </p:cNvSpPr>
          <p:nvPr>
            <p:ph idx="1"/>
          </p:nvPr>
        </p:nvSpPr>
        <p:spPr>
          <a:xfrm>
            <a:off x="457200" y="1524001"/>
            <a:ext cx="8229600" cy="4343399"/>
          </a:xfrm>
        </p:spPr>
        <p:txBody>
          <a:bodyPr>
            <a:normAutofit/>
          </a:bodyPr>
          <a:lstStyle/>
          <a:p>
            <a:pPr marL="0" indent="0">
              <a:buNone/>
            </a:pPr>
            <a:r>
              <a:rPr lang="en-US" dirty="0" smtClean="0"/>
              <a:t>In this verse, the </a:t>
            </a:r>
            <a:r>
              <a:rPr lang="en-US" dirty="0" err="1" smtClean="0"/>
              <a:t>yiqtol</a:t>
            </a:r>
            <a:r>
              <a:rPr lang="en-US" dirty="0" smtClean="0"/>
              <a:t> is not expressing a wish but a possibility.</a:t>
            </a:r>
          </a:p>
          <a:p>
            <a:pPr>
              <a:tabLst>
                <a:tab pos="2857500" algn="l"/>
              </a:tabLst>
            </a:pPr>
            <a:r>
              <a:rPr lang="en-US" dirty="0" smtClean="0"/>
              <a:t>Wish	</a:t>
            </a:r>
            <a:r>
              <a:rPr lang="en-US" b="1" i="1" u="sng" dirty="0" smtClean="0"/>
              <a:t>Let</a:t>
            </a:r>
            <a:r>
              <a:rPr lang="en-US" i="1" dirty="0" smtClean="0"/>
              <a:t> the Canaanites </a:t>
            </a:r>
            <a:r>
              <a:rPr lang="en-US" b="1" i="1" dirty="0" smtClean="0"/>
              <a:t>hear</a:t>
            </a:r>
            <a:r>
              <a:rPr lang="en-US" i="1" dirty="0" smtClean="0"/>
              <a:t> </a:t>
            </a:r>
            <a:r>
              <a:rPr lang="en-US" dirty="0" smtClean="0"/>
              <a:t>…</a:t>
            </a:r>
          </a:p>
          <a:p>
            <a:pPr>
              <a:tabLst>
                <a:tab pos="2857500" algn="l"/>
              </a:tabLst>
            </a:pPr>
            <a:r>
              <a:rPr lang="en-US" dirty="0" smtClean="0"/>
              <a:t>Possibility	</a:t>
            </a:r>
            <a:r>
              <a:rPr lang="en-US" i="1" dirty="0" smtClean="0"/>
              <a:t>The Canaanites </a:t>
            </a:r>
            <a:r>
              <a:rPr lang="en-US" b="1" i="1" u="sng" dirty="0" smtClean="0"/>
              <a:t>might</a:t>
            </a:r>
            <a:r>
              <a:rPr lang="en-US" i="1" dirty="0" smtClean="0"/>
              <a:t> </a:t>
            </a:r>
            <a:r>
              <a:rPr lang="en-US" b="1" i="1" dirty="0" smtClean="0"/>
              <a:t>hear</a:t>
            </a:r>
            <a:r>
              <a:rPr lang="en-US" i="1" dirty="0" smtClean="0"/>
              <a:t> </a:t>
            </a:r>
            <a:r>
              <a:rPr lang="en-US" dirty="0" smtClean="0"/>
              <a:t>…</a:t>
            </a:r>
          </a:p>
        </p:txBody>
      </p:sp>
      <p:sp>
        <p:nvSpPr>
          <p:cNvPr id="5" name="Subtitle 2"/>
          <p:cNvSpPr txBox="1">
            <a:spLocks/>
          </p:cNvSpPr>
          <p:nvPr/>
        </p:nvSpPr>
        <p:spPr>
          <a:xfrm>
            <a:off x="0" y="838200"/>
            <a:ext cx="8534400" cy="6858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r" rtl="1">
              <a:buNone/>
            </a:pPr>
            <a:r>
              <a:rPr lang="he-IL" dirty="0" smtClean="0">
                <a:solidFill>
                  <a:srgbClr val="0000FF"/>
                </a:solidFill>
                <a:latin typeface="SBL Hebrew" panose="02000000000000000000" pitchFamily="2" charset="-79"/>
                <a:cs typeface="SBL Hebrew" panose="02000000000000000000" pitchFamily="2" charset="-79"/>
              </a:rPr>
              <a:t>וְיִשְׁמְעוּ </a:t>
            </a:r>
            <a:r>
              <a:rPr lang="he-IL" dirty="0" smtClean="0">
                <a:solidFill>
                  <a:srgbClr val="008000"/>
                </a:solidFill>
                <a:latin typeface="SBL Hebrew" panose="02000000000000000000" pitchFamily="2" charset="-79"/>
                <a:cs typeface="SBL Hebrew" panose="02000000000000000000" pitchFamily="2" charset="-79"/>
              </a:rPr>
              <a:t>הַכְּנַעֲנִי וְכֹל יֹשְׁבֵי הָאָ֫רֶץ </a:t>
            </a:r>
            <a:r>
              <a:rPr lang="he-IL" dirty="0" smtClean="0">
                <a:latin typeface="SBL Hebrew" panose="02000000000000000000" pitchFamily="2" charset="-79"/>
                <a:cs typeface="SBL Hebrew" panose="02000000000000000000" pitchFamily="2" charset="-79"/>
              </a:rPr>
              <a:t>וְנָסַבּוּ עָלֵ֫ינוּ</a:t>
            </a:r>
            <a:endParaRPr lang="en-US" dirty="0" smtClean="0">
              <a:latin typeface="SBL Hebrew" panose="02000000000000000000" pitchFamily="2" charset="-79"/>
              <a:cs typeface="SBL Hebrew" panose="02000000000000000000" pitchFamily="2" charset="-79"/>
            </a:endParaRPr>
          </a:p>
        </p:txBody>
      </p:sp>
    </p:spTree>
    <p:extLst>
      <p:ext uri="{BB962C8B-B14F-4D97-AF65-F5344CB8AC3E}">
        <p14:creationId xmlns:p14="http://schemas.microsoft.com/office/powerpoint/2010/main" val="375207713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8691</TotalTime>
  <Words>1204</Words>
  <Application>Microsoft Office PowerPoint</Application>
  <PresentationFormat>On-screen Show (4:3)</PresentationFormat>
  <Paragraphs>291</Paragraphs>
  <Slides>30</Slides>
  <Notes>0</Notes>
  <HiddenSlides>0</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Office Theme</vt:lpstr>
      <vt:lpstr>Rocine Lesson 48</vt:lpstr>
      <vt:lpstr>Goals</vt:lpstr>
      <vt:lpstr>What we already know</vt:lpstr>
      <vt:lpstr>What we already know</vt:lpstr>
      <vt:lpstr>What we already know</vt:lpstr>
      <vt:lpstr>What we already know</vt:lpstr>
      <vt:lpstr>What we already know</vt:lpstr>
      <vt:lpstr>What we already know</vt:lpstr>
      <vt:lpstr>What we already know</vt:lpstr>
      <vt:lpstr>What we already know</vt:lpstr>
      <vt:lpstr>What we already know</vt:lpstr>
      <vt:lpstr>Tense – Aspect – Modality</vt:lpstr>
      <vt:lpstr>Tense – Aspect – Modality</vt:lpstr>
      <vt:lpstr>Tense – Aspect – Modality</vt:lpstr>
      <vt:lpstr>Tense – Aspect – Modality</vt:lpstr>
      <vt:lpstr>Tense – Aspect – Modality</vt:lpstr>
      <vt:lpstr>TAM in Biblical Hebrew</vt:lpstr>
      <vt:lpstr>Ambiguities in the use of the yiqtol</vt:lpstr>
      <vt:lpstr>Ambiguities in the use of the yiqtol</vt:lpstr>
      <vt:lpstr>Ambiguities in the use of the yiqtol</vt:lpstr>
      <vt:lpstr>Ambiguities in the use of the yiqtol</vt:lpstr>
      <vt:lpstr>Discourse Profile for Hortatory Discourse </vt:lpstr>
      <vt:lpstr>Discourse Profile for Hortatory Discourse </vt:lpstr>
      <vt:lpstr>Niphal of geminate roots</vt:lpstr>
      <vt:lpstr>Niphal of geminate roots</vt:lpstr>
      <vt:lpstr>Niphal of geminate roots</vt:lpstr>
      <vt:lpstr>Polel, and Pilpel</vt:lpstr>
      <vt:lpstr>Polel</vt:lpstr>
      <vt:lpstr>Pilpel</vt:lpstr>
      <vt:lpstr>Pilpel</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 Samuel 1</dc:title>
  <dc:creator>Charles Grebe</dc:creator>
  <cp:lastModifiedBy>Carlos</cp:lastModifiedBy>
  <cp:revision>815</cp:revision>
  <cp:lastPrinted>2013-11-05T02:18:07Z</cp:lastPrinted>
  <dcterms:created xsi:type="dcterms:W3CDTF">2006-08-16T00:00:00Z</dcterms:created>
  <dcterms:modified xsi:type="dcterms:W3CDTF">2016-04-01T18:46:02Z</dcterms:modified>
</cp:coreProperties>
</file>